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256" r:id="rId2"/>
    <p:sldId id="315" r:id="rId3"/>
    <p:sldId id="257" r:id="rId4"/>
    <p:sldId id="258" r:id="rId5"/>
    <p:sldId id="259" r:id="rId6"/>
    <p:sldId id="260" r:id="rId7"/>
    <p:sldId id="261" r:id="rId8"/>
    <p:sldId id="262" r:id="rId9"/>
    <p:sldId id="263" r:id="rId10"/>
    <p:sldId id="264" r:id="rId11"/>
    <p:sldId id="265" r:id="rId12"/>
    <p:sldId id="266" r:id="rId13"/>
    <p:sldId id="267" r:id="rId14"/>
    <p:sldId id="311" r:id="rId15"/>
    <p:sldId id="268" r:id="rId16"/>
    <p:sldId id="269" r:id="rId17"/>
    <p:sldId id="270" r:id="rId18"/>
    <p:sldId id="271" r:id="rId19"/>
    <p:sldId id="312"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313"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14" r:id="rId59"/>
    <p:sldId id="310"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9D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72" autoAdjust="0"/>
    <p:restoredTop sz="94660"/>
  </p:normalViewPr>
  <p:slideViewPr>
    <p:cSldViewPr snapToGrid="0">
      <p:cViewPr varScale="1">
        <p:scale>
          <a:sx n="96" d="100"/>
          <a:sy n="96" d="100"/>
        </p:scale>
        <p:origin x="48" y="18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D05A35-0DDC-4166-875A-5C7BB368E204}"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pt-BR"/>
        </a:p>
      </dgm:t>
    </dgm:pt>
    <dgm:pt modelId="{7A9952D6-6465-4535-904B-EFC97EA9B322}">
      <dgm:prSet phldrT="[Texto]" custT="1"/>
      <dgm:spPr>
        <a:solidFill>
          <a:srgbClr val="5EA8AA"/>
        </a:solidFill>
      </dgm:spPr>
      <dgm:t>
        <a:bodyPr/>
        <a:lstStyle/>
        <a:p>
          <a:r>
            <a:rPr lang="pt-BR" sz="1400" dirty="0">
              <a:latin typeface="Arial" panose="020B0604020202020204" pitchFamily="34" charset="0"/>
              <a:cs typeface="Arial" panose="020B0604020202020204" pitchFamily="34" charset="0"/>
            </a:rPr>
            <a:t>Non-</a:t>
          </a:r>
          <a:r>
            <a:rPr lang="pt-BR" sz="1400" dirty="0" err="1">
              <a:latin typeface="Arial" panose="020B0604020202020204" pitchFamily="34" charset="0"/>
              <a:cs typeface="Arial" panose="020B0604020202020204" pitchFamily="34" charset="0"/>
            </a:rPr>
            <a:t>Executive</a:t>
          </a:r>
          <a:r>
            <a:rPr lang="pt-BR" sz="1400" dirty="0">
              <a:latin typeface="Arial" panose="020B0604020202020204" pitchFamily="34" charset="0"/>
              <a:cs typeface="Arial" panose="020B0604020202020204" pitchFamily="34" charset="0"/>
            </a:rPr>
            <a:t> </a:t>
          </a:r>
          <a:r>
            <a:rPr lang="pt-BR" sz="1400" dirty="0" err="1">
              <a:latin typeface="Arial" panose="020B0604020202020204" pitchFamily="34" charset="0"/>
              <a:cs typeface="Arial" panose="020B0604020202020204" pitchFamily="34" charset="0"/>
            </a:rPr>
            <a:t>Board</a:t>
          </a:r>
          <a:endParaRPr lang="pt-BR" sz="1400" dirty="0">
            <a:latin typeface="Arial" panose="020B0604020202020204" pitchFamily="34" charset="0"/>
            <a:cs typeface="Arial" panose="020B0604020202020204" pitchFamily="34" charset="0"/>
          </a:endParaRPr>
        </a:p>
      </dgm:t>
    </dgm:pt>
    <dgm:pt modelId="{5796D4EC-0D06-48C5-A550-FBAEF35D5C97}" type="parTrans" cxnId="{1DF89A89-5D96-4847-9EA3-C7DDACFC3249}">
      <dgm:prSet/>
      <dgm:spPr/>
      <dgm:t>
        <a:bodyPr/>
        <a:lstStyle/>
        <a:p>
          <a:endParaRPr lang="pt-BR" sz="1400"/>
        </a:p>
      </dgm:t>
    </dgm:pt>
    <dgm:pt modelId="{63219CD9-8CA4-48FD-8A68-164364C4DA52}" type="sibTrans" cxnId="{1DF89A89-5D96-4847-9EA3-C7DDACFC3249}">
      <dgm:prSet/>
      <dgm:spPr/>
      <dgm:t>
        <a:bodyPr/>
        <a:lstStyle/>
        <a:p>
          <a:endParaRPr lang="pt-BR" sz="1400"/>
        </a:p>
      </dgm:t>
    </dgm:pt>
    <dgm:pt modelId="{FC569F7D-6005-4B22-A6F6-A6F38CEF31F8}">
      <dgm:prSet phldrT="[Texto]" custT="1"/>
      <dgm:spPr>
        <a:solidFill>
          <a:srgbClr val="5EA8AA"/>
        </a:solidFill>
      </dgm:spPr>
      <dgm:t>
        <a:bodyPr/>
        <a:lstStyle/>
        <a:p>
          <a:r>
            <a:rPr lang="pt-BR" sz="1400" dirty="0">
              <a:latin typeface="Arial" panose="020B0604020202020204" pitchFamily="34" charset="0"/>
              <a:cs typeface="Arial" panose="020B0604020202020204" pitchFamily="34" charset="0"/>
            </a:rPr>
            <a:t>Plant Manager</a:t>
          </a:r>
        </a:p>
      </dgm:t>
    </dgm:pt>
    <dgm:pt modelId="{BFB30C36-E10B-4613-A2A2-C90618B8B3F4}" type="parTrans" cxnId="{9AF6113B-40DA-42C3-8F99-DEAB2090669B}">
      <dgm:prSet/>
      <dgm:spPr/>
      <dgm:t>
        <a:bodyPr/>
        <a:lstStyle/>
        <a:p>
          <a:endParaRPr lang="pt-BR" sz="1400">
            <a:latin typeface="Arial" panose="020B0604020202020204" pitchFamily="34" charset="0"/>
            <a:cs typeface="Arial" panose="020B0604020202020204" pitchFamily="34" charset="0"/>
          </a:endParaRPr>
        </a:p>
      </dgm:t>
    </dgm:pt>
    <dgm:pt modelId="{08646509-5B44-4E80-8A80-0D9A84446855}" type="sibTrans" cxnId="{9AF6113B-40DA-42C3-8F99-DEAB2090669B}">
      <dgm:prSet/>
      <dgm:spPr/>
      <dgm:t>
        <a:bodyPr/>
        <a:lstStyle/>
        <a:p>
          <a:endParaRPr lang="pt-BR" sz="1400"/>
        </a:p>
      </dgm:t>
    </dgm:pt>
    <dgm:pt modelId="{092A6960-2DE0-4EE9-BB63-BEBE6B8F3140}">
      <dgm:prSet custT="1"/>
      <dgm:spPr>
        <a:solidFill>
          <a:srgbClr val="5EA8AA"/>
        </a:solidFill>
      </dgm:spPr>
      <dgm:t>
        <a:bodyPr/>
        <a:lstStyle/>
        <a:p>
          <a:r>
            <a:rPr lang="pt-BR" sz="1400" dirty="0" err="1">
              <a:latin typeface="Arial" panose="020B0604020202020204" pitchFamily="34" charset="0"/>
              <a:cs typeface="Arial" panose="020B0604020202020204" pitchFamily="34" charset="0"/>
            </a:rPr>
            <a:t>Administrative</a:t>
          </a:r>
          <a:r>
            <a:rPr lang="pt-BR" sz="1400" dirty="0">
              <a:latin typeface="Arial" panose="020B0604020202020204" pitchFamily="34" charset="0"/>
              <a:cs typeface="Arial" panose="020B0604020202020204" pitchFamily="34" charset="0"/>
            </a:rPr>
            <a:t> </a:t>
          </a:r>
          <a:r>
            <a:rPr lang="pt-BR" sz="1400" dirty="0" err="1">
              <a:latin typeface="Arial" panose="020B0604020202020204" pitchFamily="34" charset="0"/>
              <a:cs typeface="Arial" panose="020B0604020202020204" pitchFamily="34" charset="0"/>
            </a:rPr>
            <a:t>Support</a:t>
          </a:r>
          <a:r>
            <a:rPr lang="pt-BR" sz="1400" dirty="0">
              <a:latin typeface="Arial" panose="020B0604020202020204" pitchFamily="34" charset="0"/>
              <a:cs typeface="Arial" panose="020B0604020202020204" pitchFamily="34" charset="0"/>
            </a:rPr>
            <a:t> &amp; </a:t>
          </a:r>
          <a:r>
            <a:rPr lang="pt-BR" sz="1400" dirty="0" err="1">
              <a:latin typeface="Arial" panose="020B0604020202020204" pitchFamily="34" charset="0"/>
              <a:cs typeface="Arial" panose="020B0604020202020204" pitchFamily="34" charset="0"/>
            </a:rPr>
            <a:t>Logistics</a:t>
          </a:r>
          <a:endParaRPr lang="pt-BR" sz="1400" dirty="0">
            <a:latin typeface="Arial" panose="020B0604020202020204" pitchFamily="34" charset="0"/>
            <a:cs typeface="Arial" panose="020B0604020202020204" pitchFamily="34" charset="0"/>
          </a:endParaRPr>
        </a:p>
      </dgm:t>
    </dgm:pt>
    <dgm:pt modelId="{C76A9E71-7286-405B-A056-C49F45E29015}" type="parTrans" cxnId="{1EB7507A-6F00-40AC-BF2E-704AB004A6E7}">
      <dgm:prSet/>
      <dgm:spPr/>
      <dgm:t>
        <a:bodyPr/>
        <a:lstStyle/>
        <a:p>
          <a:endParaRPr lang="pt-BR" sz="1400">
            <a:latin typeface="Arial" panose="020B0604020202020204" pitchFamily="34" charset="0"/>
            <a:cs typeface="Arial" panose="020B0604020202020204" pitchFamily="34" charset="0"/>
          </a:endParaRPr>
        </a:p>
      </dgm:t>
    </dgm:pt>
    <dgm:pt modelId="{56A14D3C-4643-4EF6-A299-41921E568313}" type="sibTrans" cxnId="{1EB7507A-6F00-40AC-BF2E-704AB004A6E7}">
      <dgm:prSet/>
      <dgm:spPr/>
      <dgm:t>
        <a:bodyPr/>
        <a:lstStyle/>
        <a:p>
          <a:endParaRPr lang="pt-BR" sz="1400"/>
        </a:p>
      </dgm:t>
    </dgm:pt>
    <dgm:pt modelId="{BC557824-56B4-47C2-8B53-E09CFD5E7923}">
      <dgm:prSet custT="1"/>
      <dgm:spPr>
        <a:solidFill>
          <a:srgbClr val="5EA8AA"/>
        </a:solidFill>
      </dgm:spPr>
      <dgm:t>
        <a:bodyPr/>
        <a:lstStyle/>
        <a:p>
          <a:r>
            <a:rPr lang="pt-BR" sz="1400" dirty="0">
              <a:latin typeface="Arial" panose="020B0604020202020204" pitchFamily="34" charset="0"/>
              <a:cs typeface="Arial" panose="020B0604020202020204" pitchFamily="34" charset="0"/>
            </a:rPr>
            <a:t>Technical Staff </a:t>
          </a:r>
        </a:p>
        <a:p>
          <a:endParaRPr lang="pt-BR" sz="1400" dirty="0">
            <a:latin typeface="Arial" panose="020B0604020202020204" pitchFamily="34" charset="0"/>
            <a:cs typeface="Arial" panose="020B0604020202020204" pitchFamily="34" charset="0"/>
          </a:endParaRPr>
        </a:p>
      </dgm:t>
    </dgm:pt>
    <dgm:pt modelId="{BD034CC7-EF68-4DD3-9885-7157BDA2A118}" type="parTrans" cxnId="{9F7C856C-BE17-414D-B7F8-414CB0667E42}">
      <dgm:prSet/>
      <dgm:spPr/>
      <dgm:t>
        <a:bodyPr/>
        <a:lstStyle/>
        <a:p>
          <a:endParaRPr lang="pt-BR" sz="1400">
            <a:latin typeface="Arial" panose="020B0604020202020204" pitchFamily="34" charset="0"/>
            <a:cs typeface="Arial" panose="020B0604020202020204" pitchFamily="34" charset="0"/>
          </a:endParaRPr>
        </a:p>
      </dgm:t>
    </dgm:pt>
    <dgm:pt modelId="{AE0CBBF1-294D-4A15-B236-12FC4F8E661C}" type="sibTrans" cxnId="{9F7C856C-BE17-414D-B7F8-414CB0667E42}">
      <dgm:prSet/>
      <dgm:spPr/>
      <dgm:t>
        <a:bodyPr/>
        <a:lstStyle/>
        <a:p>
          <a:endParaRPr lang="pt-BR" sz="1400"/>
        </a:p>
      </dgm:t>
    </dgm:pt>
    <dgm:pt modelId="{D293ACF1-BC2B-4054-B7A4-1E64B7394DDE}">
      <dgm:prSet custT="1"/>
      <dgm:spPr>
        <a:solidFill>
          <a:srgbClr val="5EA8AA"/>
        </a:solidFill>
      </dgm:spPr>
      <dgm:t>
        <a:bodyPr/>
        <a:lstStyle/>
        <a:p>
          <a:r>
            <a:rPr lang="pt-BR" sz="1400" dirty="0">
              <a:latin typeface="Arial" panose="020B0604020202020204" pitchFamily="34" charset="0"/>
              <a:cs typeface="Arial" panose="020B0604020202020204" pitchFamily="34" charset="0"/>
            </a:rPr>
            <a:t>Non-</a:t>
          </a:r>
          <a:r>
            <a:rPr lang="pt-BR" sz="1400" dirty="0" err="1">
              <a:latin typeface="Arial" panose="020B0604020202020204" pitchFamily="34" charset="0"/>
              <a:cs typeface="Arial" panose="020B0604020202020204" pitchFamily="34" charset="0"/>
            </a:rPr>
            <a:t>Technical</a:t>
          </a:r>
          <a:r>
            <a:rPr lang="pt-BR" sz="1400" dirty="0">
              <a:latin typeface="Arial" panose="020B0604020202020204" pitchFamily="34" charset="0"/>
              <a:cs typeface="Arial" panose="020B0604020202020204" pitchFamily="34" charset="0"/>
            </a:rPr>
            <a:t> Staff</a:t>
          </a:r>
        </a:p>
      </dgm:t>
    </dgm:pt>
    <dgm:pt modelId="{561BC4F6-FB62-437C-8479-C31AF87B54FD}" type="parTrans" cxnId="{D70BD8BB-D3DD-4471-A973-B61F497195F1}">
      <dgm:prSet/>
      <dgm:spPr/>
      <dgm:t>
        <a:bodyPr/>
        <a:lstStyle/>
        <a:p>
          <a:endParaRPr lang="pt-BR" sz="1400">
            <a:latin typeface="Arial" panose="020B0604020202020204" pitchFamily="34" charset="0"/>
            <a:cs typeface="Arial" panose="020B0604020202020204" pitchFamily="34" charset="0"/>
          </a:endParaRPr>
        </a:p>
      </dgm:t>
    </dgm:pt>
    <dgm:pt modelId="{4DA6A371-064D-4016-B718-5D5B7876F9DC}" type="sibTrans" cxnId="{D70BD8BB-D3DD-4471-A973-B61F497195F1}">
      <dgm:prSet/>
      <dgm:spPr/>
      <dgm:t>
        <a:bodyPr/>
        <a:lstStyle/>
        <a:p>
          <a:endParaRPr lang="pt-BR" sz="1400"/>
        </a:p>
      </dgm:t>
    </dgm:pt>
    <dgm:pt modelId="{F657E326-9BF8-4E9C-A098-89B1FDC6F6B9}">
      <dgm:prSet custT="1"/>
      <dgm:spPr>
        <a:solidFill>
          <a:srgbClr val="5EA8AA"/>
        </a:solidFill>
      </dgm:spPr>
      <dgm:t>
        <a:bodyPr/>
        <a:lstStyle/>
        <a:p>
          <a:r>
            <a:rPr lang="pt-BR" sz="1400" dirty="0">
              <a:latin typeface="Arial" panose="020B0604020202020204" pitchFamily="34" charset="0"/>
              <a:cs typeface="Arial" panose="020B0604020202020204" pitchFamily="34" charset="0"/>
            </a:rPr>
            <a:t>Staff </a:t>
          </a:r>
          <a:r>
            <a:rPr lang="pt-BR" sz="1400" dirty="0" err="1">
              <a:latin typeface="Arial" panose="020B0604020202020204" pitchFamily="34" charset="0"/>
              <a:cs typeface="Arial" panose="020B0604020202020204" pitchFamily="34" charset="0"/>
            </a:rPr>
            <a:t>from</a:t>
          </a:r>
          <a:r>
            <a:rPr lang="pt-BR" sz="1400" dirty="0">
              <a:latin typeface="Arial" panose="020B0604020202020204" pitchFamily="34" charset="0"/>
              <a:cs typeface="Arial" panose="020B0604020202020204" pitchFamily="34" charset="0"/>
            </a:rPr>
            <a:t> Service </a:t>
          </a:r>
          <a:r>
            <a:rPr lang="pt-BR" sz="1400" dirty="0" err="1">
              <a:latin typeface="Arial" panose="020B0604020202020204" pitchFamily="34" charset="0"/>
              <a:cs typeface="Arial" panose="020B0604020202020204" pitchFamily="34" charset="0"/>
            </a:rPr>
            <a:t>Providers</a:t>
          </a:r>
          <a:endParaRPr lang="pt-BR" sz="1400" dirty="0">
            <a:latin typeface="Arial" panose="020B0604020202020204" pitchFamily="34" charset="0"/>
            <a:cs typeface="Arial" panose="020B0604020202020204" pitchFamily="34" charset="0"/>
          </a:endParaRPr>
        </a:p>
      </dgm:t>
    </dgm:pt>
    <dgm:pt modelId="{E62C1328-F01E-46DF-ABFD-EA78D810BDD7}" type="parTrans" cxnId="{32ACA4DD-875A-48B4-B166-074E3EE444C5}">
      <dgm:prSet/>
      <dgm:spPr/>
      <dgm:t>
        <a:bodyPr/>
        <a:lstStyle/>
        <a:p>
          <a:endParaRPr lang="pt-BR" sz="1400">
            <a:latin typeface="Arial" panose="020B0604020202020204" pitchFamily="34" charset="0"/>
            <a:cs typeface="Arial" panose="020B0604020202020204" pitchFamily="34" charset="0"/>
          </a:endParaRPr>
        </a:p>
      </dgm:t>
    </dgm:pt>
    <dgm:pt modelId="{1B286230-3F20-419D-A3AB-1857B50DD4E9}" type="sibTrans" cxnId="{32ACA4DD-875A-48B4-B166-074E3EE444C5}">
      <dgm:prSet/>
      <dgm:spPr/>
      <dgm:t>
        <a:bodyPr/>
        <a:lstStyle/>
        <a:p>
          <a:endParaRPr lang="pt-BR" sz="1400"/>
        </a:p>
      </dgm:t>
    </dgm:pt>
    <dgm:pt modelId="{B3A9BDE4-25E6-4FCD-B8D2-1CCFCF568298}" type="asst">
      <dgm:prSet custT="1"/>
      <dgm:spPr>
        <a:solidFill>
          <a:srgbClr val="5EA8AA"/>
        </a:solidFill>
      </dgm:spPr>
      <dgm:t>
        <a:bodyPr/>
        <a:lstStyle/>
        <a:p>
          <a:r>
            <a:rPr lang="pt-BR" sz="1400" b="0" dirty="0" err="1">
              <a:latin typeface="Arial" panose="020B0604020202020204" pitchFamily="34" charset="0"/>
              <a:cs typeface="Arial" panose="020B0604020202020204" pitchFamily="34" charset="0"/>
            </a:rPr>
            <a:t>Plant</a:t>
          </a:r>
          <a:r>
            <a:rPr lang="pt-BR" sz="1400" b="0" dirty="0">
              <a:latin typeface="Arial" panose="020B0604020202020204" pitchFamily="34" charset="0"/>
              <a:cs typeface="Arial" panose="020B0604020202020204" pitchFamily="34" charset="0"/>
            </a:rPr>
            <a:t> Supervisor</a:t>
          </a:r>
        </a:p>
      </dgm:t>
    </dgm:pt>
    <dgm:pt modelId="{A0BE49CF-68D7-4650-8B29-A70B4A90A480}" type="parTrans" cxnId="{9F264402-F646-4E90-80A9-90A10FE8DC79}">
      <dgm:prSet/>
      <dgm:spPr/>
      <dgm:t>
        <a:bodyPr/>
        <a:lstStyle/>
        <a:p>
          <a:endParaRPr lang="pt-BR" sz="1400">
            <a:latin typeface="Arial" panose="020B0604020202020204" pitchFamily="34" charset="0"/>
            <a:cs typeface="Arial" panose="020B0604020202020204" pitchFamily="34" charset="0"/>
          </a:endParaRPr>
        </a:p>
      </dgm:t>
    </dgm:pt>
    <dgm:pt modelId="{38F7A23D-F752-4ACE-902C-7150D0139B4D}" type="sibTrans" cxnId="{9F264402-F646-4E90-80A9-90A10FE8DC79}">
      <dgm:prSet/>
      <dgm:spPr/>
      <dgm:t>
        <a:bodyPr/>
        <a:lstStyle/>
        <a:p>
          <a:endParaRPr lang="pt-BR" sz="1400"/>
        </a:p>
      </dgm:t>
    </dgm:pt>
    <dgm:pt modelId="{E47A9E4A-03E7-42AA-A71A-A31931816C9D}" type="pres">
      <dgm:prSet presAssocID="{AED05A35-0DDC-4166-875A-5C7BB368E204}" presName="hierChild1" presStyleCnt="0">
        <dgm:presLayoutVars>
          <dgm:orgChart val="1"/>
          <dgm:chPref val="1"/>
          <dgm:dir/>
          <dgm:animOne val="branch"/>
          <dgm:animLvl val="lvl"/>
          <dgm:resizeHandles/>
        </dgm:presLayoutVars>
      </dgm:prSet>
      <dgm:spPr/>
    </dgm:pt>
    <dgm:pt modelId="{6C241D68-85B6-4F1E-B9D2-0AA97C4ECF5A}" type="pres">
      <dgm:prSet presAssocID="{7A9952D6-6465-4535-904B-EFC97EA9B322}" presName="hierRoot1" presStyleCnt="0">
        <dgm:presLayoutVars>
          <dgm:hierBranch val="init"/>
        </dgm:presLayoutVars>
      </dgm:prSet>
      <dgm:spPr/>
    </dgm:pt>
    <dgm:pt modelId="{90A5D7F3-B39B-403C-9A64-0961A28DE260}" type="pres">
      <dgm:prSet presAssocID="{7A9952D6-6465-4535-904B-EFC97EA9B322}" presName="rootComposite1" presStyleCnt="0"/>
      <dgm:spPr/>
    </dgm:pt>
    <dgm:pt modelId="{9B8C4364-DBFC-49C9-922D-8141C4F3FDB0}" type="pres">
      <dgm:prSet presAssocID="{7A9952D6-6465-4535-904B-EFC97EA9B322}" presName="rootText1" presStyleLbl="node0" presStyleIdx="0" presStyleCnt="1" custScaleX="146634">
        <dgm:presLayoutVars>
          <dgm:chPref val="3"/>
        </dgm:presLayoutVars>
      </dgm:prSet>
      <dgm:spPr/>
    </dgm:pt>
    <dgm:pt modelId="{0CD8B86A-7B5D-4E18-9BEA-44FDA0DE6AB4}" type="pres">
      <dgm:prSet presAssocID="{7A9952D6-6465-4535-904B-EFC97EA9B322}" presName="rootConnector1" presStyleLbl="node1" presStyleIdx="0" presStyleCnt="0"/>
      <dgm:spPr/>
    </dgm:pt>
    <dgm:pt modelId="{C92E5C77-FFEC-40C9-82BC-F7168E824CC7}" type="pres">
      <dgm:prSet presAssocID="{7A9952D6-6465-4535-904B-EFC97EA9B322}" presName="hierChild2" presStyleCnt="0"/>
      <dgm:spPr/>
    </dgm:pt>
    <dgm:pt modelId="{84939396-802F-4167-B13B-1EA57A9E90F1}" type="pres">
      <dgm:prSet presAssocID="{BFB30C36-E10B-4613-A2A2-C90618B8B3F4}" presName="Name37" presStyleLbl="parChTrans1D2" presStyleIdx="0" presStyleCnt="1"/>
      <dgm:spPr/>
    </dgm:pt>
    <dgm:pt modelId="{9BF59F3C-A8A8-4A91-B86D-237EEF0A725A}" type="pres">
      <dgm:prSet presAssocID="{FC569F7D-6005-4B22-A6F6-A6F38CEF31F8}" presName="hierRoot2" presStyleCnt="0">
        <dgm:presLayoutVars>
          <dgm:hierBranch val="init"/>
        </dgm:presLayoutVars>
      </dgm:prSet>
      <dgm:spPr/>
    </dgm:pt>
    <dgm:pt modelId="{F16899C5-90B5-4775-8D73-9C4F313F3DA6}" type="pres">
      <dgm:prSet presAssocID="{FC569F7D-6005-4B22-A6F6-A6F38CEF31F8}" presName="rootComposite" presStyleCnt="0"/>
      <dgm:spPr/>
    </dgm:pt>
    <dgm:pt modelId="{745ED9AF-B7B8-493D-BD75-227DA39888B1}" type="pres">
      <dgm:prSet presAssocID="{FC569F7D-6005-4B22-A6F6-A6F38CEF31F8}" presName="rootText" presStyleLbl="node2" presStyleIdx="0" presStyleCnt="1">
        <dgm:presLayoutVars>
          <dgm:chPref val="3"/>
        </dgm:presLayoutVars>
      </dgm:prSet>
      <dgm:spPr/>
    </dgm:pt>
    <dgm:pt modelId="{A0EC7AB1-1E5C-4C6F-BDE6-8D98A23D585B}" type="pres">
      <dgm:prSet presAssocID="{FC569F7D-6005-4B22-A6F6-A6F38CEF31F8}" presName="rootConnector" presStyleLbl="node2" presStyleIdx="0" presStyleCnt="1"/>
      <dgm:spPr/>
    </dgm:pt>
    <dgm:pt modelId="{63B3C576-BCF7-42A5-873C-BA7A3427D289}" type="pres">
      <dgm:prSet presAssocID="{FC569F7D-6005-4B22-A6F6-A6F38CEF31F8}" presName="hierChild4" presStyleCnt="0"/>
      <dgm:spPr/>
    </dgm:pt>
    <dgm:pt modelId="{33F5F4A2-E6BC-4257-B306-7E5ECE3F8B69}" type="pres">
      <dgm:prSet presAssocID="{C76A9E71-7286-405B-A056-C49F45E29015}" presName="Name37" presStyleLbl="parChTrans1D3" presStyleIdx="0" presStyleCnt="3"/>
      <dgm:spPr/>
    </dgm:pt>
    <dgm:pt modelId="{DADBDB81-410D-4051-9CDB-835794502FF1}" type="pres">
      <dgm:prSet presAssocID="{092A6960-2DE0-4EE9-BB63-BEBE6B8F3140}" presName="hierRoot2" presStyleCnt="0">
        <dgm:presLayoutVars>
          <dgm:hierBranch val="init"/>
        </dgm:presLayoutVars>
      </dgm:prSet>
      <dgm:spPr/>
    </dgm:pt>
    <dgm:pt modelId="{1E852336-898A-45DE-86A3-D3133DBE2B02}" type="pres">
      <dgm:prSet presAssocID="{092A6960-2DE0-4EE9-BB63-BEBE6B8F3140}" presName="rootComposite" presStyleCnt="0"/>
      <dgm:spPr/>
    </dgm:pt>
    <dgm:pt modelId="{85ABDC95-F212-4EF2-8A48-4F0FCD8263F9}" type="pres">
      <dgm:prSet presAssocID="{092A6960-2DE0-4EE9-BB63-BEBE6B8F3140}" presName="rootText" presStyleLbl="node3" presStyleIdx="0" presStyleCnt="2" custScaleX="216040">
        <dgm:presLayoutVars>
          <dgm:chPref val="3"/>
        </dgm:presLayoutVars>
      </dgm:prSet>
      <dgm:spPr/>
    </dgm:pt>
    <dgm:pt modelId="{7C447AAB-77DB-4188-96A6-90CCBB3E2B1E}" type="pres">
      <dgm:prSet presAssocID="{092A6960-2DE0-4EE9-BB63-BEBE6B8F3140}" presName="rootConnector" presStyleLbl="node3" presStyleIdx="0" presStyleCnt="2"/>
      <dgm:spPr/>
    </dgm:pt>
    <dgm:pt modelId="{B8C1AF7A-3338-4372-ADE0-673CB553E0AC}" type="pres">
      <dgm:prSet presAssocID="{092A6960-2DE0-4EE9-BB63-BEBE6B8F3140}" presName="hierChild4" presStyleCnt="0"/>
      <dgm:spPr/>
    </dgm:pt>
    <dgm:pt modelId="{3B808A8D-8FB7-4EA5-820D-22F3915899A3}" type="pres">
      <dgm:prSet presAssocID="{561BC4F6-FB62-437C-8479-C31AF87B54FD}" presName="Name37" presStyleLbl="parChTrans1D4" presStyleIdx="0" presStyleCnt="2"/>
      <dgm:spPr/>
    </dgm:pt>
    <dgm:pt modelId="{78FF1236-DAF4-443E-A1CB-D42454D289FE}" type="pres">
      <dgm:prSet presAssocID="{D293ACF1-BC2B-4054-B7A4-1E64B7394DDE}" presName="hierRoot2" presStyleCnt="0">
        <dgm:presLayoutVars>
          <dgm:hierBranch val="init"/>
        </dgm:presLayoutVars>
      </dgm:prSet>
      <dgm:spPr/>
    </dgm:pt>
    <dgm:pt modelId="{5132A7D9-1A52-4436-A280-BFB3C6F8BB36}" type="pres">
      <dgm:prSet presAssocID="{D293ACF1-BC2B-4054-B7A4-1E64B7394DDE}" presName="rootComposite" presStyleCnt="0"/>
      <dgm:spPr/>
    </dgm:pt>
    <dgm:pt modelId="{8A9A6863-8834-4489-A580-F5D4CE844185}" type="pres">
      <dgm:prSet presAssocID="{D293ACF1-BC2B-4054-B7A4-1E64B7394DDE}" presName="rootText" presStyleLbl="node4" presStyleIdx="0" presStyleCnt="2" custScaleX="191661">
        <dgm:presLayoutVars>
          <dgm:chPref val="3"/>
        </dgm:presLayoutVars>
      </dgm:prSet>
      <dgm:spPr/>
    </dgm:pt>
    <dgm:pt modelId="{6EA2DAD9-5B14-455E-B826-C1A5E6FE1647}" type="pres">
      <dgm:prSet presAssocID="{D293ACF1-BC2B-4054-B7A4-1E64B7394DDE}" presName="rootConnector" presStyleLbl="node4" presStyleIdx="0" presStyleCnt="2"/>
      <dgm:spPr/>
    </dgm:pt>
    <dgm:pt modelId="{CBF32192-85A0-427F-9105-7A7B8929F2EF}" type="pres">
      <dgm:prSet presAssocID="{D293ACF1-BC2B-4054-B7A4-1E64B7394DDE}" presName="hierChild4" presStyleCnt="0"/>
      <dgm:spPr/>
    </dgm:pt>
    <dgm:pt modelId="{44F3520A-FED4-48C2-A631-D3D434E274E3}" type="pres">
      <dgm:prSet presAssocID="{D293ACF1-BC2B-4054-B7A4-1E64B7394DDE}" presName="hierChild5" presStyleCnt="0"/>
      <dgm:spPr/>
    </dgm:pt>
    <dgm:pt modelId="{B30B138A-801E-4AFA-BF44-282E0DB62EC4}" type="pres">
      <dgm:prSet presAssocID="{E62C1328-F01E-46DF-ABFD-EA78D810BDD7}" presName="Name37" presStyleLbl="parChTrans1D4" presStyleIdx="1" presStyleCnt="2"/>
      <dgm:spPr/>
    </dgm:pt>
    <dgm:pt modelId="{F13D657A-67B9-40BE-B47F-D6BA9A62DBB9}" type="pres">
      <dgm:prSet presAssocID="{F657E326-9BF8-4E9C-A098-89B1FDC6F6B9}" presName="hierRoot2" presStyleCnt="0">
        <dgm:presLayoutVars>
          <dgm:hierBranch val="init"/>
        </dgm:presLayoutVars>
      </dgm:prSet>
      <dgm:spPr/>
    </dgm:pt>
    <dgm:pt modelId="{FAE93D00-1F8D-4360-A1CE-601CF39FF73B}" type="pres">
      <dgm:prSet presAssocID="{F657E326-9BF8-4E9C-A098-89B1FDC6F6B9}" presName="rootComposite" presStyleCnt="0"/>
      <dgm:spPr/>
    </dgm:pt>
    <dgm:pt modelId="{35175D58-4D41-4F99-A6A9-4057CCD8F96B}" type="pres">
      <dgm:prSet presAssocID="{F657E326-9BF8-4E9C-A098-89B1FDC6F6B9}" presName="rootText" presStyleLbl="node4" presStyleIdx="1" presStyleCnt="2" custScaleX="189181">
        <dgm:presLayoutVars>
          <dgm:chPref val="3"/>
        </dgm:presLayoutVars>
      </dgm:prSet>
      <dgm:spPr/>
    </dgm:pt>
    <dgm:pt modelId="{85F9CAB7-490E-44BC-8165-91BBC178F419}" type="pres">
      <dgm:prSet presAssocID="{F657E326-9BF8-4E9C-A098-89B1FDC6F6B9}" presName="rootConnector" presStyleLbl="node4" presStyleIdx="1" presStyleCnt="2"/>
      <dgm:spPr/>
    </dgm:pt>
    <dgm:pt modelId="{85DEF6A7-8D3C-479A-A9DB-4226EB14EF3B}" type="pres">
      <dgm:prSet presAssocID="{F657E326-9BF8-4E9C-A098-89B1FDC6F6B9}" presName="hierChild4" presStyleCnt="0"/>
      <dgm:spPr/>
    </dgm:pt>
    <dgm:pt modelId="{17965BA4-62DD-48A6-BEFC-F4CD91CCAB1D}" type="pres">
      <dgm:prSet presAssocID="{F657E326-9BF8-4E9C-A098-89B1FDC6F6B9}" presName="hierChild5" presStyleCnt="0"/>
      <dgm:spPr/>
    </dgm:pt>
    <dgm:pt modelId="{E995578D-DD07-44F4-943C-6A47D0088167}" type="pres">
      <dgm:prSet presAssocID="{092A6960-2DE0-4EE9-BB63-BEBE6B8F3140}" presName="hierChild5" presStyleCnt="0"/>
      <dgm:spPr/>
    </dgm:pt>
    <dgm:pt modelId="{571BC1E7-86B8-4B63-8081-B844660B674D}" type="pres">
      <dgm:prSet presAssocID="{BD034CC7-EF68-4DD3-9885-7157BDA2A118}" presName="Name37" presStyleLbl="parChTrans1D3" presStyleIdx="1" presStyleCnt="3"/>
      <dgm:spPr/>
    </dgm:pt>
    <dgm:pt modelId="{891F97EB-623F-4F72-A32B-6D1BB8547527}" type="pres">
      <dgm:prSet presAssocID="{BC557824-56B4-47C2-8B53-E09CFD5E7923}" presName="hierRoot2" presStyleCnt="0">
        <dgm:presLayoutVars>
          <dgm:hierBranch val="init"/>
        </dgm:presLayoutVars>
      </dgm:prSet>
      <dgm:spPr/>
    </dgm:pt>
    <dgm:pt modelId="{278179B6-98A6-44FB-A460-5136E7744D59}" type="pres">
      <dgm:prSet presAssocID="{BC557824-56B4-47C2-8B53-E09CFD5E7923}" presName="rootComposite" presStyleCnt="0"/>
      <dgm:spPr/>
    </dgm:pt>
    <dgm:pt modelId="{989742CE-9630-44D8-BBB1-0F1F57309ED6}" type="pres">
      <dgm:prSet presAssocID="{BC557824-56B4-47C2-8B53-E09CFD5E7923}" presName="rootText" presStyleLbl="node3" presStyleIdx="1" presStyleCnt="2" custScaleX="147382">
        <dgm:presLayoutVars>
          <dgm:chPref val="3"/>
        </dgm:presLayoutVars>
      </dgm:prSet>
      <dgm:spPr/>
    </dgm:pt>
    <dgm:pt modelId="{83AD2B7E-E676-4FBB-8C0B-9BC09092C0DB}" type="pres">
      <dgm:prSet presAssocID="{BC557824-56B4-47C2-8B53-E09CFD5E7923}" presName="rootConnector" presStyleLbl="node3" presStyleIdx="1" presStyleCnt="2"/>
      <dgm:spPr/>
    </dgm:pt>
    <dgm:pt modelId="{433518FF-4EC4-4413-882B-EF52C1679E24}" type="pres">
      <dgm:prSet presAssocID="{BC557824-56B4-47C2-8B53-E09CFD5E7923}" presName="hierChild4" presStyleCnt="0"/>
      <dgm:spPr/>
    </dgm:pt>
    <dgm:pt modelId="{1C05C07F-7E09-4BBD-808B-AFA89C1DCCCB}" type="pres">
      <dgm:prSet presAssocID="{BC557824-56B4-47C2-8B53-E09CFD5E7923}" presName="hierChild5" presStyleCnt="0"/>
      <dgm:spPr/>
    </dgm:pt>
    <dgm:pt modelId="{836530D0-D422-4C1B-B925-82E7DA0DF9C9}" type="pres">
      <dgm:prSet presAssocID="{FC569F7D-6005-4B22-A6F6-A6F38CEF31F8}" presName="hierChild5" presStyleCnt="0"/>
      <dgm:spPr/>
    </dgm:pt>
    <dgm:pt modelId="{E17A944F-0E32-4DCB-A705-D17FD280468F}" type="pres">
      <dgm:prSet presAssocID="{A0BE49CF-68D7-4650-8B29-A70B4A90A480}" presName="Name111" presStyleLbl="parChTrans1D3" presStyleIdx="2" presStyleCnt="3"/>
      <dgm:spPr/>
    </dgm:pt>
    <dgm:pt modelId="{78E8BA5A-3022-4605-8A51-A25B113DCC89}" type="pres">
      <dgm:prSet presAssocID="{B3A9BDE4-25E6-4FCD-B8D2-1CCFCF568298}" presName="hierRoot3" presStyleCnt="0">
        <dgm:presLayoutVars>
          <dgm:hierBranch val="init"/>
        </dgm:presLayoutVars>
      </dgm:prSet>
      <dgm:spPr/>
    </dgm:pt>
    <dgm:pt modelId="{17264A42-DDB7-4A9F-9990-0D5BADFEE547}" type="pres">
      <dgm:prSet presAssocID="{B3A9BDE4-25E6-4FCD-B8D2-1CCFCF568298}" presName="rootComposite3" presStyleCnt="0"/>
      <dgm:spPr/>
    </dgm:pt>
    <dgm:pt modelId="{AC069755-BEFC-4D8F-B514-EDB877F3B33D}" type="pres">
      <dgm:prSet presAssocID="{B3A9BDE4-25E6-4FCD-B8D2-1CCFCF568298}" presName="rootText3" presStyleLbl="asst2" presStyleIdx="0" presStyleCnt="1">
        <dgm:presLayoutVars>
          <dgm:chPref val="3"/>
        </dgm:presLayoutVars>
      </dgm:prSet>
      <dgm:spPr/>
    </dgm:pt>
    <dgm:pt modelId="{F216D90D-1D6B-4107-B826-C045DA294030}" type="pres">
      <dgm:prSet presAssocID="{B3A9BDE4-25E6-4FCD-B8D2-1CCFCF568298}" presName="rootConnector3" presStyleLbl="asst2" presStyleIdx="0" presStyleCnt="1"/>
      <dgm:spPr/>
    </dgm:pt>
    <dgm:pt modelId="{388A9F38-E64C-4B98-86F7-1AE6A0F375C3}" type="pres">
      <dgm:prSet presAssocID="{B3A9BDE4-25E6-4FCD-B8D2-1CCFCF568298}" presName="hierChild6" presStyleCnt="0"/>
      <dgm:spPr/>
    </dgm:pt>
    <dgm:pt modelId="{15B8A5EE-5371-4060-9F65-D097B495F4DA}" type="pres">
      <dgm:prSet presAssocID="{B3A9BDE4-25E6-4FCD-B8D2-1CCFCF568298}" presName="hierChild7" presStyleCnt="0"/>
      <dgm:spPr/>
    </dgm:pt>
    <dgm:pt modelId="{892D9870-E543-4282-9D11-38CA523B4A77}" type="pres">
      <dgm:prSet presAssocID="{7A9952D6-6465-4535-904B-EFC97EA9B322}" presName="hierChild3" presStyleCnt="0"/>
      <dgm:spPr/>
    </dgm:pt>
  </dgm:ptLst>
  <dgm:cxnLst>
    <dgm:cxn modelId="{9F264402-F646-4E90-80A9-90A10FE8DC79}" srcId="{FC569F7D-6005-4B22-A6F6-A6F38CEF31F8}" destId="{B3A9BDE4-25E6-4FCD-B8D2-1CCFCF568298}" srcOrd="2" destOrd="0" parTransId="{A0BE49CF-68D7-4650-8B29-A70B4A90A480}" sibTransId="{38F7A23D-F752-4ACE-902C-7150D0139B4D}"/>
    <dgm:cxn modelId="{DA67570E-7192-4F52-B62B-8B7E5073041C}" type="presOf" srcId="{AED05A35-0DDC-4166-875A-5C7BB368E204}" destId="{E47A9E4A-03E7-42AA-A71A-A31931816C9D}" srcOrd="0" destOrd="0" presId="urn:microsoft.com/office/officeart/2005/8/layout/orgChart1"/>
    <dgm:cxn modelId="{84EAE812-3A1E-492A-87FA-B15A616A6F88}" type="presOf" srcId="{FC569F7D-6005-4B22-A6F6-A6F38CEF31F8}" destId="{745ED9AF-B7B8-493D-BD75-227DA39888B1}" srcOrd="0" destOrd="0" presId="urn:microsoft.com/office/officeart/2005/8/layout/orgChart1"/>
    <dgm:cxn modelId="{7DFA2D1E-EC37-4D98-8886-CF270EB88D83}" type="presOf" srcId="{C76A9E71-7286-405B-A056-C49F45E29015}" destId="{33F5F4A2-E6BC-4257-B306-7E5ECE3F8B69}" srcOrd="0" destOrd="0" presId="urn:microsoft.com/office/officeart/2005/8/layout/orgChart1"/>
    <dgm:cxn modelId="{49498922-6F18-4653-828A-180B69579E28}" type="presOf" srcId="{E62C1328-F01E-46DF-ABFD-EA78D810BDD7}" destId="{B30B138A-801E-4AFA-BF44-282E0DB62EC4}" srcOrd="0" destOrd="0" presId="urn:microsoft.com/office/officeart/2005/8/layout/orgChart1"/>
    <dgm:cxn modelId="{6D580037-515F-46C4-B328-F69271D4EA63}" type="presOf" srcId="{BC557824-56B4-47C2-8B53-E09CFD5E7923}" destId="{989742CE-9630-44D8-BBB1-0F1F57309ED6}" srcOrd="0" destOrd="0" presId="urn:microsoft.com/office/officeart/2005/8/layout/orgChart1"/>
    <dgm:cxn modelId="{9AF6113B-40DA-42C3-8F99-DEAB2090669B}" srcId="{7A9952D6-6465-4535-904B-EFC97EA9B322}" destId="{FC569F7D-6005-4B22-A6F6-A6F38CEF31F8}" srcOrd="0" destOrd="0" parTransId="{BFB30C36-E10B-4613-A2A2-C90618B8B3F4}" sibTransId="{08646509-5B44-4E80-8A80-0D9A84446855}"/>
    <dgm:cxn modelId="{7AB3425D-A411-439C-8F61-DF3A7EB4AE1B}" type="presOf" srcId="{BC557824-56B4-47C2-8B53-E09CFD5E7923}" destId="{83AD2B7E-E676-4FBB-8C0B-9BC09092C0DB}" srcOrd="1" destOrd="0" presId="urn:microsoft.com/office/officeart/2005/8/layout/orgChart1"/>
    <dgm:cxn modelId="{C1347F63-E6BB-4538-B869-6A59093F2891}" type="presOf" srcId="{B3A9BDE4-25E6-4FCD-B8D2-1CCFCF568298}" destId="{F216D90D-1D6B-4107-B826-C045DA294030}" srcOrd="1" destOrd="0" presId="urn:microsoft.com/office/officeart/2005/8/layout/orgChart1"/>
    <dgm:cxn modelId="{CDC4C867-7F97-40E2-96CE-67D8B7BC92F5}" type="presOf" srcId="{B3A9BDE4-25E6-4FCD-B8D2-1CCFCF568298}" destId="{AC069755-BEFC-4D8F-B514-EDB877F3B33D}" srcOrd="0" destOrd="0" presId="urn:microsoft.com/office/officeart/2005/8/layout/orgChart1"/>
    <dgm:cxn modelId="{62FE6669-45F0-40F0-8098-9F9E31F797EE}" type="presOf" srcId="{F657E326-9BF8-4E9C-A098-89B1FDC6F6B9}" destId="{85F9CAB7-490E-44BC-8165-91BBC178F419}" srcOrd="1" destOrd="0" presId="urn:microsoft.com/office/officeart/2005/8/layout/orgChart1"/>
    <dgm:cxn modelId="{9F7C856C-BE17-414D-B7F8-414CB0667E42}" srcId="{FC569F7D-6005-4B22-A6F6-A6F38CEF31F8}" destId="{BC557824-56B4-47C2-8B53-E09CFD5E7923}" srcOrd="1" destOrd="0" parTransId="{BD034CC7-EF68-4DD3-9885-7157BDA2A118}" sibTransId="{AE0CBBF1-294D-4A15-B236-12FC4F8E661C}"/>
    <dgm:cxn modelId="{49A56551-D040-4CFA-AD97-7905EDA3CD69}" type="presOf" srcId="{BFB30C36-E10B-4613-A2A2-C90618B8B3F4}" destId="{84939396-802F-4167-B13B-1EA57A9E90F1}" srcOrd="0" destOrd="0" presId="urn:microsoft.com/office/officeart/2005/8/layout/orgChart1"/>
    <dgm:cxn modelId="{1EB7507A-6F00-40AC-BF2E-704AB004A6E7}" srcId="{FC569F7D-6005-4B22-A6F6-A6F38CEF31F8}" destId="{092A6960-2DE0-4EE9-BB63-BEBE6B8F3140}" srcOrd="0" destOrd="0" parTransId="{C76A9E71-7286-405B-A056-C49F45E29015}" sibTransId="{56A14D3C-4643-4EF6-A299-41921E568313}"/>
    <dgm:cxn modelId="{B231AC7B-87F3-4585-85F7-D9DC77A77387}" type="presOf" srcId="{A0BE49CF-68D7-4650-8B29-A70B4A90A480}" destId="{E17A944F-0E32-4DCB-A705-D17FD280468F}" srcOrd="0" destOrd="0" presId="urn:microsoft.com/office/officeart/2005/8/layout/orgChart1"/>
    <dgm:cxn modelId="{1DF89A89-5D96-4847-9EA3-C7DDACFC3249}" srcId="{AED05A35-0DDC-4166-875A-5C7BB368E204}" destId="{7A9952D6-6465-4535-904B-EFC97EA9B322}" srcOrd="0" destOrd="0" parTransId="{5796D4EC-0D06-48C5-A550-FBAEF35D5C97}" sibTransId="{63219CD9-8CA4-48FD-8A68-164364C4DA52}"/>
    <dgm:cxn modelId="{FB79F58C-CA6F-4228-916F-3E52067DB257}" type="presOf" srcId="{7A9952D6-6465-4535-904B-EFC97EA9B322}" destId="{0CD8B86A-7B5D-4E18-9BEA-44FDA0DE6AB4}" srcOrd="1" destOrd="0" presId="urn:microsoft.com/office/officeart/2005/8/layout/orgChart1"/>
    <dgm:cxn modelId="{667646A9-9746-4EF0-992A-63832087E70A}" type="presOf" srcId="{092A6960-2DE0-4EE9-BB63-BEBE6B8F3140}" destId="{7C447AAB-77DB-4188-96A6-90CCBB3E2B1E}" srcOrd="1" destOrd="0" presId="urn:microsoft.com/office/officeart/2005/8/layout/orgChart1"/>
    <dgm:cxn modelId="{D70BD8BB-D3DD-4471-A973-B61F497195F1}" srcId="{092A6960-2DE0-4EE9-BB63-BEBE6B8F3140}" destId="{D293ACF1-BC2B-4054-B7A4-1E64B7394DDE}" srcOrd="0" destOrd="0" parTransId="{561BC4F6-FB62-437C-8479-C31AF87B54FD}" sibTransId="{4DA6A371-064D-4016-B718-5D5B7876F9DC}"/>
    <dgm:cxn modelId="{2E4D07BD-1B2F-4C32-8009-F6E5165B0A94}" type="presOf" srcId="{D293ACF1-BC2B-4054-B7A4-1E64B7394DDE}" destId="{6EA2DAD9-5B14-455E-B826-C1A5E6FE1647}" srcOrd="1" destOrd="0" presId="urn:microsoft.com/office/officeart/2005/8/layout/orgChart1"/>
    <dgm:cxn modelId="{88EA9FBE-68F5-4800-A569-5ADBCB5CE0F2}" type="presOf" srcId="{092A6960-2DE0-4EE9-BB63-BEBE6B8F3140}" destId="{85ABDC95-F212-4EF2-8A48-4F0FCD8263F9}" srcOrd="0" destOrd="0" presId="urn:microsoft.com/office/officeart/2005/8/layout/orgChart1"/>
    <dgm:cxn modelId="{C98950C0-87A7-4214-A0E0-73200AF94819}" type="presOf" srcId="{561BC4F6-FB62-437C-8479-C31AF87B54FD}" destId="{3B808A8D-8FB7-4EA5-820D-22F3915899A3}" srcOrd="0" destOrd="0" presId="urn:microsoft.com/office/officeart/2005/8/layout/orgChart1"/>
    <dgm:cxn modelId="{581E44C5-2D27-487B-B18D-19705F3C10B7}" type="presOf" srcId="{BD034CC7-EF68-4DD3-9885-7157BDA2A118}" destId="{571BC1E7-86B8-4B63-8081-B844660B674D}" srcOrd="0" destOrd="0" presId="urn:microsoft.com/office/officeart/2005/8/layout/orgChart1"/>
    <dgm:cxn modelId="{CCFEA1CB-B6E5-43CA-B0C8-90DF18941836}" type="presOf" srcId="{F657E326-9BF8-4E9C-A098-89B1FDC6F6B9}" destId="{35175D58-4D41-4F99-A6A9-4057CCD8F96B}" srcOrd="0" destOrd="0" presId="urn:microsoft.com/office/officeart/2005/8/layout/orgChart1"/>
    <dgm:cxn modelId="{32ACA4DD-875A-48B4-B166-074E3EE444C5}" srcId="{092A6960-2DE0-4EE9-BB63-BEBE6B8F3140}" destId="{F657E326-9BF8-4E9C-A098-89B1FDC6F6B9}" srcOrd="1" destOrd="0" parTransId="{E62C1328-F01E-46DF-ABFD-EA78D810BDD7}" sibTransId="{1B286230-3F20-419D-A3AB-1857B50DD4E9}"/>
    <dgm:cxn modelId="{1A50D5E1-B4B4-41BD-946D-8C310D1C530F}" type="presOf" srcId="{D293ACF1-BC2B-4054-B7A4-1E64B7394DDE}" destId="{8A9A6863-8834-4489-A580-F5D4CE844185}" srcOrd="0" destOrd="0" presId="urn:microsoft.com/office/officeart/2005/8/layout/orgChart1"/>
    <dgm:cxn modelId="{62CA58EE-C9EF-4E21-B819-2372289DE6E4}" type="presOf" srcId="{FC569F7D-6005-4B22-A6F6-A6F38CEF31F8}" destId="{A0EC7AB1-1E5C-4C6F-BDE6-8D98A23D585B}" srcOrd="1" destOrd="0" presId="urn:microsoft.com/office/officeart/2005/8/layout/orgChart1"/>
    <dgm:cxn modelId="{A1F2E9F2-CBEF-40A5-BC2D-03C090D6943C}" type="presOf" srcId="{7A9952D6-6465-4535-904B-EFC97EA9B322}" destId="{9B8C4364-DBFC-49C9-922D-8141C4F3FDB0}" srcOrd="0" destOrd="0" presId="urn:microsoft.com/office/officeart/2005/8/layout/orgChart1"/>
    <dgm:cxn modelId="{B9D1C907-694C-4109-9131-AA371612AE52}" type="presParOf" srcId="{E47A9E4A-03E7-42AA-A71A-A31931816C9D}" destId="{6C241D68-85B6-4F1E-B9D2-0AA97C4ECF5A}" srcOrd="0" destOrd="0" presId="urn:microsoft.com/office/officeart/2005/8/layout/orgChart1"/>
    <dgm:cxn modelId="{98E1F77C-4242-46C8-B707-139EE9B65AA8}" type="presParOf" srcId="{6C241D68-85B6-4F1E-B9D2-0AA97C4ECF5A}" destId="{90A5D7F3-B39B-403C-9A64-0961A28DE260}" srcOrd="0" destOrd="0" presId="urn:microsoft.com/office/officeart/2005/8/layout/orgChart1"/>
    <dgm:cxn modelId="{FD4DF418-3A61-4BEA-977D-CA9EEF91BC98}" type="presParOf" srcId="{90A5D7F3-B39B-403C-9A64-0961A28DE260}" destId="{9B8C4364-DBFC-49C9-922D-8141C4F3FDB0}" srcOrd="0" destOrd="0" presId="urn:microsoft.com/office/officeart/2005/8/layout/orgChart1"/>
    <dgm:cxn modelId="{DF9E6AD8-0581-4FF1-891D-6DA16FDB0F50}" type="presParOf" srcId="{90A5D7F3-B39B-403C-9A64-0961A28DE260}" destId="{0CD8B86A-7B5D-4E18-9BEA-44FDA0DE6AB4}" srcOrd="1" destOrd="0" presId="urn:microsoft.com/office/officeart/2005/8/layout/orgChart1"/>
    <dgm:cxn modelId="{B97F388E-DFEB-4B1C-9660-2E756CFC62C1}" type="presParOf" srcId="{6C241D68-85B6-4F1E-B9D2-0AA97C4ECF5A}" destId="{C92E5C77-FFEC-40C9-82BC-F7168E824CC7}" srcOrd="1" destOrd="0" presId="urn:microsoft.com/office/officeart/2005/8/layout/orgChart1"/>
    <dgm:cxn modelId="{95725963-0A8C-4317-8486-D45A8AE4F86E}" type="presParOf" srcId="{C92E5C77-FFEC-40C9-82BC-F7168E824CC7}" destId="{84939396-802F-4167-B13B-1EA57A9E90F1}" srcOrd="0" destOrd="0" presId="urn:microsoft.com/office/officeart/2005/8/layout/orgChart1"/>
    <dgm:cxn modelId="{D1F1CF14-EC73-46ED-BE4C-3A84A66CB3A7}" type="presParOf" srcId="{C92E5C77-FFEC-40C9-82BC-F7168E824CC7}" destId="{9BF59F3C-A8A8-4A91-B86D-237EEF0A725A}" srcOrd="1" destOrd="0" presId="urn:microsoft.com/office/officeart/2005/8/layout/orgChart1"/>
    <dgm:cxn modelId="{E6150F54-BE62-48A7-9E70-E7DE0971F5DC}" type="presParOf" srcId="{9BF59F3C-A8A8-4A91-B86D-237EEF0A725A}" destId="{F16899C5-90B5-4775-8D73-9C4F313F3DA6}" srcOrd="0" destOrd="0" presId="urn:microsoft.com/office/officeart/2005/8/layout/orgChart1"/>
    <dgm:cxn modelId="{7D4C93B3-3EEB-4E1A-9280-66D013000D10}" type="presParOf" srcId="{F16899C5-90B5-4775-8D73-9C4F313F3DA6}" destId="{745ED9AF-B7B8-493D-BD75-227DA39888B1}" srcOrd="0" destOrd="0" presId="urn:microsoft.com/office/officeart/2005/8/layout/orgChart1"/>
    <dgm:cxn modelId="{343A3477-8236-48DA-855A-B70BD7A3C79E}" type="presParOf" srcId="{F16899C5-90B5-4775-8D73-9C4F313F3DA6}" destId="{A0EC7AB1-1E5C-4C6F-BDE6-8D98A23D585B}" srcOrd="1" destOrd="0" presId="urn:microsoft.com/office/officeart/2005/8/layout/orgChart1"/>
    <dgm:cxn modelId="{E3F0B9A1-99A3-467F-A515-09ECD61B37D8}" type="presParOf" srcId="{9BF59F3C-A8A8-4A91-B86D-237EEF0A725A}" destId="{63B3C576-BCF7-42A5-873C-BA7A3427D289}" srcOrd="1" destOrd="0" presId="urn:microsoft.com/office/officeart/2005/8/layout/orgChart1"/>
    <dgm:cxn modelId="{17C23C7F-EEAB-4803-842E-3B252CA2B9B6}" type="presParOf" srcId="{63B3C576-BCF7-42A5-873C-BA7A3427D289}" destId="{33F5F4A2-E6BC-4257-B306-7E5ECE3F8B69}" srcOrd="0" destOrd="0" presId="urn:microsoft.com/office/officeart/2005/8/layout/orgChart1"/>
    <dgm:cxn modelId="{AF5D725E-E80D-4497-A5D4-A244A3BD3D68}" type="presParOf" srcId="{63B3C576-BCF7-42A5-873C-BA7A3427D289}" destId="{DADBDB81-410D-4051-9CDB-835794502FF1}" srcOrd="1" destOrd="0" presId="urn:microsoft.com/office/officeart/2005/8/layout/orgChart1"/>
    <dgm:cxn modelId="{332E1DD4-518E-4865-88EA-E1489F2CE921}" type="presParOf" srcId="{DADBDB81-410D-4051-9CDB-835794502FF1}" destId="{1E852336-898A-45DE-86A3-D3133DBE2B02}" srcOrd="0" destOrd="0" presId="urn:microsoft.com/office/officeart/2005/8/layout/orgChart1"/>
    <dgm:cxn modelId="{C3A3882F-D498-4043-9EA1-CCB4B678AC06}" type="presParOf" srcId="{1E852336-898A-45DE-86A3-D3133DBE2B02}" destId="{85ABDC95-F212-4EF2-8A48-4F0FCD8263F9}" srcOrd="0" destOrd="0" presId="urn:microsoft.com/office/officeart/2005/8/layout/orgChart1"/>
    <dgm:cxn modelId="{C1F2E135-3915-4F27-993C-8460EF3A8177}" type="presParOf" srcId="{1E852336-898A-45DE-86A3-D3133DBE2B02}" destId="{7C447AAB-77DB-4188-96A6-90CCBB3E2B1E}" srcOrd="1" destOrd="0" presId="urn:microsoft.com/office/officeart/2005/8/layout/orgChart1"/>
    <dgm:cxn modelId="{9F272E92-73F3-45E2-9690-CA2CF1988491}" type="presParOf" srcId="{DADBDB81-410D-4051-9CDB-835794502FF1}" destId="{B8C1AF7A-3338-4372-ADE0-673CB553E0AC}" srcOrd="1" destOrd="0" presId="urn:microsoft.com/office/officeart/2005/8/layout/orgChart1"/>
    <dgm:cxn modelId="{421ED7C0-B077-434A-B3A8-A51E40E941DB}" type="presParOf" srcId="{B8C1AF7A-3338-4372-ADE0-673CB553E0AC}" destId="{3B808A8D-8FB7-4EA5-820D-22F3915899A3}" srcOrd="0" destOrd="0" presId="urn:microsoft.com/office/officeart/2005/8/layout/orgChart1"/>
    <dgm:cxn modelId="{3BC00CCE-56AB-4D24-8BC1-D10E9F9FB088}" type="presParOf" srcId="{B8C1AF7A-3338-4372-ADE0-673CB553E0AC}" destId="{78FF1236-DAF4-443E-A1CB-D42454D289FE}" srcOrd="1" destOrd="0" presId="urn:microsoft.com/office/officeart/2005/8/layout/orgChart1"/>
    <dgm:cxn modelId="{623BC2A0-9EE1-4BB7-8A2B-90EB7C013707}" type="presParOf" srcId="{78FF1236-DAF4-443E-A1CB-D42454D289FE}" destId="{5132A7D9-1A52-4436-A280-BFB3C6F8BB36}" srcOrd="0" destOrd="0" presId="urn:microsoft.com/office/officeart/2005/8/layout/orgChart1"/>
    <dgm:cxn modelId="{3F222FB4-1006-4F5D-AD7B-302E9ED52C42}" type="presParOf" srcId="{5132A7D9-1A52-4436-A280-BFB3C6F8BB36}" destId="{8A9A6863-8834-4489-A580-F5D4CE844185}" srcOrd="0" destOrd="0" presId="urn:microsoft.com/office/officeart/2005/8/layout/orgChart1"/>
    <dgm:cxn modelId="{BE77F11A-64C3-4328-99B2-815CCFCA06AE}" type="presParOf" srcId="{5132A7D9-1A52-4436-A280-BFB3C6F8BB36}" destId="{6EA2DAD9-5B14-455E-B826-C1A5E6FE1647}" srcOrd="1" destOrd="0" presId="urn:microsoft.com/office/officeart/2005/8/layout/orgChart1"/>
    <dgm:cxn modelId="{8FB6AF76-AD21-4A30-ADD2-225883BE28CA}" type="presParOf" srcId="{78FF1236-DAF4-443E-A1CB-D42454D289FE}" destId="{CBF32192-85A0-427F-9105-7A7B8929F2EF}" srcOrd="1" destOrd="0" presId="urn:microsoft.com/office/officeart/2005/8/layout/orgChart1"/>
    <dgm:cxn modelId="{748F639E-8720-4837-B8FC-4EBAFD675A12}" type="presParOf" srcId="{78FF1236-DAF4-443E-A1CB-D42454D289FE}" destId="{44F3520A-FED4-48C2-A631-D3D434E274E3}" srcOrd="2" destOrd="0" presId="urn:microsoft.com/office/officeart/2005/8/layout/orgChart1"/>
    <dgm:cxn modelId="{81E22362-0CE2-4A7B-B380-ADEA8404FE8D}" type="presParOf" srcId="{B8C1AF7A-3338-4372-ADE0-673CB553E0AC}" destId="{B30B138A-801E-4AFA-BF44-282E0DB62EC4}" srcOrd="2" destOrd="0" presId="urn:microsoft.com/office/officeart/2005/8/layout/orgChart1"/>
    <dgm:cxn modelId="{3A44A717-FB1A-42F9-A9B9-66E91F1CE729}" type="presParOf" srcId="{B8C1AF7A-3338-4372-ADE0-673CB553E0AC}" destId="{F13D657A-67B9-40BE-B47F-D6BA9A62DBB9}" srcOrd="3" destOrd="0" presId="urn:microsoft.com/office/officeart/2005/8/layout/orgChart1"/>
    <dgm:cxn modelId="{15A0B379-D135-402D-9C73-61872903D0E8}" type="presParOf" srcId="{F13D657A-67B9-40BE-B47F-D6BA9A62DBB9}" destId="{FAE93D00-1F8D-4360-A1CE-601CF39FF73B}" srcOrd="0" destOrd="0" presId="urn:microsoft.com/office/officeart/2005/8/layout/orgChart1"/>
    <dgm:cxn modelId="{677C767A-040C-47FB-972B-2EFC1143EEF9}" type="presParOf" srcId="{FAE93D00-1F8D-4360-A1CE-601CF39FF73B}" destId="{35175D58-4D41-4F99-A6A9-4057CCD8F96B}" srcOrd="0" destOrd="0" presId="urn:microsoft.com/office/officeart/2005/8/layout/orgChart1"/>
    <dgm:cxn modelId="{434FD3B3-FEBB-4B74-BFD5-CDB107EE0B19}" type="presParOf" srcId="{FAE93D00-1F8D-4360-A1CE-601CF39FF73B}" destId="{85F9CAB7-490E-44BC-8165-91BBC178F419}" srcOrd="1" destOrd="0" presId="urn:microsoft.com/office/officeart/2005/8/layout/orgChart1"/>
    <dgm:cxn modelId="{E7D2B190-0940-42FF-8A7E-A8776F6B5C63}" type="presParOf" srcId="{F13D657A-67B9-40BE-B47F-D6BA9A62DBB9}" destId="{85DEF6A7-8D3C-479A-A9DB-4226EB14EF3B}" srcOrd="1" destOrd="0" presId="urn:microsoft.com/office/officeart/2005/8/layout/orgChart1"/>
    <dgm:cxn modelId="{19136AE6-0DB7-4271-AFB1-7F9661E4EB73}" type="presParOf" srcId="{F13D657A-67B9-40BE-B47F-D6BA9A62DBB9}" destId="{17965BA4-62DD-48A6-BEFC-F4CD91CCAB1D}" srcOrd="2" destOrd="0" presId="urn:microsoft.com/office/officeart/2005/8/layout/orgChart1"/>
    <dgm:cxn modelId="{92918496-7717-4F8B-A5F6-335846D49748}" type="presParOf" srcId="{DADBDB81-410D-4051-9CDB-835794502FF1}" destId="{E995578D-DD07-44F4-943C-6A47D0088167}" srcOrd="2" destOrd="0" presId="urn:microsoft.com/office/officeart/2005/8/layout/orgChart1"/>
    <dgm:cxn modelId="{E86B8F4A-7210-407E-8B0B-490903FDC10B}" type="presParOf" srcId="{63B3C576-BCF7-42A5-873C-BA7A3427D289}" destId="{571BC1E7-86B8-4B63-8081-B844660B674D}" srcOrd="2" destOrd="0" presId="urn:microsoft.com/office/officeart/2005/8/layout/orgChart1"/>
    <dgm:cxn modelId="{932B0050-58CC-4C9B-BAE5-F69D8D748101}" type="presParOf" srcId="{63B3C576-BCF7-42A5-873C-BA7A3427D289}" destId="{891F97EB-623F-4F72-A32B-6D1BB8547527}" srcOrd="3" destOrd="0" presId="urn:microsoft.com/office/officeart/2005/8/layout/orgChart1"/>
    <dgm:cxn modelId="{501F756A-05EE-49A0-ADEB-9B62E3A0B559}" type="presParOf" srcId="{891F97EB-623F-4F72-A32B-6D1BB8547527}" destId="{278179B6-98A6-44FB-A460-5136E7744D59}" srcOrd="0" destOrd="0" presId="urn:microsoft.com/office/officeart/2005/8/layout/orgChart1"/>
    <dgm:cxn modelId="{466A72E9-E320-472E-8F1F-918B7783CFE3}" type="presParOf" srcId="{278179B6-98A6-44FB-A460-5136E7744D59}" destId="{989742CE-9630-44D8-BBB1-0F1F57309ED6}" srcOrd="0" destOrd="0" presId="urn:microsoft.com/office/officeart/2005/8/layout/orgChart1"/>
    <dgm:cxn modelId="{230670A8-27AA-4D5E-85B8-2E3C8D10D9E6}" type="presParOf" srcId="{278179B6-98A6-44FB-A460-5136E7744D59}" destId="{83AD2B7E-E676-4FBB-8C0B-9BC09092C0DB}" srcOrd="1" destOrd="0" presId="urn:microsoft.com/office/officeart/2005/8/layout/orgChart1"/>
    <dgm:cxn modelId="{7B84DF1E-FD76-4470-B36F-39A44F37E192}" type="presParOf" srcId="{891F97EB-623F-4F72-A32B-6D1BB8547527}" destId="{433518FF-4EC4-4413-882B-EF52C1679E24}" srcOrd="1" destOrd="0" presId="urn:microsoft.com/office/officeart/2005/8/layout/orgChart1"/>
    <dgm:cxn modelId="{BBB2C8BE-EEA3-4023-A145-A24B313A4FD3}" type="presParOf" srcId="{891F97EB-623F-4F72-A32B-6D1BB8547527}" destId="{1C05C07F-7E09-4BBD-808B-AFA89C1DCCCB}" srcOrd="2" destOrd="0" presId="urn:microsoft.com/office/officeart/2005/8/layout/orgChart1"/>
    <dgm:cxn modelId="{F686FF42-4BE5-4F3A-A4A7-B06D14FBA5B9}" type="presParOf" srcId="{9BF59F3C-A8A8-4A91-B86D-237EEF0A725A}" destId="{836530D0-D422-4C1B-B925-82E7DA0DF9C9}" srcOrd="2" destOrd="0" presId="urn:microsoft.com/office/officeart/2005/8/layout/orgChart1"/>
    <dgm:cxn modelId="{8A823FD5-3569-4682-8D10-066F341C3250}" type="presParOf" srcId="{836530D0-D422-4C1B-B925-82E7DA0DF9C9}" destId="{E17A944F-0E32-4DCB-A705-D17FD280468F}" srcOrd="0" destOrd="0" presId="urn:microsoft.com/office/officeart/2005/8/layout/orgChart1"/>
    <dgm:cxn modelId="{39B1846C-EC39-47A6-8137-8BD6D213FC6D}" type="presParOf" srcId="{836530D0-D422-4C1B-B925-82E7DA0DF9C9}" destId="{78E8BA5A-3022-4605-8A51-A25B113DCC89}" srcOrd="1" destOrd="0" presId="urn:microsoft.com/office/officeart/2005/8/layout/orgChart1"/>
    <dgm:cxn modelId="{AAEA295D-DFC2-4A22-8643-3D141AC86C3D}" type="presParOf" srcId="{78E8BA5A-3022-4605-8A51-A25B113DCC89}" destId="{17264A42-DDB7-4A9F-9990-0D5BADFEE547}" srcOrd="0" destOrd="0" presId="urn:microsoft.com/office/officeart/2005/8/layout/orgChart1"/>
    <dgm:cxn modelId="{3AEA5879-E341-4166-84E7-81509634FF95}" type="presParOf" srcId="{17264A42-DDB7-4A9F-9990-0D5BADFEE547}" destId="{AC069755-BEFC-4D8F-B514-EDB877F3B33D}" srcOrd="0" destOrd="0" presId="urn:microsoft.com/office/officeart/2005/8/layout/orgChart1"/>
    <dgm:cxn modelId="{8BBE664C-240A-46DB-934E-F5B7AC7989B1}" type="presParOf" srcId="{17264A42-DDB7-4A9F-9990-0D5BADFEE547}" destId="{F216D90D-1D6B-4107-B826-C045DA294030}" srcOrd="1" destOrd="0" presId="urn:microsoft.com/office/officeart/2005/8/layout/orgChart1"/>
    <dgm:cxn modelId="{B16391C7-50AA-4B89-BF69-DC9B47817FD6}" type="presParOf" srcId="{78E8BA5A-3022-4605-8A51-A25B113DCC89}" destId="{388A9F38-E64C-4B98-86F7-1AE6A0F375C3}" srcOrd="1" destOrd="0" presId="urn:microsoft.com/office/officeart/2005/8/layout/orgChart1"/>
    <dgm:cxn modelId="{7CAFC7A9-7452-46A3-8B1A-3B0B73A894BB}" type="presParOf" srcId="{78E8BA5A-3022-4605-8A51-A25B113DCC89}" destId="{15B8A5EE-5371-4060-9F65-D097B495F4DA}" srcOrd="2" destOrd="0" presId="urn:microsoft.com/office/officeart/2005/8/layout/orgChart1"/>
    <dgm:cxn modelId="{C526366B-2473-4F6B-A4ED-0975E6A725F8}" type="presParOf" srcId="{6C241D68-85B6-4F1E-B9D2-0AA97C4ECF5A}" destId="{892D9870-E543-4282-9D11-38CA523B4A77}" srcOrd="2" destOrd="0" presId="urn:microsoft.com/office/officeart/2005/8/layout/orgChart1"/>
  </dgm:cxnLst>
  <dgm:bg>
    <a:noFill/>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7A944F-0E32-4DCB-A705-D17FD280468F}">
      <dsp:nvSpPr>
        <dsp:cNvPr id="0" name=""/>
        <dsp:cNvSpPr/>
      </dsp:nvSpPr>
      <dsp:spPr>
        <a:xfrm>
          <a:off x="3907094" y="1352351"/>
          <a:ext cx="117218" cy="513527"/>
        </a:xfrm>
        <a:custGeom>
          <a:avLst/>
          <a:gdLst/>
          <a:ahLst/>
          <a:cxnLst/>
          <a:rect l="0" t="0" r="0" b="0"/>
          <a:pathLst>
            <a:path>
              <a:moveTo>
                <a:pt x="117218" y="0"/>
              </a:moveTo>
              <a:lnTo>
                <a:pt x="117218" y="513527"/>
              </a:lnTo>
              <a:lnTo>
                <a:pt x="0" y="51352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1BC1E7-86B8-4B63-8081-B844660B674D}">
      <dsp:nvSpPr>
        <dsp:cNvPr id="0" name=""/>
        <dsp:cNvSpPr/>
      </dsp:nvSpPr>
      <dsp:spPr>
        <a:xfrm>
          <a:off x="4024312" y="1352351"/>
          <a:ext cx="1323114" cy="1027054"/>
        </a:xfrm>
        <a:custGeom>
          <a:avLst/>
          <a:gdLst/>
          <a:ahLst/>
          <a:cxnLst/>
          <a:rect l="0" t="0" r="0" b="0"/>
          <a:pathLst>
            <a:path>
              <a:moveTo>
                <a:pt x="0" y="0"/>
              </a:moveTo>
              <a:lnTo>
                <a:pt x="0" y="909836"/>
              </a:lnTo>
              <a:lnTo>
                <a:pt x="1323114" y="909836"/>
              </a:lnTo>
              <a:lnTo>
                <a:pt x="1323114" y="102705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30B138A-801E-4AFA-BF44-282E0DB62EC4}">
      <dsp:nvSpPr>
        <dsp:cNvPr id="0" name=""/>
        <dsp:cNvSpPr/>
      </dsp:nvSpPr>
      <dsp:spPr>
        <a:xfrm>
          <a:off x="2119718" y="2937587"/>
          <a:ext cx="361768" cy="1306145"/>
        </a:xfrm>
        <a:custGeom>
          <a:avLst/>
          <a:gdLst/>
          <a:ahLst/>
          <a:cxnLst/>
          <a:rect l="0" t="0" r="0" b="0"/>
          <a:pathLst>
            <a:path>
              <a:moveTo>
                <a:pt x="0" y="0"/>
              </a:moveTo>
              <a:lnTo>
                <a:pt x="0" y="1306145"/>
              </a:lnTo>
              <a:lnTo>
                <a:pt x="361768" y="130614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B808A8D-8FB7-4EA5-820D-22F3915899A3}">
      <dsp:nvSpPr>
        <dsp:cNvPr id="0" name=""/>
        <dsp:cNvSpPr/>
      </dsp:nvSpPr>
      <dsp:spPr>
        <a:xfrm>
          <a:off x="2119718" y="2937587"/>
          <a:ext cx="361768" cy="513527"/>
        </a:xfrm>
        <a:custGeom>
          <a:avLst/>
          <a:gdLst/>
          <a:ahLst/>
          <a:cxnLst/>
          <a:rect l="0" t="0" r="0" b="0"/>
          <a:pathLst>
            <a:path>
              <a:moveTo>
                <a:pt x="0" y="0"/>
              </a:moveTo>
              <a:lnTo>
                <a:pt x="0" y="513527"/>
              </a:lnTo>
              <a:lnTo>
                <a:pt x="361768" y="51352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3F5F4A2-E6BC-4257-B306-7E5ECE3F8B69}">
      <dsp:nvSpPr>
        <dsp:cNvPr id="0" name=""/>
        <dsp:cNvSpPr/>
      </dsp:nvSpPr>
      <dsp:spPr>
        <a:xfrm>
          <a:off x="3084434" y="1352351"/>
          <a:ext cx="939877" cy="1027054"/>
        </a:xfrm>
        <a:custGeom>
          <a:avLst/>
          <a:gdLst/>
          <a:ahLst/>
          <a:cxnLst/>
          <a:rect l="0" t="0" r="0" b="0"/>
          <a:pathLst>
            <a:path>
              <a:moveTo>
                <a:pt x="939877" y="0"/>
              </a:moveTo>
              <a:lnTo>
                <a:pt x="939877" y="909836"/>
              </a:lnTo>
              <a:lnTo>
                <a:pt x="0" y="909836"/>
              </a:lnTo>
              <a:lnTo>
                <a:pt x="0" y="102705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4939396-802F-4167-B13B-1EA57A9E90F1}">
      <dsp:nvSpPr>
        <dsp:cNvPr id="0" name=""/>
        <dsp:cNvSpPr/>
      </dsp:nvSpPr>
      <dsp:spPr>
        <a:xfrm>
          <a:off x="3978592" y="559733"/>
          <a:ext cx="91440" cy="234436"/>
        </a:xfrm>
        <a:custGeom>
          <a:avLst/>
          <a:gdLst/>
          <a:ahLst/>
          <a:cxnLst/>
          <a:rect l="0" t="0" r="0" b="0"/>
          <a:pathLst>
            <a:path>
              <a:moveTo>
                <a:pt x="45720" y="0"/>
              </a:moveTo>
              <a:lnTo>
                <a:pt x="45720" y="23443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8C4364-DBFC-49C9-922D-8141C4F3FDB0}">
      <dsp:nvSpPr>
        <dsp:cNvPr id="0" name=""/>
        <dsp:cNvSpPr/>
      </dsp:nvSpPr>
      <dsp:spPr>
        <a:xfrm>
          <a:off x="3205828" y="1551"/>
          <a:ext cx="1636968" cy="558181"/>
        </a:xfrm>
        <a:prstGeom prst="rect">
          <a:avLst/>
        </a:prstGeom>
        <a:solidFill>
          <a:srgbClr val="5EA8A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pt-BR" sz="1400" kern="1200" dirty="0">
              <a:latin typeface="Arial" panose="020B0604020202020204" pitchFamily="34" charset="0"/>
              <a:cs typeface="Arial" panose="020B0604020202020204" pitchFamily="34" charset="0"/>
            </a:rPr>
            <a:t>Non-</a:t>
          </a:r>
          <a:r>
            <a:rPr lang="pt-BR" sz="1400" kern="1200" dirty="0" err="1">
              <a:latin typeface="Arial" panose="020B0604020202020204" pitchFamily="34" charset="0"/>
              <a:cs typeface="Arial" panose="020B0604020202020204" pitchFamily="34" charset="0"/>
            </a:rPr>
            <a:t>Executive</a:t>
          </a:r>
          <a:r>
            <a:rPr lang="pt-BR" sz="1400" kern="1200" dirty="0">
              <a:latin typeface="Arial" panose="020B0604020202020204" pitchFamily="34" charset="0"/>
              <a:cs typeface="Arial" panose="020B0604020202020204" pitchFamily="34" charset="0"/>
            </a:rPr>
            <a:t> </a:t>
          </a:r>
          <a:r>
            <a:rPr lang="pt-BR" sz="1400" kern="1200" dirty="0" err="1">
              <a:latin typeface="Arial" panose="020B0604020202020204" pitchFamily="34" charset="0"/>
              <a:cs typeface="Arial" panose="020B0604020202020204" pitchFamily="34" charset="0"/>
            </a:rPr>
            <a:t>Board</a:t>
          </a:r>
          <a:endParaRPr lang="pt-BR" sz="1400" kern="1200" dirty="0">
            <a:latin typeface="Arial" panose="020B0604020202020204" pitchFamily="34" charset="0"/>
            <a:cs typeface="Arial" panose="020B0604020202020204" pitchFamily="34" charset="0"/>
          </a:endParaRPr>
        </a:p>
      </dsp:txBody>
      <dsp:txXfrm>
        <a:off x="3205828" y="1551"/>
        <a:ext cx="1636968" cy="558181"/>
      </dsp:txXfrm>
    </dsp:sp>
    <dsp:sp modelId="{745ED9AF-B7B8-493D-BD75-227DA39888B1}">
      <dsp:nvSpPr>
        <dsp:cNvPr id="0" name=""/>
        <dsp:cNvSpPr/>
      </dsp:nvSpPr>
      <dsp:spPr>
        <a:xfrm>
          <a:off x="3466130" y="794169"/>
          <a:ext cx="1116363" cy="558181"/>
        </a:xfrm>
        <a:prstGeom prst="rect">
          <a:avLst/>
        </a:prstGeom>
        <a:solidFill>
          <a:srgbClr val="5EA8A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pt-BR" sz="1400" kern="1200" dirty="0">
              <a:latin typeface="Arial" panose="020B0604020202020204" pitchFamily="34" charset="0"/>
              <a:cs typeface="Arial" panose="020B0604020202020204" pitchFamily="34" charset="0"/>
            </a:rPr>
            <a:t>Plant Manager</a:t>
          </a:r>
        </a:p>
      </dsp:txBody>
      <dsp:txXfrm>
        <a:off x="3466130" y="794169"/>
        <a:ext cx="1116363" cy="558181"/>
      </dsp:txXfrm>
    </dsp:sp>
    <dsp:sp modelId="{85ABDC95-F212-4EF2-8A48-4F0FCD8263F9}">
      <dsp:nvSpPr>
        <dsp:cNvPr id="0" name=""/>
        <dsp:cNvSpPr/>
      </dsp:nvSpPr>
      <dsp:spPr>
        <a:xfrm>
          <a:off x="1878538" y="2379405"/>
          <a:ext cx="2411791" cy="558181"/>
        </a:xfrm>
        <a:prstGeom prst="rect">
          <a:avLst/>
        </a:prstGeom>
        <a:solidFill>
          <a:srgbClr val="5EA8A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pt-BR" sz="1400" kern="1200" dirty="0" err="1">
              <a:latin typeface="Arial" panose="020B0604020202020204" pitchFamily="34" charset="0"/>
              <a:cs typeface="Arial" panose="020B0604020202020204" pitchFamily="34" charset="0"/>
            </a:rPr>
            <a:t>Administrative</a:t>
          </a:r>
          <a:r>
            <a:rPr lang="pt-BR" sz="1400" kern="1200" dirty="0">
              <a:latin typeface="Arial" panose="020B0604020202020204" pitchFamily="34" charset="0"/>
              <a:cs typeface="Arial" panose="020B0604020202020204" pitchFamily="34" charset="0"/>
            </a:rPr>
            <a:t> </a:t>
          </a:r>
          <a:r>
            <a:rPr lang="pt-BR" sz="1400" kern="1200" dirty="0" err="1">
              <a:latin typeface="Arial" panose="020B0604020202020204" pitchFamily="34" charset="0"/>
              <a:cs typeface="Arial" panose="020B0604020202020204" pitchFamily="34" charset="0"/>
            </a:rPr>
            <a:t>Support</a:t>
          </a:r>
          <a:r>
            <a:rPr lang="pt-BR" sz="1400" kern="1200" dirty="0">
              <a:latin typeface="Arial" panose="020B0604020202020204" pitchFamily="34" charset="0"/>
              <a:cs typeface="Arial" panose="020B0604020202020204" pitchFamily="34" charset="0"/>
            </a:rPr>
            <a:t> &amp; </a:t>
          </a:r>
          <a:r>
            <a:rPr lang="pt-BR" sz="1400" kern="1200" dirty="0" err="1">
              <a:latin typeface="Arial" panose="020B0604020202020204" pitchFamily="34" charset="0"/>
              <a:cs typeface="Arial" panose="020B0604020202020204" pitchFamily="34" charset="0"/>
            </a:rPr>
            <a:t>Logistics</a:t>
          </a:r>
          <a:endParaRPr lang="pt-BR" sz="1400" kern="1200" dirty="0">
            <a:latin typeface="Arial" panose="020B0604020202020204" pitchFamily="34" charset="0"/>
            <a:cs typeface="Arial" panose="020B0604020202020204" pitchFamily="34" charset="0"/>
          </a:endParaRPr>
        </a:p>
      </dsp:txBody>
      <dsp:txXfrm>
        <a:off x="1878538" y="2379405"/>
        <a:ext cx="2411791" cy="558181"/>
      </dsp:txXfrm>
    </dsp:sp>
    <dsp:sp modelId="{8A9A6863-8834-4489-A580-F5D4CE844185}">
      <dsp:nvSpPr>
        <dsp:cNvPr id="0" name=""/>
        <dsp:cNvSpPr/>
      </dsp:nvSpPr>
      <dsp:spPr>
        <a:xfrm>
          <a:off x="2481486" y="3172023"/>
          <a:ext cx="2139633" cy="558181"/>
        </a:xfrm>
        <a:prstGeom prst="rect">
          <a:avLst/>
        </a:prstGeom>
        <a:solidFill>
          <a:srgbClr val="5EA8A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pt-BR" sz="1400" kern="1200" dirty="0">
              <a:latin typeface="Arial" panose="020B0604020202020204" pitchFamily="34" charset="0"/>
              <a:cs typeface="Arial" panose="020B0604020202020204" pitchFamily="34" charset="0"/>
            </a:rPr>
            <a:t>Non-</a:t>
          </a:r>
          <a:r>
            <a:rPr lang="pt-BR" sz="1400" kern="1200" dirty="0" err="1">
              <a:latin typeface="Arial" panose="020B0604020202020204" pitchFamily="34" charset="0"/>
              <a:cs typeface="Arial" panose="020B0604020202020204" pitchFamily="34" charset="0"/>
            </a:rPr>
            <a:t>Technical</a:t>
          </a:r>
          <a:r>
            <a:rPr lang="pt-BR" sz="1400" kern="1200" dirty="0">
              <a:latin typeface="Arial" panose="020B0604020202020204" pitchFamily="34" charset="0"/>
              <a:cs typeface="Arial" panose="020B0604020202020204" pitchFamily="34" charset="0"/>
            </a:rPr>
            <a:t> Staff</a:t>
          </a:r>
        </a:p>
      </dsp:txBody>
      <dsp:txXfrm>
        <a:off x="2481486" y="3172023"/>
        <a:ext cx="2139633" cy="558181"/>
      </dsp:txXfrm>
    </dsp:sp>
    <dsp:sp modelId="{35175D58-4D41-4F99-A6A9-4057CCD8F96B}">
      <dsp:nvSpPr>
        <dsp:cNvPr id="0" name=""/>
        <dsp:cNvSpPr/>
      </dsp:nvSpPr>
      <dsp:spPr>
        <a:xfrm>
          <a:off x="2481486" y="3964641"/>
          <a:ext cx="2111947" cy="558181"/>
        </a:xfrm>
        <a:prstGeom prst="rect">
          <a:avLst/>
        </a:prstGeom>
        <a:solidFill>
          <a:srgbClr val="5EA8A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pt-BR" sz="1400" kern="1200" dirty="0">
              <a:latin typeface="Arial" panose="020B0604020202020204" pitchFamily="34" charset="0"/>
              <a:cs typeface="Arial" panose="020B0604020202020204" pitchFamily="34" charset="0"/>
            </a:rPr>
            <a:t>Staff </a:t>
          </a:r>
          <a:r>
            <a:rPr lang="pt-BR" sz="1400" kern="1200" dirty="0" err="1">
              <a:latin typeface="Arial" panose="020B0604020202020204" pitchFamily="34" charset="0"/>
              <a:cs typeface="Arial" panose="020B0604020202020204" pitchFamily="34" charset="0"/>
            </a:rPr>
            <a:t>from</a:t>
          </a:r>
          <a:r>
            <a:rPr lang="pt-BR" sz="1400" kern="1200" dirty="0">
              <a:latin typeface="Arial" panose="020B0604020202020204" pitchFamily="34" charset="0"/>
              <a:cs typeface="Arial" panose="020B0604020202020204" pitchFamily="34" charset="0"/>
            </a:rPr>
            <a:t> Service </a:t>
          </a:r>
          <a:r>
            <a:rPr lang="pt-BR" sz="1400" kern="1200" dirty="0" err="1">
              <a:latin typeface="Arial" panose="020B0604020202020204" pitchFamily="34" charset="0"/>
              <a:cs typeface="Arial" panose="020B0604020202020204" pitchFamily="34" charset="0"/>
            </a:rPr>
            <a:t>Providers</a:t>
          </a:r>
          <a:endParaRPr lang="pt-BR" sz="1400" kern="1200" dirty="0">
            <a:latin typeface="Arial" panose="020B0604020202020204" pitchFamily="34" charset="0"/>
            <a:cs typeface="Arial" panose="020B0604020202020204" pitchFamily="34" charset="0"/>
          </a:endParaRPr>
        </a:p>
      </dsp:txBody>
      <dsp:txXfrm>
        <a:off x="2481486" y="3964641"/>
        <a:ext cx="2111947" cy="558181"/>
      </dsp:txXfrm>
    </dsp:sp>
    <dsp:sp modelId="{989742CE-9630-44D8-BBB1-0F1F57309ED6}">
      <dsp:nvSpPr>
        <dsp:cNvPr id="0" name=""/>
        <dsp:cNvSpPr/>
      </dsp:nvSpPr>
      <dsp:spPr>
        <a:xfrm>
          <a:off x="4524767" y="2379405"/>
          <a:ext cx="1645318" cy="558181"/>
        </a:xfrm>
        <a:prstGeom prst="rect">
          <a:avLst/>
        </a:prstGeom>
        <a:solidFill>
          <a:srgbClr val="5EA8A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pt-BR" sz="1400" kern="1200" dirty="0">
              <a:latin typeface="Arial" panose="020B0604020202020204" pitchFamily="34" charset="0"/>
              <a:cs typeface="Arial" panose="020B0604020202020204" pitchFamily="34" charset="0"/>
            </a:rPr>
            <a:t>Technical Staff </a:t>
          </a:r>
        </a:p>
        <a:p>
          <a:pPr marL="0" lvl="0" indent="0" algn="ctr" defTabSz="622300">
            <a:lnSpc>
              <a:spcPct val="90000"/>
            </a:lnSpc>
            <a:spcBef>
              <a:spcPct val="0"/>
            </a:spcBef>
            <a:spcAft>
              <a:spcPct val="35000"/>
            </a:spcAft>
            <a:buNone/>
          </a:pPr>
          <a:endParaRPr lang="pt-BR" sz="1400" kern="1200" dirty="0">
            <a:latin typeface="Arial" panose="020B0604020202020204" pitchFamily="34" charset="0"/>
            <a:cs typeface="Arial" panose="020B0604020202020204" pitchFamily="34" charset="0"/>
          </a:endParaRPr>
        </a:p>
      </dsp:txBody>
      <dsp:txXfrm>
        <a:off x="4524767" y="2379405"/>
        <a:ext cx="1645318" cy="558181"/>
      </dsp:txXfrm>
    </dsp:sp>
    <dsp:sp modelId="{AC069755-BEFC-4D8F-B514-EDB877F3B33D}">
      <dsp:nvSpPr>
        <dsp:cNvPr id="0" name=""/>
        <dsp:cNvSpPr/>
      </dsp:nvSpPr>
      <dsp:spPr>
        <a:xfrm>
          <a:off x="2790730" y="1586787"/>
          <a:ext cx="1116363" cy="558181"/>
        </a:xfrm>
        <a:prstGeom prst="rect">
          <a:avLst/>
        </a:prstGeom>
        <a:solidFill>
          <a:srgbClr val="5EA8A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pt-BR" sz="1400" b="0" kern="1200" dirty="0" err="1">
              <a:latin typeface="Arial" panose="020B0604020202020204" pitchFamily="34" charset="0"/>
              <a:cs typeface="Arial" panose="020B0604020202020204" pitchFamily="34" charset="0"/>
            </a:rPr>
            <a:t>Plant</a:t>
          </a:r>
          <a:r>
            <a:rPr lang="pt-BR" sz="1400" b="0" kern="1200" dirty="0">
              <a:latin typeface="Arial" panose="020B0604020202020204" pitchFamily="34" charset="0"/>
              <a:cs typeface="Arial" panose="020B0604020202020204" pitchFamily="34" charset="0"/>
            </a:rPr>
            <a:t> Supervisor</a:t>
          </a:r>
        </a:p>
      </dsp:txBody>
      <dsp:txXfrm>
        <a:off x="2790730" y="1586787"/>
        <a:ext cx="1116363" cy="558181"/>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PT"/>
          </a:p>
        </p:txBody>
      </p:sp>
      <p:sp>
        <p:nvSpPr>
          <p:cNvPr id="3" name="Marcador de Posição d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104C42-820E-4D39-A880-B0A7C4CF7E90}" type="datetimeFigureOut">
              <a:rPr lang="pt-PT" smtClean="0"/>
              <a:t>14/07/2020</a:t>
            </a:fld>
            <a:endParaRPr lang="pt-PT"/>
          </a:p>
        </p:txBody>
      </p:sp>
      <p:sp>
        <p:nvSpPr>
          <p:cNvPr id="4" name="Marcador de Posição da Imagem do Diapositivo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PT"/>
          </a:p>
        </p:txBody>
      </p:sp>
      <p:sp>
        <p:nvSpPr>
          <p:cNvPr id="5" name="Marcador de Posição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6" name="Marcador de Posição do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PT"/>
          </a:p>
        </p:txBody>
      </p:sp>
      <p:sp>
        <p:nvSpPr>
          <p:cNvPr id="7" name="Marcador de Posição do Número do Diapositivo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0BD8A3-BA1F-4ED9-B62B-4061A1FCFB46}" type="slidenum">
              <a:rPr lang="pt-PT" smtClean="0"/>
              <a:t>‹nº›</a:t>
            </a:fld>
            <a:endParaRPr lang="pt-PT"/>
          </a:p>
        </p:txBody>
      </p:sp>
    </p:spTree>
    <p:extLst>
      <p:ext uri="{BB962C8B-B14F-4D97-AF65-F5344CB8AC3E}">
        <p14:creationId xmlns:p14="http://schemas.microsoft.com/office/powerpoint/2010/main" val="3044439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endParaRPr lang="en-GB"/>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GB"/>
          </a:p>
        </p:txBody>
      </p:sp>
      <p:sp>
        <p:nvSpPr>
          <p:cNvPr id="4" name="Espaço Reservado para Data 3"/>
          <p:cNvSpPr>
            <a:spLocks noGrp="1"/>
          </p:cNvSpPr>
          <p:nvPr>
            <p:ph type="dt" sz="half" idx="10"/>
          </p:nvPr>
        </p:nvSpPr>
        <p:spPr/>
        <p:txBody>
          <a:bodyPr/>
          <a:lstStyle/>
          <a:p>
            <a:fld id="{1D2CB03D-2897-4E74-9756-069292267165}" type="datetime1">
              <a:rPr lang="en-GB" smtClean="0"/>
              <a:t>14/07/2020</a:t>
            </a:fld>
            <a:endParaRPr lang="en-GB"/>
          </a:p>
        </p:txBody>
      </p:sp>
      <p:sp>
        <p:nvSpPr>
          <p:cNvPr id="5" name="Espaço Reservado para Rodapé 4"/>
          <p:cNvSpPr>
            <a:spLocks noGrp="1"/>
          </p:cNvSpPr>
          <p:nvPr>
            <p:ph type="ftr" sz="quarter" idx="11"/>
          </p:nvPr>
        </p:nvSpPr>
        <p:spPr/>
        <p:txBody>
          <a:bodyPr/>
          <a:lstStyle/>
          <a:p>
            <a:endParaRPr lang="en-GB"/>
          </a:p>
        </p:txBody>
      </p:sp>
      <p:sp>
        <p:nvSpPr>
          <p:cNvPr id="6" name="Espaço Reservado para Número de Slide 5"/>
          <p:cNvSpPr>
            <a:spLocks noGrp="1"/>
          </p:cNvSpPr>
          <p:nvPr>
            <p:ph type="sldNum" sz="quarter" idx="12"/>
          </p:nvPr>
        </p:nvSpPr>
        <p:spPr/>
        <p:txBody>
          <a:bodyPr/>
          <a:lstStyle/>
          <a:p>
            <a:fld id="{C1D7F914-E4F7-455C-A1CC-52701B4165D2}" type="slidenum">
              <a:rPr lang="en-GB" smtClean="0"/>
              <a:t>‹nº›</a:t>
            </a:fld>
            <a:endParaRPr lang="en-GB"/>
          </a:p>
        </p:txBody>
      </p:sp>
    </p:spTree>
    <p:extLst>
      <p:ext uri="{BB962C8B-B14F-4D97-AF65-F5344CB8AC3E}">
        <p14:creationId xmlns:p14="http://schemas.microsoft.com/office/powerpoint/2010/main" val="686734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GB"/>
          </a:p>
        </p:txBody>
      </p:sp>
      <p:sp>
        <p:nvSpPr>
          <p:cNvPr id="3" name="Espaço Reservado para Texto Vertical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4" name="Espaço Reservado para Data 3"/>
          <p:cNvSpPr>
            <a:spLocks noGrp="1"/>
          </p:cNvSpPr>
          <p:nvPr>
            <p:ph type="dt" sz="half" idx="10"/>
          </p:nvPr>
        </p:nvSpPr>
        <p:spPr/>
        <p:txBody>
          <a:bodyPr/>
          <a:lstStyle/>
          <a:p>
            <a:fld id="{CB160FAE-202C-42C2-AC1E-7434507E26F2}" type="datetime1">
              <a:rPr lang="en-GB" smtClean="0"/>
              <a:t>14/07/2020</a:t>
            </a:fld>
            <a:endParaRPr lang="en-GB"/>
          </a:p>
        </p:txBody>
      </p:sp>
      <p:sp>
        <p:nvSpPr>
          <p:cNvPr id="5" name="Espaço Reservado para Rodapé 4"/>
          <p:cNvSpPr>
            <a:spLocks noGrp="1"/>
          </p:cNvSpPr>
          <p:nvPr>
            <p:ph type="ftr" sz="quarter" idx="11"/>
          </p:nvPr>
        </p:nvSpPr>
        <p:spPr/>
        <p:txBody>
          <a:bodyPr/>
          <a:lstStyle/>
          <a:p>
            <a:endParaRPr lang="en-GB"/>
          </a:p>
        </p:txBody>
      </p:sp>
      <p:sp>
        <p:nvSpPr>
          <p:cNvPr id="6" name="Espaço Reservado para Número de Slide 5"/>
          <p:cNvSpPr>
            <a:spLocks noGrp="1"/>
          </p:cNvSpPr>
          <p:nvPr>
            <p:ph type="sldNum" sz="quarter" idx="12"/>
          </p:nvPr>
        </p:nvSpPr>
        <p:spPr/>
        <p:txBody>
          <a:bodyPr/>
          <a:lstStyle/>
          <a:p>
            <a:fld id="{C1D7F914-E4F7-455C-A1CC-52701B4165D2}" type="slidenum">
              <a:rPr lang="en-GB" smtClean="0"/>
              <a:t>‹nº›</a:t>
            </a:fld>
            <a:endParaRPr lang="en-GB"/>
          </a:p>
        </p:txBody>
      </p:sp>
    </p:spTree>
    <p:extLst>
      <p:ext uri="{BB962C8B-B14F-4D97-AF65-F5344CB8AC3E}">
        <p14:creationId xmlns:p14="http://schemas.microsoft.com/office/powerpoint/2010/main" val="1785716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endParaRPr lang="en-GB"/>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4" name="Espaço Reservado para Data 3"/>
          <p:cNvSpPr>
            <a:spLocks noGrp="1"/>
          </p:cNvSpPr>
          <p:nvPr>
            <p:ph type="dt" sz="half" idx="10"/>
          </p:nvPr>
        </p:nvSpPr>
        <p:spPr/>
        <p:txBody>
          <a:bodyPr/>
          <a:lstStyle/>
          <a:p>
            <a:fld id="{053AD98E-B5A3-4D76-8D0D-65DBA3F64A1E}" type="datetime1">
              <a:rPr lang="en-GB" smtClean="0"/>
              <a:t>14/07/2020</a:t>
            </a:fld>
            <a:endParaRPr lang="en-GB"/>
          </a:p>
        </p:txBody>
      </p:sp>
      <p:sp>
        <p:nvSpPr>
          <p:cNvPr id="5" name="Espaço Reservado para Rodapé 4"/>
          <p:cNvSpPr>
            <a:spLocks noGrp="1"/>
          </p:cNvSpPr>
          <p:nvPr>
            <p:ph type="ftr" sz="quarter" idx="11"/>
          </p:nvPr>
        </p:nvSpPr>
        <p:spPr/>
        <p:txBody>
          <a:bodyPr/>
          <a:lstStyle/>
          <a:p>
            <a:endParaRPr lang="en-GB"/>
          </a:p>
        </p:txBody>
      </p:sp>
      <p:sp>
        <p:nvSpPr>
          <p:cNvPr id="6" name="Espaço Reservado para Número de Slide 5"/>
          <p:cNvSpPr>
            <a:spLocks noGrp="1"/>
          </p:cNvSpPr>
          <p:nvPr>
            <p:ph type="sldNum" sz="quarter" idx="12"/>
          </p:nvPr>
        </p:nvSpPr>
        <p:spPr/>
        <p:txBody>
          <a:bodyPr/>
          <a:lstStyle/>
          <a:p>
            <a:fld id="{C1D7F914-E4F7-455C-A1CC-52701B4165D2}" type="slidenum">
              <a:rPr lang="en-GB" smtClean="0"/>
              <a:t>‹nº›</a:t>
            </a:fld>
            <a:endParaRPr lang="en-GB"/>
          </a:p>
        </p:txBody>
      </p:sp>
    </p:spTree>
    <p:extLst>
      <p:ext uri="{BB962C8B-B14F-4D97-AF65-F5344CB8AC3E}">
        <p14:creationId xmlns:p14="http://schemas.microsoft.com/office/powerpoint/2010/main" val="3718298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GB"/>
          </a:p>
        </p:txBody>
      </p:sp>
      <p:sp>
        <p:nvSpPr>
          <p:cNvPr id="3" name="Espaço Reservado para Conteúdo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4" name="Espaço Reservado para Data 3"/>
          <p:cNvSpPr>
            <a:spLocks noGrp="1"/>
          </p:cNvSpPr>
          <p:nvPr>
            <p:ph type="dt" sz="half" idx="10"/>
          </p:nvPr>
        </p:nvSpPr>
        <p:spPr/>
        <p:txBody>
          <a:bodyPr/>
          <a:lstStyle/>
          <a:p>
            <a:fld id="{3FD4FD37-C21D-4709-80A4-D1653CEC1B9B}" type="datetime1">
              <a:rPr lang="en-GB" smtClean="0"/>
              <a:t>14/07/2020</a:t>
            </a:fld>
            <a:endParaRPr lang="en-GB"/>
          </a:p>
        </p:txBody>
      </p:sp>
      <p:sp>
        <p:nvSpPr>
          <p:cNvPr id="5" name="Espaço Reservado para Rodapé 4"/>
          <p:cNvSpPr>
            <a:spLocks noGrp="1"/>
          </p:cNvSpPr>
          <p:nvPr>
            <p:ph type="ftr" sz="quarter" idx="11"/>
          </p:nvPr>
        </p:nvSpPr>
        <p:spPr/>
        <p:txBody>
          <a:bodyPr/>
          <a:lstStyle/>
          <a:p>
            <a:endParaRPr lang="en-GB"/>
          </a:p>
        </p:txBody>
      </p:sp>
      <p:sp>
        <p:nvSpPr>
          <p:cNvPr id="6" name="Espaço Reservado para Número de Slide 5"/>
          <p:cNvSpPr>
            <a:spLocks noGrp="1"/>
          </p:cNvSpPr>
          <p:nvPr>
            <p:ph type="sldNum" sz="quarter" idx="12"/>
          </p:nvPr>
        </p:nvSpPr>
        <p:spPr/>
        <p:txBody>
          <a:bodyPr/>
          <a:lstStyle/>
          <a:p>
            <a:fld id="{C1D7F914-E4F7-455C-A1CC-52701B4165D2}" type="slidenum">
              <a:rPr lang="en-GB" smtClean="0"/>
              <a:t>‹nº›</a:t>
            </a:fld>
            <a:endParaRPr lang="en-GB"/>
          </a:p>
        </p:txBody>
      </p:sp>
    </p:spTree>
    <p:extLst>
      <p:ext uri="{BB962C8B-B14F-4D97-AF65-F5344CB8AC3E}">
        <p14:creationId xmlns:p14="http://schemas.microsoft.com/office/powerpoint/2010/main" val="2597595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endParaRPr lang="en-GB"/>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Espaço Reservado para Data 3"/>
          <p:cNvSpPr>
            <a:spLocks noGrp="1"/>
          </p:cNvSpPr>
          <p:nvPr>
            <p:ph type="dt" sz="half" idx="10"/>
          </p:nvPr>
        </p:nvSpPr>
        <p:spPr/>
        <p:txBody>
          <a:bodyPr/>
          <a:lstStyle/>
          <a:p>
            <a:fld id="{F9B7CA38-4236-49F2-BAE0-50294A8DE9F8}" type="datetime1">
              <a:rPr lang="en-GB" smtClean="0"/>
              <a:t>14/07/2020</a:t>
            </a:fld>
            <a:endParaRPr lang="en-GB"/>
          </a:p>
        </p:txBody>
      </p:sp>
      <p:sp>
        <p:nvSpPr>
          <p:cNvPr id="5" name="Espaço Reservado para Rodapé 4"/>
          <p:cNvSpPr>
            <a:spLocks noGrp="1"/>
          </p:cNvSpPr>
          <p:nvPr>
            <p:ph type="ftr" sz="quarter" idx="11"/>
          </p:nvPr>
        </p:nvSpPr>
        <p:spPr/>
        <p:txBody>
          <a:bodyPr/>
          <a:lstStyle/>
          <a:p>
            <a:endParaRPr lang="en-GB"/>
          </a:p>
        </p:txBody>
      </p:sp>
      <p:sp>
        <p:nvSpPr>
          <p:cNvPr id="6" name="Espaço Reservado para Número de Slide 5"/>
          <p:cNvSpPr>
            <a:spLocks noGrp="1"/>
          </p:cNvSpPr>
          <p:nvPr>
            <p:ph type="sldNum" sz="quarter" idx="12"/>
          </p:nvPr>
        </p:nvSpPr>
        <p:spPr/>
        <p:txBody>
          <a:bodyPr/>
          <a:lstStyle/>
          <a:p>
            <a:fld id="{C1D7F914-E4F7-455C-A1CC-52701B4165D2}" type="slidenum">
              <a:rPr lang="en-GB" smtClean="0"/>
              <a:t>‹nº›</a:t>
            </a:fld>
            <a:endParaRPr lang="en-GB"/>
          </a:p>
        </p:txBody>
      </p:sp>
    </p:spTree>
    <p:extLst>
      <p:ext uri="{BB962C8B-B14F-4D97-AF65-F5344CB8AC3E}">
        <p14:creationId xmlns:p14="http://schemas.microsoft.com/office/powerpoint/2010/main" val="888797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GB"/>
          </a:p>
        </p:txBody>
      </p:sp>
      <p:sp>
        <p:nvSpPr>
          <p:cNvPr id="3" name="Espaço Reservado para Conteúdo 2"/>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4" name="Espaço Reservado para Conteúdo 3"/>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5" name="Espaço Reservado para Data 4"/>
          <p:cNvSpPr>
            <a:spLocks noGrp="1"/>
          </p:cNvSpPr>
          <p:nvPr>
            <p:ph type="dt" sz="half" idx="10"/>
          </p:nvPr>
        </p:nvSpPr>
        <p:spPr/>
        <p:txBody>
          <a:bodyPr/>
          <a:lstStyle/>
          <a:p>
            <a:fld id="{190CD184-7502-464C-9A08-0079E4015984}" type="datetime1">
              <a:rPr lang="en-GB" smtClean="0"/>
              <a:t>14/07/2020</a:t>
            </a:fld>
            <a:endParaRPr lang="en-GB"/>
          </a:p>
        </p:txBody>
      </p:sp>
      <p:sp>
        <p:nvSpPr>
          <p:cNvPr id="6" name="Espaço Reservado para Rodapé 5"/>
          <p:cNvSpPr>
            <a:spLocks noGrp="1"/>
          </p:cNvSpPr>
          <p:nvPr>
            <p:ph type="ftr" sz="quarter" idx="11"/>
          </p:nvPr>
        </p:nvSpPr>
        <p:spPr/>
        <p:txBody>
          <a:bodyPr/>
          <a:lstStyle/>
          <a:p>
            <a:endParaRPr lang="en-GB"/>
          </a:p>
        </p:txBody>
      </p:sp>
      <p:sp>
        <p:nvSpPr>
          <p:cNvPr id="7" name="Espaço Reservado para Número de Slide 6"/>
          <p:cNvSpPr>
            <a:spLocks noGrp="1"/>
          </p:cNvSpPr>
          <p:nvPr>
            <p:ph type="sldNum" sz="quarter" idx="12"/>
          </p:nvPr>
        </p:nvSpPr>
        <p:spPr/>
        <p:txBody>
          <a:bodyPr/>
          <a:lstStyle/>
          <a:p>
            <a:fld id="{C1D7F914-E4F7-455C-A1CC-52701B4165D2}" type="slidenum">
              <a:rPr lang="en-GB" smtClean="0"/>
              <a:t>‹nº›</a:t>
            </a:fld>
            <a:endParaRPr lang="en-GB"/>
          </a:p>
        </p:txBody>
      </p:sp>
    </p:spTree>
    <p:extLst>
      <p:ext uri="{BB962C8B-B14F-4D97-AF65-F5344CB8AC3E}">
        <p14:creationId xmlns:p14="http://schemas.microsoft.com/office/powerpoint/2010/main" val="2626352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endParaRPr lang="en-GB"/>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7" name="Espaço Reservado para Data 6"/>
          <p:cNvSpPr>
            <a:spLocks noGrp="1"/>
          </p:cNvSpPr>
          <p:nvPr>
            <p:ph type="dt" sz="half" idx="10"/>
          </p:nvPr>
        </p:nvSpPr>
        <p:spPr/>
        <p:txBody>
          <a:bodyPr/>
          <a:lstStyle/>
          <a:p>
            <a:fld id="{E124B214-9CE4-405B-B000-ADE84BCB8FFF}" type="datetime1">
              <a:rPr lang="en-GB" smtClean="0"/>
              <a:t>14/07/2020</a:t>
            </a:fld>
            <a:endParaRPr lang="en-GB"/>
          </a:p>
        </p:txBody>
      </p:sp>
      <p:sp>
        <p:nvSpPr>
          <p:cNvPr id="8" name="Espaço Reservado para Rodapé 7"/>
          <p:cNvSpPr>
            <a:spLocks noGrp="1"/>
          </p:cNvSpPr>
          <p:nvPr>
            <p:ph type="ftr" sz="quarter" idx="11"/>
          </p:nvPr>
        </p:nvSpPr>
        <p:spPr/>
        <p:txBody>
          <a:bodyPr/>
          <a:lstStyle/>
          <a:p>
            <a:endParaRPr lang="en-GB"/>
          </a:p>
        </p:txBody>
      </p:sp>
      <p:sp>
        <p:nvSpPr>
          <p:cNvPr id="9" name="Espaço Reservado para Número de Slide 8"/>
          <p:cNvSpPr>
            <a:spLocks noGrp="1"/>
          </p:cNvSpPr>
          <p:nvPr>
            <p:ph type="sldNum" sz="quarter" idx="12"/>
          </p:nvPr>
        </p:nvSpPr>
        <p:spPr/>
        <p:txBody>
          <a:bodyPr/>
          <a:lstStyle/>
          <a:p>
            <a:fld id="{C1D7F914-E4F7-455C-A1CC-52701B4165D2}" type="slidenum">
              <a:rPr lang="en-GB" smtClean="0"/>
              <a:t>‹nº›</a:t>
            </a:fld>
            <a:endParaRPr lang="en-GB"/>
          </a:p>
        </p:txBody>
      </p:sp>
    </p:spTree>
    <p:extLst>
      <p:ext uri="{BB962C8B-B14F-4D97-AF65-F5344CB8AC3E}">
        <p14:creationId xmlns:p14="http://schemas.microsoft.com/office/powerpoint/2010/main" val="2976350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GB"/>
          </a:p>
        </p:txBody>
      </p:sp>
      <p:sp>
        <p:nvSpPr>
          <p:cNvPr id="3" name="Espaço Reservado para Data 2"/>
          <p:cNvSpPr>
            <a:spLocks noGrp="1"/>
          </p:cNvSpPr>
          <p:nvPr>
            <p:ph type="dt" sz="half" idx="10"/>
          </p:nvPr>
        </p:nvSpPr>
        <p:spPr/>
        <p:txBody>
          <a:bodyPr/>
          <a:lstStyle/>
          <a:p>
            <a:fld id="{110BD109-7BF4-4FFE-BB69-AA1E561FC5CC}" type="datetime1">
              <a:rPr lang="en-GB" smtClean="0"/>
              <a:t>14/07/2020</a:t>
            </a:fld>
            <a:endParaRPr lang="en-GB"/>
          </a:p>
        </p:txBody>
      </p:sp>
      <p:sp>
        <p:nvSpPr>
          <p:cNvPr id="4" name="Espaço Reservado para Rodapé 3"/>
          <p:cNvSpPr>
            <a:spLocks noGrp="1"/>
          </p:cNvSpPr>
          <p:nvPr>
            <p:ph type="ftr" sz="quarter" idx="11"/>
          </p:nvPr>
        </p:nvSpPr>
        <p:spPr/>
        <p:txBody>
          <a:bodyPr/>
          <a:lstStyle/>
          <a:p>
            <a:endParaRPr lang="en-GB"/>
          </a:p>
        </p:txBody>
      </p:sp>
      <p:sp>
        <p:nvSpPr>
          <p:cNvPr id="5" name="Espaço Reservado para Número de Slide 4"/>
          <p:cNvSpPr>
            <a:spLocks noGrp="1"/>
          </p:cNvSpPr>
          <p:nvPr>
            <p:ph type="sldNum" sz="quarter" idx="12"/>
          </p:nvPr>
        </p:nvSpPr>
        <p:spPr/>
        <p:txBody>
          <a:bodyPr/>
          <a:lstStyle/>
          <a:p>
            <a:fld id="{C1D7F914-E4F7-455C-A1CC-52701B4165D2}" type="slidenum">
              <a:rPr lang="en-GB" smtClean="0"/>
              <a:t>‹nº›</a:t>
            </a:fld>
            <a:endParaRPr lang="en-GB"/>
          </a:p>
        </p:txBody>
      </p:sp>
    </p:spTree>
    <p:extLst>
      <p:ext uri="{BB962C8B-B14F-4D97-AF65-F5344CB8AC3E}">
        <p14:creationId xmlns:p14="http://schemas.microsoft.com/office/powerpoint/2010/main" val="1761611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86F4E97C-5491-4F4E-9C67-5E535CA84B43}" type="datetime1">
              <a:rPr lang="en-GB" smtClean="0"/>
              <a:t>14/07/2020</a:t>
            </a:fld>
            <a:endParaRPr lang="en-GB"/>
          </a:p>
        </p:txBody>
      </p:sp>
      <p:sp>
        <p:nvSpPr>
          <p:cNvPr id="3" name="Espaço Reservado para Rodapé 2"/>
          <p:cNvSpPr>
            <a:spLocks noGrp="1"/>
          </p:cNvSpPr>
          <p:nvPr>
            <p:ph type="ftr" sz="quarter" idx="11"/>
          </p:nvPr>
        </p:nvSpPr>
        <p:spPr/>
        <p:txBody>
          <a:bodyPr/>
          <a:lstStyle/>
          <a:p>
            <a:endParaRPr lang="en-GB"/>
          </a:p>
        </p:txBody>
      </p:sp>
      <p:sp>
        <p:nvSpPr>
          <p:cNvPr id="4" name="Espaço Reservado para Número de Slide 3"/>
          <p:cNvSpPr>
            <a:spLocks noGrp="1"/>
          </p:cNvSpPr>
          <p:nvPr>
            <p:ph type="sldNum" sz="quarter" idx="12"/>
          </p:nvPr>
        </p:nvSpPr>
        <p:spPr/>
        <p:txBody>
          <a:bodyPr/>
          <a:lstStyle/>
          <a:p>
            <a:fld id="{C1D7F914-E4F7-455C-A1CC-52701B4165D2}" type="slidenum">
              <a:rPr lang="en-GB" smtClean="0"/>
              <a:t>‹nº›</a:t>
            </a:fld>
            <a:endParaRPr lang="en-GB"/>
          </a:p>
        </p:txBody>
      </p:sp>
    </p:spTree>
    <p:extLst>
      <p:ext uri="{BB962C8B-B14F-4D97-AF65-F5344CB8AC3E}">
        <p14:creationId xmlns:p14="http://schemas.microsoft.com/office/powerpoint/2010/main" val="200024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GB"/>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470902FB-FAFF-4A36-A6C6-CE6CB7B94059}" type="datetime1">
              <a:rPr lang="en-GB" smtClean="0"/>
              <a:t>14/07/2020</a:t>
            </a:fld>
            <a:endParaRPr lang="en-GB"/>
          </a:p>
        </p:txBody>
      </p:sp>
      <p:sp>
        <p:nvSpPr>
          <p:cNvPr id="6" name="Espaço Reservado para Rodapé 5"/>
          <p:cNvSpPr>
            <a:spLocks noGrp="1"/>
          </p:cNvSpPr>
          <p:nvPr>
            <p:ph type="ftr" sz="quarter" idx="11"/>
          </p:nvPr>
        </p:nvSpPr>
        <p:spPr/>
        <p:txBody>
          <a:bodyPr/>
          <a:lstStyle/>
          <a:p>
            <a:endParaRPr lang="en-GB"/>
          </a:p>
        </p:txBody>
      </p:sp>
      <p:sp>
        <p:nvSpPr>
          <p:cNvPr id="7" name="Espaço Reservado para Número de Slide 6"/>
          <p:cNvSpPr>
            <a:spLocks noGrp="1"/>
          </p:cNvSpPr>
          <p:nvPr>
            <p:ph type="sldNum" sz="quarter" idx="12"/>
          </p:nvPr>
        </p:nvSpPr>
        <p:spPr/>
        <p:txBody>
          <a:bodyPr/>
          <a:lstStyle/>
          <a:p>
            <a:fld id="{C1D7F914-E4F7-455C-A1CC-52701B4165D2}" type="slidenum">
              <a:rPr lang="en-GB" smtClean="0"/>
              <a:t>‹nº›</a:t>
            </a:fld>
            <a:endParaRPr lang="en-GB"/>
          </a:p>
        </p:txBody>
      </p:sp>
    </p:spTree>
    <p:extLst>
      <p:ext uri="{BB962C8B-B14F-4D97-AF65-F5344CB8AC3E}">
        <p14:creationId xmlns:p14="http://schemas.microsoft.com/office/powerpoint/2010/main" val="278343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GB"/>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B758690D-CEED-4452-B81D-A802B6F129BF}" type="datetime1">
              <a:rPr lang="en-GB" smtClean="0"/>
              <a:t>14/07/2020</a:t>
            </a:fld>
            <a:endParaRPr lang="en-GB"/>
          </a:p>
        </p:txBody>
      </p:sp>
      <p:sp>
        <p:nvSpPr>
          <p:cNvPr id="6" name="Espaço Reservado para Rodapé 5"/>
          <p:cNvSpPr>
            <a:spLocks noGrp="1"/>
          </p:cNvSpPr>
          <p:nvPr>
            <p:ph type="ftr" sz="quarter" idx="11"/>
          </p:nvPr>
        </p:nvSpPr>
        <p:spPr/>
        <p:txBody>
          <a:bodyPr/>
          <a:lstStyle/>
          <a:p>
            <a:endParaRPr lang="en-GB"/>
          </a:p>
        </p:txBody>
      </p:sp>
      <p:sp>
        <p:nvSpPr>
          <p:cNvPr id="7" name="Espaço Reservado para Número de Slide 6"/>
          <p:cNvSpPr>
            <a:spLocks noGrp="1"/>
          </p:cNvSpPr>
          <p:nvPr>
            <p:ph type="sldNum" sz="quarter" idx="12"/>
          </p:nvPr>
        </p:nvSpPr>
        <p:spPr/>
        <p:txBody>
          <a:bodyPr/>
          <a:lstStyle/>
          <a:p>
            <a:fld id="{C1D7F914-E4F7-455C-A1CC-52701B4165D2}" type="slidenum">
              <a:rPr lang="en-GB" smtClean="0"/>
              <a:t>‹nº›</a:t>
            </a:fld>
            <a:endParaRPr lang="en-GB"/>
          </a:p>
        </p:txBody>
      </p:sp>
    </p:spTree>
    <p:extLst>
      <p:ext uri="{BB962C8B-B14F-4D97-AF65-F5344CB8AC3E}">
        <p14:creationId xmlns:p14="http://schemas.microsoft.com/office/powerpoint/2010/main" val="2700250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endParaRPr lang="en-GB"/>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C4948E-DF38-4522-B4D7-066A1DE5DC08}" type="datetime1">
              <a:rPr lang="en-GB" smtClean="0"/>
              <a:t>14/07/2020</a:t>
            </a:fld>
            <a:endParaRPr lang="en-GB"/>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D7F914-E4F7-455C-A1CC-52701B4165D2}" type="slidenum">
              <a:rPr lang="en-GB" smtClean="0"/>
              <a:t>‹nº›</a:t>
            </a:fld>
            <a:endParaRPr lang="en-GB"/>
          </a:p>
        </p:txBody>
      </p:sp>
    </p:spTree>
    <p:extLst>
      <p:ext uri="{BB962C8B-B14F-4D97-AF65-F5344CB8AC3E}">
        <p14:creationId xmlns:p14="http://schemas.microsoft.com/office/powerpoint/2010/main" val="31422902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AAM_SDTP_Equipments%20offer%20summary_03-07.xlsx"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s://www.iam.gov.mz/" TargetMode="External"/><Relationship Id="rId2" Type="http://schemas.openxmlformats.org/officeDocument/2006/relationships/hyperlink" Target="http://dx.doi.org/10.1787/agr-outl-data-en" TargetMode="External"/><Relationship Id="rId1" Type="http://schemas.openxmlformats.org/officeDocument/2006/relationships/slideLayout" Target="../slideLayouts/slideLayout2.xml"/><Relationship Id="rId4" Type="http://schemas.openxmlformats.org/officeDocument/2006/relationships/hyperlink" Target="https://bettercotton.org/where-is-better-cotton-grown/mozambiqu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644434" y="2142309"/>
            <a:ext cx="10903131" cy="4171405"/>
          </a:xfrm>
          <a:prstGeom prst="rect">
            <a:avLst/>
          </a:prstGeom>
          <a:solidFill>
            <a:srgbClr val="569DA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ítulo 1"/>
          <p:cNvSpPr>
            <a:spLocks noGrp="1"/>
          </p:cNvSpPr>
          <p:nvPr>
            <p:ph type="ctrTitle"/>
          </p:nvPr>
        </p:nvSpPr>
        <p:spPr/>
        <p:txBody>
          <a:bodyPr>
            <a:normAutofit/>
          </a:bodyPr>
          <a:lstStyle/>
          <a:p>
            <a:r>
              <a:rPr lang="en-GB" sz="4400" dirty="0">
                <a:solidFill>
                  <a:schemeClr val="bg1"/>
                </a:solidFill>
                <a:latin typeface="Arial" panose="020B0604020202020204" pitchFamily="34" charset="0"/>
                <a:cs typeface="Arial" panose="020B0604020202020204" pitchFamily="34" charset="0"/>
              </a:rPr>
              <a:t>Business Plan Presentation</a:t>
            </a:r>
          </a:p>
        </p:txBody>
      </p:sp>
      <p:sp>
        <p:nvSpPr>
          <p:cNvPr id="3" name="Subtítulo 2"/>
          <p:cNvSpPr>
            <a:spLocks noGrp="1"/>
          </p:cNvSpPr>
          <p:nvPr>
            <p:ph type="subTitle" idx="1"/>
          </p:nvPr>
        </p:nvSpPr>
        <p:spPr/>
        <p:txBody>
          <a:bodyPr>
            <a:normAutofit lnSpcReduction="10000"/>
          </a:bodyPr>
          <a:lstStyle/>
          <a:p>
            <a:endParaRPr lang="en-GB" dirty="0">
              <a:solidFill>
                <a:schemeClr val="bg1"/>
              </a:solidFill>
              <a:latin typeface="Arial" panose="020B0604020202020204" pitchFamily="34" charset="0"/>
              <a:cs typeface="Arial" panose="020B0604020202020204" pitchFamily="34" charset="0"/>
            </a:endParaRPr>
          </a:p>
          <a:p>
            <a:r>
              <a:rPr lang="en-GB" dirty="0">
                <a:solidFill>
                  <a:schemeClr val="bg1"/>
                </a:solidFill>
                <a:latin typeface="Arial" panose="020B0604020202020204" pitchFamily="34" charset="0"/>
                <a:cs typeface="Arial" panose="020B0604020202020204" pitchFamily="34" charset="0"/>
              </a:rPr>
              <a:t>Cotton Seed Treatment Plant</a:t>
            </a:r>
          </a:p>
          <a:p>
            <a:r>
              <a:rPr lang="en-GB" dirty="0">
                <a:solidFill>
                  <a:schemeClr val="bg1"/>
                </a:solidFill>
                <a:latin typeface="Arial" panose="020B0604020202020204" pitchFamily="34" charset="0"/>
                <a:cs typeface="Arial" panose="020B0604020202020204" pitchFamily="34" charset="0"/>
              </a:rPr>
              <a:t>AAM – Associação </a:t>
            </a:r>
            <a:r>
              <a:rPr lang="en-GB" dirty="0" err="1">
                <a:solidFill>
                  <a:schemeClr val="bg1"/>
                </a:solidFill>
                <a:latin typeface="Arial" panose="020B0604020202020204" pitchFamily="34" charset="0"/>
                <a:cs typeface="Arial" panose="020B0604020202020204" pitchFamily="34" charset="0"/>
              </a:rPr>
              <a:t>Algodoeira</a:t>
            </a:r>
            <a:r>
              <a:rPr lang="en-GB" dirty="0">
                <a:solidFill>
                  <a:schemeClr val="bg1"/>
                </a:solidFill>
                <a:latin typeface="Arial" panose="020B0604020202020204" pitchFamily="34" charset="0"/>
                <a:cs typeface="Arial" panose="020B0604020202020204" pitchFamily="34" charset="0"/>
              </a:rPr>
              <a:t> de Moçambique</a:t>
            </a:r>
          </a:p>
          <a:p>
            <a:r>
              <a:rPr lang="en-GB" sz="1600" dirty="0">
                <a:solidFill>
                  <a:schemeClr val="bg1"/>
                </a:solidFill>
                <a:latin typeface="Arial" panose="020B0604020202020204" pitchFamily="34" charset="0"/>
                <a:cs typeface="Arial" panose="020B0604020202020204" pitchFamily="34" charset="0"/>
              </a:rPr>
              <a:t>Maputo, July 2020</a:t>
            </a:r>
          </a:p>
          <a:p>
            <a:endParaRPr lang="en-GB" dirty="0"/>
          </a:p>
        </p:txBody>
      </p:sp>
      <p:sp>
        <p:nvSpPr>
          <p:cNvPr id="5" name="Marcador de Posição do Número do Diapositivo 4">
            <a:extLst>
              <a:ext uri="{FF2B5EF4-FFF2-40B4-BE49-F238E27FC236}">
                <a16:creationId xmlns:a16="http://schemas.microsoft.com/office/drawing/2014/main" id="{4658E77B-DFC0-43EC-BB19-96BCD6220D64}"/>
              </a:ext>
            </a:extLst>
          </p:cNvPr>
          <p:cNvSpPr>
            <a:spLocks noGrp="1"/>
          </p:cNvSpPr>
          <p:nvPr>
            <p:ph type="sldNum" sz="quarter" idx="12"/>
          </p:nvPr>
        </p:nvSpPr>
        <p:spPr/>
        <p:txBody>
          <a:bodyPr/>
          <a:lstStyle/>
          <a:p>
            <a:fld id="{C1D7F914-E4F7-455C-A1CC-52701B4165D2}" type="slidenum">
              <a:rPr lang="en-GB" smtClean="0"/>
              <a:t>1</a:t>
            </a:fld>
            <a:endParaRPr lang="en-GB"/>
          </a:p>
        </p:txBody>
      </p:sp>
      <p:pic>
        <p:nvPicPr>
          <p:cNvPr id="6" name="Imagem 5">
            <a:extLst>
              <a:ext uri="{FF2B5EF4-FFF2-40B4-BE49-F238E27FC236}">
                <a16:creationId xmlns:a16="http://schemas.microsoft.com/office/drawing/2014/main" id="{AC9CFCC5-C045-4D92-B4D6-4CA4AB49CCDB}"/>
              </a:ext>
            </a:extLst>
          </p:cNvPr>
          <p:cNvPicPr>
            <a:picLocks noChangeAspect="1"/>
          </p:cNvPicPr>
          <p:nvPr/>
        </p:nvPicPr>
        <p:blipFill>
          <a:blip r:embed="rId2"/>
          <a:stretch>
            <a:fillRect/>
          </a:stretch>
        </p:blipFill>
        <p:spPr>
          <a:xfrm>
            <a:off x="644434" y="343609"/>
            <a:ext cx="2347163" cy="1005927"/>
          </a:xfrm>
          <a:prstGeom prst="rect">
            <a:avLst/>
          </a:prstGeom>
        </p:spPr>
      </p:pic>
    </p:spTree>
    <p:extLst>
      <p:ext uri="{BB962C8B-B14F-4D97-AF65-F5344CB8AC3E}">
        <p14:creationId xmlns:p14="http://schemas.microsoft.com/office/powerpoint/2010/main" val="21276683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4. Proposed business model according with the Alliance 2030 principles</a:t>
            </a:r>
            <a:br>
              <a:rPr lang="en-GB" sz="1800" b="1" dirty="0">
                <a:solidFill>
                  <a:srgbClr val="569DA4"/>
                </a:solidFill>
                <a:latin typeface="Arial" panose="020B0604020202020204" pitchFamily="34" charset="0"/>
                <a:cs typeface="Arial" panose="020B0604020202020204" pitchFamily="34" charset="0"/>
              </a:rPr>
            </a:b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p:spPr>
        <p:txBody>
          <a:bodyPr>
            <a:normAutofit/>
          </a:bodyPr>
          <a:lstStyle/>
          <a:p>
            <a:pPr marL="0" indent="0">
              <a:lnSpc>
                <a:spcPct val="150000"/>
              </a:lnSpc>
              <a:spcBef>
                <a:spcPts val="1200"/>
              </a:spcBef>
              <a:spcAft>
                <a:spcPts val="1200"/>
              </a:spcAft>
              <a:buNone/>
            </a:pPr>
            <a:r>
              <a:rPr lang="en-GB" sz="1200" dirty="0">
                <a:latin typeface="Arial" panose="020B0604020202020204" pitchFamily="34" charset="0"/>
                <a:cs typeface="Arial" panose="020B0604020202020204" pitchFamily="34" charset="0"/>
              </a:rPr>
              <a:t>Contribute of the business model to achieve the 2030 Alliance vision for the industry:</a:t>
            </a:r>
          </a:p>
          <a:p>
            <a:pPr lvl="1">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Strong and united industry – The Cotton Seed Treatment Plant Business Model is in accordance with this Alliance 2030 principle as it will be promoted by all the ginneries together for a common development of the subsector, to improve the seed quality and with positive impacts in </a:t>
            </a:r>
            <a:r>
              <a:rPr lang="en-GB" sz="1200" dirty="0" err="1">
                <a:latin typeface="Arial" panose="020B0604020202020204" pitchFamily="34" charset="0"/>
                <a:cs typeface="Arial" panose="020B0604020202020204" pitchFamily="34" charset="0"/>
              </a:rPr>
              <a:t>seedcotton</a:t>
            </a:r>
            <a:r>
              <a:rPr lang="en-GB" sz="1200" dirty="0">
                <a:latin typeface="Arial" panose="020B0604020202020204" pitchFamily="34" charset="0"/>
                <a:cs typeface="Arial" panose="020B0604020202020204" pitchFamily="34" charset="0"/>
              </a:rPr>
              <a:t> and fibre production.</a:t>
            </a:r>
          </a:p>
          <a:p>
            <a:pPr lvl="1">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Commitments</a:t>
            </a:r>
          </a:p>
          <a:p>
            <a:pPr lvl="2">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Quality, sustainability, and environment – The Business Model contributes to the quality of seed, </a:t>
            </a:r>
            <a:r>
              <a:rPr lang="en-GB" sz="1200" dirty="0" err="1">
                <a:latin typeface="Arial" panose="020B0604020202020204" pitchFamily="34" charset="0"/>
                <a:cs typeface="Arial" panose="020B0604020202020204" pitchFamily="34" charset="0"/>
              </a:rPr>
              <a:t>seedcotton</a:t>
            </a:r>
            <a:r>
              <a:rPr lang="en-GB" sz="1200" dirty="0">
                <a:latin typeface="Arial" panose="020B0604020202020204" pitchFamily="34" charset="0"/>
                <a:cs typeface="Arial" panose="020B0604020202020204" pitchFamily="34" charset="0"/>
              </a:rPr>
              <a:t> and fibre, and is economic, social an environmental sustainable;</a:t>
            </a:r>
          </a:p>
          <a:p>
            <a:pPr lvl="2">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Innovation and technology – The Delinting and cotton seed treatment plant is an innovation in the country and it brings new technology to the national subsector;</a:t>
            </a:r>
          </a:p>
          <a:p>
            <a:pPr lvl="2">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Empower Youth and Women – The Seed Treatment Plant will promote youth and women in the recruitment processes and the higher yields will generate a potential higher income and be more attractive for Youth;</a:t>
            </a:r>
          </a:p>
          <a:p>
            <a:pPr lvl="2">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Rural Development – The Seed Treatment Plant will have a positive impact in rural development, creating new jobs and improving the smallholder farmers income and livelihood;</a:t>
            </a:r>
          </a:p>
          <a:p>
            <a:pPr marL="0" indent="0">
              <a:lnSpc>
                <a:spcPct val="150000"/>
              </a:lnSpc>
              <a:spcBef>
                <a:spcPts val="600"/>
              </a:spcBef>
              <a:spcAft>
                <a:spcPts val="6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F599BFC6-5B11-49C4-98BF-323E741B3E70}"/>
              </a:ext>
            </a:extLst>
          </p:cNvPr>
          <p:cNvSpPr>
            <a:spLocks noGrp="1"/>
          </p:cNvSpPr>
          <p:nvPr>
            <p:ph type="sldNum" sz="quarter" idx="12"/>
          </p:nvPr>
        </p:nvSpPr>
        <p:spPr/>
        <p:txBody>
          <a:bodyPr/>
          <a:lstStyle/>
          <a:p>
            <a:fld id="{C1D7F914-E4F7-455C-A1CC-52701B4165D2}" type="slidenum">
              <a:rPr lang="en-GB" smtClean="0"/>
              <a:t>10</a:t>
            </a:fld>
            <a:endParaRPr lang="en-GB"/>
          </a:p>
        </p:txBody>
      </p:sp>
    </p:spTree>
    <p:extLst>
      <p:ext uri="{BB962C8B-B14F-4D97-AF65-F5344CB8AC3E}">
        <p14:creationId xmlns:p14="http://schemas.microsoft.com/office/powerpoint/2010/main" val="1441605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5. Strategic Analysis</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SWOT Analysis</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p:spPr>
        <p:txBody>
          <a:bodyPr>
            <a:normAutofit fontScale="85000" lnSpcReduction="10000"/>
          </a:bodyPr>
          <a:lstStyle/>
          <a:p>
            <a:pPr marL="0" indent="0">
              <a:lnSpc>
                <a:spcPct val="150000"/>
              </a:lnSpc>
              <a:spcBef>
                <a:spcPts val="600"/>
              </a:spcBef>
              <a:spcAft>
                <a:spcPts val="600"/>
              </a:spcAft>
              <a:buNone/>
            </a:pPr>
            <a:r>
              <a:rPr lang="en-GB" sz="1400" dirty="0">
                <a:solidFill>
                  <a:srgbClr val="569DA4"/>
                </a:solidFill>
                <a:latin typeface="Arial" panose="020B0604020202020204" pitchFamily="34" charset="0"/>
                <a:cs typeface="Arial" panose="020B0604020202020204" pitchFamily="34" charset="0"/>
              </a:rPr>
              <a:t>Strengths</a:t>
            </a:r>
          </a:p>
          <a:p>
            <a:pPr lvl="1" algn="just">
              <a:lnSpc>
                <a:spcPct val="150000"/>
              </a:lnSpc>
              <a:spcBef>
                <a:spcPts val="600"/>
              </a:spcBef>
              <a:spcAft>
                <a:spcPts val="600"/>
              </a:spcAft>
              <a:buClr>
                <a:srgbClr val="569DA4"/>
              </a:buClr>
            </a:pPr>
            <a:r>
              <a:rPr lang="en-GB" sz="1400" dirty="0">
                <a:latin typeface="Arial" panose="020B0604020202020204" pitchFamily="34" charset="0"/>
                <a:cs typeface="Arial" panose="020B0604020202020204" pitchFamily="34" charset="0"/>
              </a:rPr>
              <a:t>Favourable agro-ecological conditions for cotton production, especially in the centre and north of the country;</a:t>
            </a:r>
          </a:p>
          <a:p>
            <a:pPr lvl="1" algn="just">
              <a:lnSpc>
                <a:spcPct val="150000"/>
              </a:lnSpc>
              <a:spcBef>
                <a:spcPts val="600"/>
              </a:spcBef>
              <a:spcAft>
                <a:spcPts val="600"/>
              </a:spcAft>
              <a:buClr>
                <a:srgbClr val="569DA4"/>
              </a:buClr>
            </a:pPr>
            <a:r>
              <a:rPr lang="en-GB" sz="1400" dirty="0">
                <a:latin typeface="Arial" panose="020B0604020202020204" pitchFamily="34" charset="0"/>
                <a:cs typeface="Arial" panose="020B0604020202020204" pitchFamily="34" charset="0"/>
              </a:rPr>
              <a:t>National Tradition in cotton production and an already high and growing number of small-scale producers (depending on the years, it involves between 200 and 250 thousand small-scale producers, with the number of independent producers growing slowly;</a:t>
            </a:r>
          </a:p>
          <a:p>
            <a:pPr lvl="1" algn="just">
              <a:lnSpc>
                <a:spcPct val="150000"/>
              </a:lnSpc>
              <a:spcBef>
                <a:spcPts val="600"/>
              </a:spcBef>
              <a:spcAft>
                <a:spcPts val="600"/>
              </a:spcAft>
              <a:buClr>
                <a:srgbClr val="569DA4"/>
              </a:buClr>
            </a:pPr>
            <a:r>
              <a:rPr lang="en-GB" sz="1400" dirty="0">
                <a:latin typeface="Arial" panose="020B0604020202020204" pitchFamily="34" charset="0"/>
                <a:cs typeface="Arial" panose="020B0604020202020204" pitchFamily="34" charset="0"/>
              </a:rPr>
              <a:t>Concession model encourages private investment and the strengthening of contract farming;</a:t>
            </a:r>
          </a:p>
          <a:p>
            <a:pPr lvl="1" algn="just">
              <a:lnSpc>
                <a:spcPct val="150000"/>
              </a:lnSpc>
              <a:spcBef>
                <a:spcPts val="600"/>
              </a:spcBef>
              <a:spcAft>
                <a:spcPts val="600"/>
              </a:spcAft>
              <a:buClr>
                <a:srgbClr val="569DA4"/>
              </a:buClr>
            </a:pPr>
            <a:r>
              <a:rPr lang="en-GB" sz="1400" dirty="0">
                <a:latin typeface="Arial" panose="020B0604020202020204" pitchFamily="34" charset="0"/>
                <a:cs typeface="Arial" panose="020B0604020202020204" pitchFamily="34" charset="0"/>
              </a:rPr>
              <a:t>Existence of strong anchor agribusiness players along the segments of the value chain, being one of the most integrated, after tobacco and poultry;</a:t>
            </a:r>
          </a:p>
          <a:p>
            <a:pPr lvl="1" algn="just">
              <a:lnSpc>
                <a:spcPct val="150000"/>
              </a:lnSpc>
              <a:spcBef>
                <a:spcPts val="600"/>
              </a:spcBef>
              <a:spcAft>
                <a:spcPts val="600"/>
              </a:spcAft>
              <a:buClr>
                <a:srgbClr val="569DA4"/>
              </a:buClr>
            </a:pPr>
            <a:r>
              <a:rPr lang="en-GB" sz="1400" dirty="0">
                <a:latin typeface="Arial" panose="020B0604020202020204" pitchFamily="34" charset="0"/>
                <a:cs typeface="Arial" panose="020B0604020202020204" pitchFamily="34" charset="0"/>
              </a:rPr>
              <a:t>With IAM, CIMSAN-IIAM, AAM and FONPA, the subsector is one the best organized sector;</a:t>
            </a:r>
          </a:p>
          <a:p>
            <a:pPr lvl="1" algn="just">
              <a:lnSpc>
                <a:spcPct val="150000"/>
              </a:lnSpc>
              <a:spcBef>
                <a:spcPts val="600"/>
              </a:spcBef>
              <a:spcAft>
                <a:spcPts val="600"/>
              </a:spcAft>
              <a:buClr>
                <a:srgbClr val="569DA4"/>
              </a:buClr>
            </a:pPr>
            <a:r>
              <a:rPr lang="en-GB" sz="1400" dirty="0">
                <a:latin typeface="Arial" panose="020B0604020202020204" pitchFamily="34" charset="0"/>
                <a:cs typeface="Arial" panose="020B0604020202020204" pitchFamily="34" charset="0"/>
              </a:rPr>
              <a:t>Ginneries with good inter-business relationships and interested in cooperating to improve the subsector;</a:t>
            </a:r>
          </a:p>
          <a:p>
            <a:pPr lvl="1" algn="just">
              <a:lnSpc>
                <a:spcPct val="150000"/>
              </a:lnSpc>
              <a:spcBef>
                <a:spcPts val="600"/>
              </a:spcBef>
              <a:spcAft>
                <a:spcPts val="600"/>
              </a:spcAft>
              <a:buClr>
                <a:srgbClr val="569DA4"/>
              </a:buClr>
            </a:pPr>
            <a:r>
              <a:rPr lang="en-GB" sz="1400" dirty="0">
                <a:latin typeface="Arial" panose="020B0604020202020204" pitchFamily="34" charset="0"/>
                <a:cs typeface="Arial" panose="020B0604020202020204" pitchFamily="34" charset="0"/>
              </a:rPr>
              <a:t>Existence of pre-season reference prices that allow managing expectations;</a:t>
            </a:r>
          </a:p>
          <a:p>
            <a:pPr lvl="1" algn="just">
              <a:lnSpc>
                <a:spcPct val="150000"/>
              </a:lnSpc>
              <a:spcBef>
                <a:spcPts val="600"/>
              </a:spcBef>
              <a:spcAft>
                <a:spcPts val="600"/>
              </a:spcAft>
              <a:buClr>
                <a:srgbClr val="569DA4"/>
              </a:buClr>
            </a:pPr>
            <a:r>
              <a:rPr lang="en-GB" sz="1400" dirty="0">
                <a:latin typeface="Arial" panose="020B0604020202020204" pitchFamily="34" charset="0"/>
                <a:cs typeface="Arial" panose="020B0604020202020204" pitchFamily="34" charset="0"/>
              </a:rPr>
              <a:t>Great impact of the sub-sector on the national economy, both in terms of income in small producers, as well as in the value of exports, as well as in direct and indirect jobs connected to concessionaires;</a:t>
            </a:r>
          </a:p>
          <a:p>
            <a:pPr lvl="1" algn="just">
              <a:lnSpc>
                <a:spcPct val="150000"/>
              </a:lnSpc>
              <a:spcBef>
                <a:spcPts val="600"/>
              </a:spcBef>
              <a:spcAft>
                <a:spcPts val="600"/>
              </a:spcAft>
              <a:buClr>
                <a:srgbClr val="569DA4"/>
              </a:buClr>
            </a:pPr>
            <a:r>
              <a:rPr lang="en-GB" sz="1400" dirty="0">
                <a:latin typeface="Arial" panose="020B0604020202020204" pitchFamily="34" charset="0"/>
                <a:cs typeface="Arial" panose="020B0604020202020204" pitchFamily="34" charset="0"/>
              </a:rPr>
              <a:t>Seed Research and Multiplication Initiatives already being implemented by CIMSAN - IIAM;</a:t>
            </a:r>
          </a:p>
          <a:p>
            <a:pPr lvl="1" algn="just">
              <a:lnSpc>
                <a:spcPct val="150000"/>
              </a:lnSpc>
              <a:spcBef>
                <a:spcPts val="600"/>
              </a:spcBef>
              <a:spcAft>
                <a:spcPts val="600"/>
              </a:spcAft>
              <a:buClr>
                <a:srgbClr val="569DA4"/>
              </a:buClr>
            </a:pPr>
            <a:r>
              <a:rPr lang="en-GB" sz="1400" dirty="0">
                <a:latin typeface="Arial" panose="020B0604020202020204" pitchFamily="34" charset="0"/>
                <a:cs typeface="Arial" panose="020B0604020202020204" pitchFamily="34" charset="0"/>
              </a:rPr>
              <a:t>Existence of initiatives in Mozambique aimed at training cotton producers using sustainable agricultural practices and improving cotton productivity and quality (Cotton Made in Africa and Better Cotton Initiative). 3 of the ginners (OLAM, SANAM and SAN-JFS) are currently partners of Better Cotton Initiative </a:t>
            </a:r>
          </a:p>
          <a:p>
            <a:pPr lvl="1" algn="just">
              <a:lnSpc>
                <a:spcPct val="150000"/>
              </a:lnSpc>
              <a:spcBef>
                <a:spcPts val="600"/>
              </a:spcBef>
              <a:spcAft>
                <a:spcPts val="600"/>
              </a:spcAft>
              <a:buClr>
                <a:srgbClr val="569DA4"/>
              </a:buClr>
            </a:pPr>
            <a:r>
              <a:rPr lang="en-GB" sz="1400" dirty="0">
                <a:latin typeface="Arial" panose="020B0604020202020204" pitchFamily="34" charset="0"/>
                <a:cs typeface="Arial" panose="020B0604020202020204" pitchFamily="34" charset="0"/>
              </a:rPr>
              <a:t>3 ginneries /two invested in 2019) already using cotton seed to process edible oil and cake adding value in country and reducing high dependence on fibre market.</a:t>
            </a:r>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53468857-06D5-4461-BB84-FDB90C006FFC}"/>
              </a:ext>
            </a:extLst>
          </p:cNvPr>
          <p:cNvSpPr>
            <a:spLocks noGrp="1"/>
          </p:cNvSpPr>
          <p:nvPr>
            <p:ph type="sldNum" sz="quarter" idx="12"/>
          </p:nvPr>
        </p:nvSpPr>
        <p:spPr/>
        <p:txBody>
          <a:bodyPr/>
          <a:lstStyle/>
          <a:p>
            <a:fld id="{C1D7F914-E4F7-455C-A1CC-52701B4165D2}" type="slidenum">
              <a:rPr lang="en-GB" smtClean="0"/>
              <a:t>11</a:t>
            </a:fld>
            <a:endParaRPr lang="en-GB"/>
          </a:p>
        </p:txBody>
      </p:sp>
    </p:spTree>
    <p:extLst>
      <p:ext uri="{BB962C8B-B14F-4D97-AF65-F5344CB8AC3E}">
        <p14:creationId xmlns:p14="http://schemas.microsoft.com/office/powerpoint/2010/main" val="36682065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Strategic Analysis</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SWOT Analysis</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p:spPr>
        <p:txBody>
          <a:bodyPr>
            <a:normAutofit/>
          </a:bodyPr>
          <a:lstStyle/>
          <a:p>
            <a:pPr marL="0" indent="0" algn="just">
              <a:lnSpc>
                <a:spcPct val="170000"/>
              </a:lnSpc>
              <a:spcBef>
                <a:spcPts val="600"/>
              </a:spcBef>
              <a:spcAft>
                <a:spcPts val="600"/>
              </a:spcAft>
              <a:buNone/>
            </a:pPr>
            <a:r>
              <a:rPr lang="en-GB" sz="1200" dirty="0">
                <a:solidFill>
                  <a:srgbClr val="569DA4"/>
                </a:solidFill>
                <a:latin typeface="Arial" panose="020B0604020202020204" pitchFamily="34" charset="0"/>
                <a:cs typeface="Arial" panose="020B0604020202020204" pitchFamily="34" charset="0"/>
              </a:rPr>
              <a:t>Weaknesses</a:t>
            </a:r>
          </a:p>
          <a:p>
            <a:pPr lvl="1" algn="just">
              <a:lnSpc>
                <a:spcPct val="17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The vast majority of the seeds supplied to small producers are from the previous harvest, leading to the degeneration of local varieties, low germination power of the seeds that result in lower yields, reduced income for farmers and lower levels of productivity across the value chain.</a:t>
            </a:r>
          </a:p>
          <a:p>
            <a:pPr lvl="1" algn="just">
              <a:lnSpc>
                <a:spcPct val="17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The non-</a:t>
            </a:r>
            <a:r>
              <a:rPr lang="en-GB" sz="1200" dirty="0" err="1">
                <a:latin typeface="Arial" panose="020B0604020202020204" pitchFamily="34" charset="0"/>
                <a:cs typeface="Arial" panose="020B0604020202020204" pitchFamily="34" charset="0"/>
              </a:rPr>
              <a:t>delinting</a:t>
            </a:r>
            <a:r>
              <a:rPr lang="en-GB" sz="1200" dirty="0">
                <a:latin typeface="Arial" panose="020B0604020202020204" pitchFamily="34" charset="0"/>
                <a:cs typeface="Arial" panose="020B0604020202020204" pitchFamily="34" charset="0"/>
              </a:rPr>
              <a:t> of the seed delivered to the producers makes it more bulky, increases its transport cost, makes mechanical planting impossible, makes seed separation difficult, increases the amount of labour required for the crop and increases the quantity of seed to be delivered to the products by the concessionaires;</a:t>
            </a:r>
          </a:p>
          <a:p>
            <a:pPr lvl="1" algn="just">
              <a:lnSpc>
                <a:spcPct val="17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Fertilizer not yet included in the input package;</a:t>
            </a:r>
          </a:p>
          <a:p>
            <a:pPr lvl="1" algn="just">
              <a:lnSpc>
                <a:spcPct val="17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Need for more research and investment by seed companies, working with CIMPSAN, in the production of basic seed adapted to the country;</a:t>
            </a:r>
          </a:p>
          <a:p>
            <a:pPr lvl="1" algn="just">
              <a:lnSpc>
                <a:spcPct val="17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Very low agricultural productivity makes the crop less attractive to producers</a:t>
            </a:r>
          </a:p>
          <a:p>
            <a:pPr lvl="1" algn="just">
              <a:lnSpc>
                <a:spcPct val="17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Harvest and post-harvest practices cause high levels of losses by small-scale producers</a:t>
            </a:r>
          </a:p>
          <a:p>
            <a:pPr lvl="1" algn="just">
              <a:lnSpc>
                <a:spcPct val="17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Offer of public and private extension services still deficient and unsustainable</a:t>
            </a:r>
          </a:p>
          <a:p>
            <a:pPr lvl="1" algn="just">
              <a:lnSpc>
                <a:spcPct val="17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Maximum installed ginning capacity (250,000 TN) used only by an average of 30% in recent years;</a:t>
            </a:r>
          </a:p>
          <a:p>
            <a:pPr lvl="1" algn="just">
              <a:lnSpc>
                <a:spcPct val="17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Low level of national processing of cottonseed and fibre for other by-products</a:t>
            </a:r>
          </a:p>
          <a:p>
            <a:pPr lvl="1" algn="just">
              <a:lnSpc>
                <a:spcPct val="17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Current ginning rate of 38% below the potential of 42% in other African countries;</a:t>
            </a:r>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4758A21D-0C92-4BB5-BCE8-8BD6E962B3CE}"/>
              </a:ext>
            </a:extLst>
          </p:cNvPr>
          <p:cNvSpPr>
            <a:spLocks noGrp="1"/>
          </p:cNvSpPr>
          <p:nvPr>
            <p:ph type="sldNum" sz="quarter" idx="12"/>
          </p:nvPr>
        </p:nvSpPr>
        <p:spPr/>
        <p:txBody>
          <a:bodyPr/>
          <a:lstStyle/>
          <a:p>
            <a:fld id="{C1D7F914-E4F7-455C-A1CC-52701B4165D2}" type="slidenum">
              <a:rPr lang="en-GB" smtClean="0"/>
              <a:t>12</a:t>
            </a:fld>
            <a:endParaRPr lang="en-GB"/>
          </a:p>
        </p:txBody>
      </p:sp>
    </p:spTree>
    <p:extLst>
      <p:ext uri="{BB962C8B-B14F-4D97-AF65-F5344CB8AC3E}">
        <p14:creationId xmlns:p14="http://schemas.microsoft.com/office/powerpoint/2010/main" val="674134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Strategic Analysis</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SWOT Analysis</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p:spPr>
        <p:txBody>
          <a:bodyPr>
            <a:normAutofit/>
          </a:bodyPr>
          <a:lstStyle/>
          <a:p>
            <a:pPr marL="0" indent="0">
              <a:lnSpc>
                <a:spcPct val="150000"/>
              </a:lnSpc>
              <a:spcBef>
                <a:spcPts val="600"/>
              </a:spcBef>
              <a:spcAft>
                <a:spcPts val="600"/>
              </a:spcAft>
              <a:buNone/>
            </a:pPr>
            <a:r>
              <a:rPr lang="en-GB" sz="1200" dirty="0">
                <a:solidFill>
                  <a:srgbClr val="569DA4"/>
                </a:solidFill>
                <a:latin typeface="Arial" panose="020B0604020202020204" pitchFamily="34" charset="0"/>
                <a:cs typeface="Arial" panose="020B0604020202020204" pitchFamily="34" charset="0"/>
              </a:rPr>
              <a:t>Opportunities</a:t>
            </a:r>
          </a:p>
          <a:p>
            <a:pPr lvl="1">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Current high demand for cotton seed in the country, with estimated quantities between 4,500 to 5,000 TN per year in the coming years;</a:t>
            </a:r>
          </a:p>
          <a:p>
            <a:pPr lvl="1">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Potential to delint and treat the seeds of previous crops before deliver them to the producers with the consequent high benefits;</a:t>
            </a:r>
          </a:p>
          <a:p>
            <a:pPr lvl="1">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With the renewal of the concession regime, investors will increase investment in the value chain, and IAM is promoting the capture of more private investment (in concessions, but also downstream in textiles and clothing, with great interest from investors Asian)</a:t>
            </a:r>
          </a:p>
          <a:p>
            <a:pPr lvl="1">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Potential to increase the number of independent producers;</a:t>
            </a:r>
          </a:p>
          <a:p>
            <a:pPr lvl="1">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Potential to leverage the existing infrastructure, knowledge, context;</a:t>
            </a:r>
          </a:p>
          <a:p>
            <a:pPr lvl="1">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Potential to increase productivity with better monitoring and effort by producers, verified by 10-15 times higher productivity among producers with the same inputs and production conditions;</a:t>
            </a:r>
          </a:p>
          <a:p>
            <a:pPr lvl="1">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Existence of a site (With Warehouse, security, close access to utilities) provided by SANAM for provisional installation of the Seed Treatment Plant;</a:t>
            </a:r>
          </a:p>
          <a:p>
            <a:pPr lvl="1">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Availability of IAM to allow installation of the Plant in a land close to CIMSAN seed multiplication premises</a:t>
            </a:r>
          </a:p>
          <a:p>
            <a:pPr lvl="1">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Worldwide demand for cotton fibre growing, mainly in Asian countries;</a:t>
            </a:r>
          </a:p>
          <a:p>
            <a:pPr lvl="1">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Donors and impact funding institutions available to finance with matching grants and other attractive finance products the investment in the Seed Treatment plant and farmers trainings to adopt the new seeds.</a:t>
            </a:r>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6DAB25DD-385A-466F-9130-E3201A608EDF}"/>
              </a:ext>
            </a:extLst>
          </p:cNvPr>
          <p:cNvSpPr>
            <a:spLocks noGrp="1"/>
          </p:cNvSpPr>
          <p:nvPr>
            <p:ph type="sldNum" sz="quarter" idx="12"/>
          </p:nvPr>
        </p:nvSpPr>
        <p:spPr/>
        <p:txBody>
          <a:bodyPr/>
          <a:lstStyle/>
          <a:p>
            <a:fld id="{C1D7F914-E4F7-455C-A1CC-52701B4165D2}" type="slidenum">
              <a:rPr lang="en-GB" smtClean="0"/>
              <a:t>13</a:t>
            </a:fld>
            <a:endParaRPr lang="en-GB"/>
          </a:p>
        </p:txBody>
      </p:sp>
    </p:spTree>
    <p:extLst>
      <p:ext uri="{BB962C8B-B14F-4D97-AF65-F5344CB8AC3E}">
        <p14:creationId xmlns:p14="http://schemas.microsoft.com/office/powerpoint/2010/main" val="638423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Strategic Analysis</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SWOT Analysis</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p:spPr>
        <p:txBody>
          <a:bodyPr>
            <a:normAutofit/>
          </a:bodyPr>
          <a:lstStyle/>
          <a:p>
            <a:pPr marL="0" indent="0">
              <a:lnSpc>
                <a:spcPct val="150000"/>
              </a:lnSpc>
              <a:spcBef>
                <a:spcPts val="600"/>
              </a:spcBef>
              <a:spcAft>
                <a:spcPts val="600"/>
              </a:spcAft>
              <a:buNone/>
            </a:pPr>
            <a:r>
              <a:rPr lang="en-GB" sz="1200" dirty="0">
                <a:solidFill>
                  <a:srgbClr val="569DA4"/>
                </a:solidFill>
                <a:latin typeface="Arial" panose="020B0604020202020204" pitchFamily="34" charset="0"/>
                <a:cs typeface="Arial" panose="020B0604020202020204" pitchFamily="34" charset="0"/>
              </a:rPr>
              <a:t>Threats</a:t>
            </a:r>
          </a:p>
          <a:p>
            <a:pPr lvl="1">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Cotton fibre market prices volatility and continuation of last to years trend to decrease</a:t>
            </a:r>
          </a:p>
          <a:p>
            <a:pPr lvl="1">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New crop diseases and pests that are difficult to control / manage due to monoculture and climate change;</a:t>
            </a:r>
          </a:p>
          <a:p>
            <a:pPr lvl="1">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Short time for seed treatment, which mediates between ginning and the next planting season, requires very high coordination between ginners;</a:t>
            </a:r>
          </a:p>
          <a:p>
            <a:pPr lvl="1">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Locations of the concessions very dispersed, which hinders the logistics of collecting the seed and delivering it after treatment;</a:t>
            </a:r>
          </a:p>
          <a:p>
            <a:pPr lvl="1">
              <a:lnSpc>
                <a:spcPct val="150000"/>
              </a:lnSpc>
              <a:spcBef>
                <a:spcPts val="1200"/>
              </a:spcBef>
              <a:spcAft>
                <a:spcPts val="1200"/>
              </a:spcAft>
              <a:buClr>
                <a:srgbClr val="569DA4"/>
              </a:buClr>
            </a:pPr>
            <a:r>
              <a:rPr lang="en-GB" sz="1200" dirty="0" err="1">
                <a:latin typeface="Arial" panose="020B0604020202020204" pitchFamily="34" charset="0"/>
                <a:cs typeface="Arial" panose="020B0604020202020204" pitchFamily="34" charset="0"/>
              </a:rPr>
              <a:t>Delinting</a:t>
            </a:r>
            <a:r>
              <a:rPr lang="en-GB" sz="1200" dirty="0">
                <a:latin typeface="Arial" panose="020B0604020202020204" pitchFamily="34" charset="0"/>
                <a:cs typeface="Arial" panose="020B0604020202020204" pitchFamily="34" charset="0"/>
              </a:rPr>
              <a:t> technology requires very high investment and management skills;</a:t>
            </a:r>
          </a:p>
          <a:p>
            <a:pPr lvl="1">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Continuation of Insecurity conditions (political conflicts and terrorism groups implantation)</a:t>
            </a:r>
          </a:p>
          <a:p>
            <a:pPr lvl="1">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The image of the cotton sector in Mozambique damaged by low performance and disinvestment of some ginners. </a:t>
            </a:r>
          </a:p>
          <a:p>
            <a:pPr marL="0" indent="0">
              <a:lnSpc>
                <a:spcPct val="150000"/>
              </a:lnSpc>
              <a:spcBef>
                <a:spcPts val="600"/>
              </a:spcBef>
              <a:spcAft>
                <a:spcPts val="600"/>
              </a:spcAft>
              <a:buNone/>
            </a:pPr>
            <a:endParaRPr lang="en-GB" sz="1200" dirty="0">
              <a:solidFill>
                <a:srgbClr val="569DA4"/>
              </a:solidFill>
              <a:latin typeface="Arial" panose="020B0604020202020204" pitchFamily="34" charset="0"/>
              <a:cs typeface="Arial" panose="020B0604020202020204" pitchFamily="34" charset="0"/>
            </a:endParaRPr>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A7B4CCEF-EB57-4F6E-9D9F-08AD0E2D9A4F}"/>
              </a:ext>
            </a:extLst>
          </p:cNvPr>
          <p:cNvSpPr>
            <a:spLocks noGrp="1"/>
          </p:cNvSpPr>
          <p:nvPr>
            <p:ph type="sldNum" sz="quarter" idx="12"/>
          </p:nvPr>
        </p:nvSpPr>
        <p:spPr/>
        <p:txBody>
          <a:bodyPr/>
          <a:lstStyle/>
          <a:p>
            <a:fld id="{C1D7F914-E4F7-455C-A1CC-52701B4165D2}" type="slidenum">
              <a:rPr lang="en-GB" smtClean="0"/>
              <a:t>14</a:t>
            </a:fld>
            <a:endParaRPr lang="en-GB"/>
          </a:p>
        </p:txBody>
      </p:sp>
    </p:spTree>
    <p:extLst>
      <p:ext uri="{BB962C8B-B14F-4D97-AF65-F5344CB8AC3E}">
        <p14:creationId xmlns:p14="http://schemas.microsoft.com/office/powerpoint/2010/main" val="5643060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Strategic Analysis</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PESTAL Analysis</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p:spPr>
        <p:txBody>
          <a:bodyPr>
            <a:normAutofit fontScale="92500" lnSpcReduction="10000"/>
          </a:bodyPr>
          <a:lstStyle/>
          <a:p>
            <a:pPr marL="0" indent="0" algn="just">
              <a:lnSpc>
                <a:spcPct val="120000"/>
              </a:lnSpc>
              <a:spcBef>
                <a:spcPts val="600"/>
              </a:spcBef>
              <a:spcAft>
                <a:spcPts val="600"/>
              </a:spcAft>
              <a:buNone/>
            </a:pPr>
            <a:r>
              <a:rPr lang="en-GB" sz="1300" dirty="0">
                <a:solidFill>
                  <a:srgbClr val="569DA4"/>
                </a:solidFill>
                <a:latin typeface="Arial" panose="020B0604020202020204" pitchFamily="34" charset="0"/>
                <a:cs typeface="Arial" panose="020B0604020202020204" pitchFamily="34" charset="0"/>
              </a:rPr>
              <a:t>Political Factors</a:t>
            </a:r>
          </a:p>
          <a:p>
            <a:pPr lvl="1" algn="just">
              <a:lnSpc>
                <a:spcPct val="120000"/>
              </a:lnSpc>
              <a:spcBef>
                <a:spcPts val="600"/>
              </a:spcBef>
              <a:spcAft>
                <a:spcPts val="600"/>
              </a:spcAft>
              <a:buClr>
                <a:srgbClr val="569DA4"/>
              </a:buClr>
            </a:pPr>
            <a:r>
              <a:rPr lang="en-GB" sz="1300" dirty="0" err="1">
                <a:latin typeface="Arial" panose="020B0604020202020204" pitchFamily="34" charset="0"/>
                <a:cs typeface="Arial" panose="020B0604020202020204" pitchFamily="34" charset="0"/>
              </a:rPr>
              <a:t>SeedCotton</a:t>
            </a:r>
            <a:r>
              <a:rPr lang="en-GB" sz="1300" dirty="0">
                <a:latin typeface="Arial" panose="020B0604020202020204" pitchFamily="34" charset="0"/>
                <a:cs typeface="Arial" panose="020B0604020202020204" pitchFamily="34" charset="0"/>
              </a:rPr>
              <a:t> seen as a strategic subsector by the Government of Mozambique in several of its strategic documents such as PODA (Agricultural Operational Development Plan) and the Cotton Value Chain Revitalization Program itself;</a:t>
            </a:r>
          </a:p>
          <a:p>
            <a:pPr lvl="1" algn="just">
              <a:lnSpc>
                <a:spcPct val="120000"/>
              </a:lnSpc>
              <a:spcBef>
                <a:spcPts val="600"/>
              </a:spcBef>
              <a:spcAft>
                <a:spcPts val="600"/>
              </a:spcAft>
              <a:buClr>
                <a:srgbClr val="569DA4"/>
              </a:buClr>
            </a:pPr>
            <a:r>
              <a:rPr lang="en-GB" sz="1300" dirty="0">
                <a:latin typeface="Arial" panose="020B0604020202020204" pitchFamily="34" charset="0"/>
                <a:cs typeface="Arial" panose="020B0604020202020204" pitchFamily="34" charset="0"/>
              </a:rPr>
              <a:t>Existence of a Public Institute with a specific mandate to promote increased production, productivity, competitiveness and sustainability in the Cotton value chain (IAM)</a:t>
            </a:r>
          </a:p>
          <a:p>
            <a:pPr lvl="1" algn="just">
              <a:lnSpc>
                <a:spcPct val="120000"/>
              </a:lnSpc>
              <a:spcBef>
                <a:spcPts val="600"/>
              </a:spcBef>
              <a:spcAft>
                <a:spcPts val="600"/>
              </a:spcAft>
              <a:buClr>
                <a:srgbClr val="569DA4"/>
              </a:buClr>
            </a:pPr>
            <a:r>
              <a:rPr lang="en-GB" sz="1300" dirty="0">
                <a:latin typeface="Arial" panose="020B0604020202020204" pitchFamily="34" charset="0"/>
                <a:cs typeface="Arial" panose="020B0604020202020204" pitchFamily="34" charset="0"/>
              </a:rPr>
              <a:t>Existence of efforts by CIMSAN-IIAM (Institute of Agricultural Research of Mozambique) in the investigation and multiplication of Cotton seeds</a:t>
            </a:r>
          </a:p>
          <a:p>
            <a:pPr marL="457200" lvl="1" indent="0" algn="just">
              <a:lnSpc>
                <a:spcPct val="120000"/>
              </a:lnSpc>
              <a:spcBef>
                <a:spcPts val="600"/>
              </a:spcBef>
              <a:spcAft>
                <a:spcPts val="600"/>
              </a:spcAft>
              <a:buNone/>
            </a:pPr>
            <a:endParaRPr lang="en-GB" sz="1900" dirty="0">
              <a:latin typeface="Arial" panose="020B0604020202020204" pitchFamily="34" charset="0"/>
              <a:cs typeface="Arial" panose="020B0604020202020204" pitchFamily="34" charset="0"/>
            </a:endParaRPr>
          </a:p>
          <a:p>
            <a:pPr marL="0" indent="0" algn="just">
              <a:lnSpc>
                <a:spcPct val="120000"/>
              </a:lnSpc>
              <a:spcBef>
                <a:spcPts val="600"/>
              </a:spcBef>
              <a:spcAft>
                <a:spcPts val="600"/>
              </a:spcAft>
              <a:buNone/>
            </a:pPr>
            <a:r>
              <a:rPr lang="en-GB" sz="1300" dirty="0">
                <a:solidFill>
                  <a:srgbClr val="569DA4"/>
                </a:solidFill>
                <a:latin typeface="Arial" panose="020B0604020202020204" pitchFamily="34" charset="0"/>
                <a:cs typeface="Arial" panose="020B0604020202020204" pitchFamily="34" charset="0"/>
              </a:rPr>
              <a:t>Economic Factors</a:t>
            </a:r>
          </a:p>
          <a:p>
            <a:pPr lvl="1" algn="just">
              <a:lnSpc>
                <a:spcPct val="120000"/>
              </a:lnSpc>
              <a:spcBef>
                <a:spcPts val="600"/>
              </a:spcBef>
              <a:spcAft>
                <a:spcPts val="600"/>
              </a:spcAft>
              <a:buClr>
                <a:srgbClr val="569DA4"/>
              </a:buClr>
            </a:pPr>
            <a:r>
              <a:rPr lang="en-GB" sz="1300" dirty="0">
                <a:latin typeface="Arial" panose="020B0604020202020204" pitchFamily="34" charset="0"/>
                <a:cs typeface="Arial" panose="020B0604020202020204" pitchFamily="34" charset="0"/>
              </a:rPr>
              <a:t>Great dependence on the MZM / USD exchange rate for the sector to be competitive worldwide, taking into account that practically 100% of the cotton fibre produced is exported;</a:t>
            </a:r>
          </a:p>
          <a:p>
            <a:pPr lvl="1" algn="just">
              <a:lnSpc>
                <a:spcPct val="120000"/>
              </a:lnSpc>
              <a:spcBef>
                <a:spcPts val="600"/>
              </a:spcBef>
              <a:spcAft>
                <a:spcPts val="600"/>
              </a:spcAft>
              <a:buClr>
                <a:srgbClr val="569DA4"/>
              </a:buClr>
            </a:pPr>
            <a:r>
              <a:rPr lang="en-GB" sz="1300" dirty="0">
                <a:latin typeface="Arial" panose="020B0604020202020204" pitchFamily="34" charset="0"/>
                <a:cs typeface="Arial" panose="020B0604020202020204" pitchFamily="34" charset="0"/>
              </a:rPr>
              <a:t>Existence of a 3.5% fibre transaction fee collected by IAM</a:t>
            </a:r>
          </a:p>
          <a:p>
            <a:pPr lvl="1" algn="just">
              <a:lnSpc>
                <a:spcPct val="120000"/>
              </a:lnSpc>
              <a:spcBef>
                <a:spcPts val="600"/>
              </a:spcBef>
              <a:spcAft>
                <a:spcPts val="600"/>
              </a:spcAft>
              <a:buClr>
                <a:srgbClr val="569DA4"/>
              </a:buClr>
            </a:pPr>
            <a:r>
              <a:rPr lang="en-GB" sz="1300" dirty="0">
                <a:latin typeface="Arial" panose="020B0604020202020204" pitchFamily="34" charset="0"/>
                <a:cs typeface="Arial" panose="020B0604020202020204" pitchFamily="34" charset="0"/>
              </a:rPr>
              <a:t>Very High harbour tariffs, especially in </a:t>
            </a:r>
            <a:r>
              <a:rPr lang="en-GB" sz="1300" dirty="0" err="1">
                <a:latin typeface="Arial" panose="020B0604020202020204" pitchFamily="34" charset="0"/>
                <a:cs typeface="Arial" panose="020B0604020202020204" pitchFamily="34" charset="0"/>
              </a:rPr>
              <a:t>Nacala</a:t>
            </a:r>
            <a:r>
              <a:rPr lang="en-GB" sz="1300" dirty="0">
                <a:latin typeface="Arial" panose="020B0604020202020204" pitchFamily="34" charset="0"/>
                <a:cs typeface="Arial" panose="020B0604020202020204" pitchFamily="34" charset="0"/>
              </a:rPr>
              <a:t>, compared to the main harbours in the region;</a:t>
            </a:r>
          </a:p>
          <a:p>
            <a:pPr lvl="1" algn="just">
              <a:lnSpc>
                <a:spcPct val="120000"/>
              </a:lnSpc>
              <a:spcBef>
                <a:spcPts val="600"/>
              </a:spcBef>
              <a:spcAft>
                <a:spcPts val="600"/>
              </a:spcAft>
              <a:buClr>
                <a:srgbClr val="569DA4"/>
              </a:buClr>
            </a:pPr>
            <a:r>
              <a:rPr lang="en-GB" sz="1300" dirty="0">
                <a:latin typeface="Arial" panose="020B0604020202020204" pitchFamily="34" charset="0"/>
                <a:cs typeface="Arial" panose="020B0604020202020204" pitchFamily="34" charset="0"/>
              </a:rPr>
              <a:t>50% Agricultural Diesel Incentive Rate not applicable to Contracted Farmers Support Activities;</a:t>
            </a:r>
          </a:p>
          <a:p>
            <a:pPr lvl="1" algn="just">
              <a:lnSpc>
                <a:spcPct val="120000"/>
              </a:lnSpc>
              <a:spcBef>
                <a:spcPts val="600"/>
              </a:spcBef>
              <a:spcAft>
                <a:spcPts val="600"/>
              </a:spcAft>
              <a:buClr>
                <a:srgbClr val="569DA4"/>
              </a:buClr>
            </a:pPr>
            <a:r>
              <a:rPr lang="en-GB" sz="1300" dirty="0">
                <a:latin typeface="Arial" panose="020B0604020202020204" pitchFamily="34" charset="0"/>
                <a:cs typeface="Arial" panose="020B0604020202020204" pitchFamily="34" charset="0"/>
              </a:rPr>
              <a:t>Long VAT refund period from the Government to the Ginneries;</a:t>
            </a:r>
          </a:p>
          <a:p>
            <a:pPr lvl="1" algn="just">
              <a:lnSpc>
                <a:spcPct val="120000"/>
              </a:lnSpc>
              <a:spcBef>
                <a:spcPts val="600"/>
              </a:spcBef>
              <a:spcAft>
                <a:spcPts val="600"/>
              </a:spcAft>
              <a:buClr>
                <a:srgbClr val="569DA4"/>
              </a:buClr>
            </a:pPr>
            <a:r>
              <a:rPr lang="en-GB" sz="1300" dirty="0">
                <a:latin typeface="Arial" panose="020B0604020202020204" pitchFamily="34" charset="0"/>
                <a:cs typeface="Arial" panose="020B0604020202020204" pitchFamily="34" charset="0"/>
              </a:rPr>
              <a:t>32% IRPC is one of the highest in the region, despite having had a 10% subsidy rate in recent past years that has not been renewed;</a:t>
            </a:r>
          </a:p>
          <a:p>
            <a:pPr lvl="1" algn="just">
              <a:lnSpc>
                <a:spcPct val="120000"/>
              </a:lnSpc>
              <a:spcBef>
                <a:spcPts val="600"/>
              </a:spcBef>
              <a:spcAft>
                <a:spcPts val="600"/>
              </a:spcAft>
              <a:buClr>
                <a:srgbClr val="569DA4"/>
              </a:buClr>
            </a:pPr>
            <a:r>
              <a:rPr lang="en-GB" sz="1300" dirty="0">
                <a:latin typeface="Arial" panose="020B0604020202020204" pitchFamily="34" charset="0"/>
                <a:cs typeface="Arial" panose="020B0604020202020204" pitchFamily="34" charset="0"/>
              </a:rPr>
              <a:t>Non-intrusive inspection (</a:t>
            </a:r>
            <a:r>
              <a:rPr lang="en-GB" sz="1300" dirty="0" err="1">
                <a:latin typeface="Arial" panose="020B0604020202020204" pitchFamily="34" charset="0"/>
                <a:cs typeface="Arial" panose="020B0604020202020204" pitchFamily="34" charset="0"/>
              </a:rPr>
              <a:t>Kudumba</a:t>
            </a:r>
            <a:r>
              <a:rPr lang="en-GB" sz="1300" dirty="0">
                <a:latin typeface="Arial" panose="020B0604020202020204" pitchFamily="34" charset="0"/>
                <a:cs typeface="Arial" panose="020B0604020202020204" pitchFamily="34" charset="0"/>
              </a:rPr>
              <a:t>) that works as an export fee valued at around 50 USD for each 40-ft container; </a:t>
            </a:r>
          </a:p>
          <a:p>
            <a:pPr lvl="1" algn="just">
              <a:lnSpc>
                <a:spcPct val="120000"/>
              </a:lnSpc>
              <a:spcBef>
                <a:spcPts val="600"/>
              </a:spcBef>
              <a:spcAft>
                <a:spcPts val="600"/>
              </a:spcAft>
              <a:buClr>
                <a:srgbClr val="569DA4"/>
              </a:buClr>
            </a:pPr>
            <a:r>
              <a:rPr lang="en-GB" sz="1300" dirty="0">
                <a:latin typeface="Arial" panose="020B0604020202020204" pitchFamily="34" charset="0"/>
                <a:cs typeface="Arial" panose="020B0604020202020204" pitchFamily="34" charset="0"/>
              </a:rPr>
              <a:t>Electricity cost is one of the highest's in the region and have been increasing significantly in recent years by EDM. In 2018, the Mozambican average tariff was 8.7 </a:t>
            </a:r>
            <a:r>
              <a:rPr lang="en-GB" sz="1300" dirty="0" err="1">
                <a:latin typeface="Arial" panose="020B0604020202020204" pitchFamily="34" charset="0"/>
                <a:cs typeface="Arial" panose="020B0604020202020204" pitchFamily="34" charset="0"/>
              </a:rPr>
              <a:t>USc</a:t>
            </a:r>
            <a:r>
              <a:rPr lang="en-GB" sz="1300" dirty="0">
                <a:latin typeface="Arial" panose="020B0604020202020204" pitchFamily="34" charset="0"/>
                <a:cs typeface="Arial" panose="020B0604020202020204" pitchFamily="34" charset="0"/>
              </a:rPr>
              <a:t>/kWh comparing with 2.22 in Angola, 6.33 in Zambia or 7.15 in South Africa</a:t>
            </a:r>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DDEAF630-7D10-48C4-8E7A-C2DAA6C6DE45}"/>
              </a:ext>
            </a:extLst>
          </p:cNvPr>
          <p:cNvSpPr>
            <a:spLocks noGrp="1"/>
          </p:cNvSpPr>
          <p:nvPr>
            <p:ph type="sldNum" sz="quarter" idx="12"/>
          </p:nvPr>
        </p:nvSpPr>
        <p:spPr/>
        <p:txBody>
          <a:bodyPr/>
          <a:lstStyle/>
          <a:p>
            <a:fld id="{C1D7F914-E4F7-455C-A1CC-52701B4165D2}" type="slidenum">
              <a:rPr lang="en-GB" smtClean="0"/>
              <a:t>15</a:t>
            </a:fld>
            <a:endParaRPr lang="en-GB"/>
          </a:p>
        </p:txBody>
      </p:sp>
    </p:spTree>
    <p:extLst>
      <p:ext uri="{BB962C8B-B14F-4D97-AF65-F5344CB8AC3E}">
        <p14:creationId xmlns:p14="http://schemas.microsoft.com/office/powerpoint/2010/main" val="15613706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Strategic Analysis</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PESTAL Analysis</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p:spPr>
        <p:txBody>
          <a:bodyPr>
            <a:normAutofit fontScale="92500" lnSpcReduction="20000"/>
          </a:bodyPr>
          <a:lstStyle/>
          <a:p>
            <a:pPr marL="0" indent="0">
              <a:lnSpc>
                <a:spcPct val="100000"/>
              </a:lnSpc>
              <a:spcBef>
                <a:spcPts val="600"/>
              </a:spcBef>
              <a:spcAft>
                <a:spcPts val="600"/>
              </a:spcAft>
              <a:buNone/>
            </a:pPr>
            <a:r>
              <a:rPr lang="en-GB" sz="1300" dirty="0">
                <a:solidFill>
                  <a:srgbClr val="569DA4"/>
                </a:solidFill>
                <a:latin typeface="Arial" panose="020B0604020202020204" pitchFamily="34" charset="0"/>
                <a:cs typeface="Arial" panose="020B0604020202020204" pitchFamily="34" charset="0"/>
              </a:rPr>
              <a:t>Social Factors</a:t>
            </a:r>
          </a:p>
          <a:p>
            <a:pPr lvl="1" algn="just">
              <a:lnSpc>
                <a:spcPct val="100000"/>
              </a:lnSpc>
              <a:spcBef>
                <a:spcPts val="600"/>
              </a:spcBef>
              <a:spcAft>
                <a:spcPts val="600"/>
              </a:spcAft>
              <a:buClr>
                <a:srgbClr val="569DA4"/>
              </a:buClr>
            </a:pPr>
            <a:r>
              <a:rPr lang="en-GB" sz="1300" dirty="0">
                <a:latin typeface="Arial" panose="020B0604020202020204" pitchFamily="34" charset="0"/>
                <a:cs typeface="Arial" panose="020B0604020202020204" pitchFamily="34" charset="0"/>
              </a:rPr>
              <a:t>Great impact of the subsector on the income of around 200,000 small-scale producers. As an example, in 2018 the total producers received around 23 Million USD with the cotton production sales;</a:t>
            </a:r>
          </a:p>
          <a:p>
            <a:pPr lvl="1" algn="just">
              <a:lnSpc>
                <a:spcPct val="100000"/>
              </a:lnSpc>
              <a:spcBef>
                <a:spcPts val="600"/>
              </a:spcBef>
              <a:spcAft>
                <a:spcPts val="600"/>
              </a:spcAft>
              <a:buClr>
                <a:srgbClr val="569DA4"/>
              </a:buClr>
            </a:pPr>
            <a:r>
              <a:rPr lang="en-GB" sz="1300" dirty="0">
                <a:latin typeface="Arial" panose="020B0604020202020204" pitchFamily="34" charset="0"/>
                <a:cs typeface="Arial" panose="020B0604020202020204" pitchFamily="34" charset="0"/>
              </a:rPr>
              <a:t>The subsector provided inputs on credit to small-scale producers of close to 5 Million </a:t>
            </a:r>
            <a:r>
              <a:rPr lang="en-GB" sz="1300" dirty="0" err="1">
                <a:latin typeface="Arial" panose="020B0604020202020204" pitchFamily="34" charset="0"/>
                <a:cs typeface="Arial" panose="020B0604020202020204" pitchFamily="34" charset="0"/>
              </a:rPr>
              <a:t>usd</a:t>
            </a:r>
            <a:r>
              <a:rPr lang="en-GB" sz="1300" dirty="0">
                <a:latin typeface="Arial" panose="020B0604020202020204" pitchFamily="34" charset="0"/>
                <a:cs typeface="Arial" panose="020B0604020202020204" pitchFamily="34" charset="0"/>
              </a:rPr>
              <a:t>, and 25-30% wasn´t repaid (the maximum losses from long time);</a:t>
            </a:r>
          </a:p>
          <a:p>
            <a:pPr lvl="1" algn="just">
              <a:lnSpc>
                <a:spcPct val="100000"/>
              </a:lnSpc>
              <a:spcBef>
                <a:spcPts val="600"/>
              </a:spcBef>
              <a:spcAft>
                <a:spcPts val="600"/>
              </a:spcAft>
              <a:buClr>
                <a:srgbClr val="569DA4"/>
              </a:buClr>
            </a:pPr>
            <a:r>
              <a:rPr lang="en-GB" sz="1300" dirty="0">
                <a:latin typeface="Arial" panose="020B0604020202020204" pitchFamily="34" charset="0"/>
                <a:cs typeface="Arial" panose="020B0604020202020204" pitchFamily="34" charset="0"/>
              </a:rPr>
              <a:t>Large number of direct and indirect jobs in the sub-sector.</a:t>
            </a:r>
          </a:p>
          <a:p>
            <a:pPr marL="457200" lvl="1" indent="0">
              <a:lnSpc>
                <a:spcPct val="100000"/>
              </a:lnSpc>
              <a:spcBef>
                <a:spcPts val="600"/>
              </a:spcBef>
              <a:spcAft>
                <a:spcPts val="600"/>
              </a:spcAft>
              <a:buNone/>
            </a:pPr>
            <a:endParaRPr lang="en-GB" sz="1300" dirty="0">
              <a:latin typeface="Arial" panose="020B0604020202020204" pitchFamily="34" charset="0"/>
              <a:cs typeface="Arial" panose="020B0604020202020204" pitchFamily="34" charset="0"/>
            </a:endParaRPr>
          </a:p>
          <a:p>
            <a:pPr marL="0" indent="0">
              <a:lnSpc>
                <a:spcPct val="100000"/>
              </a:lnSpc>
              <a:spcBef>
                <a:spcPts val="600"/>
              </a:spcBef>
              <a:spcAft>
                <a:spcPts val="600"/>
              </a:spcAft>
              <a:buNone/>
            </a:pPr>
            <a:r>
              <a:rPr lang="en-GB" sz="1300" dirty="0">
                <a:solidFill>
                  <a:srgbClr val="569DA4"/>
                </a:solidFill>
                <a:latin typeface="Arial" panose="020B0604020202020204" pitchFamily="34" charset="0"/>
                <a:cs typeface="Arial" panose="020B0604020202020204" pitchFamily="34" charset="0"/>
              </a:rPr>
              <a:t>Technological Factors</a:t>
            </a:r>
          </a:p>
          <a:p>
            <a:pPr lvl="1" algn="just">
              <a:lnSpc>
                <a:spcPct val="100000"/>
              </a:lnSpc>
              <a:spcBef>
                <a:spcPts val="600"/>
              </a:spcBef>
              <a:spcAft>
                <a:spcPts val="600"/>
              </a:spcAft>
              <a:buClr>
                <a:srgbClr val="569DA4"/>
              </a:buClr>
            </a:pPr>
            <a:r>
              <a:rPr lang="en-GB" sz="1300" dirty="0">
                <a:latin typeface="Arial" panose="020B0604020202020204" pitchFamily="34" charset="0"/>
                <a:cs typeface="Arial" panose="020B0604020202020204" pitchFamily="34" charset="0"/>
              </a:rPr>
              <a:t>Existence of seed varieties (</a:t>
            </a:r>
            <a:r>
              <a:rPr lang="en-GB" sz="1300" dirty="0" err="1">
                <a:latin typeface="Arial" panose="020B0604020202020204" pitchFamily="34" charset="0"/>
                <a:cs typeface="Arial" panose="020B0604020202020204" pitchFamily="34" charset="0"/>
              </a:rPr>
              <a:t>Albar</a:t>
            </a:r>
            <a:r>
              <a:rPr lang="en-GB" sz="1300" dirty="0">
                <a:latin typeface="Arial" panose="020B0604020202020204" pitchFamily="34" charset="0"/>
                <a:cs typeface="Arial" panose="020B0604020202020204" pitchFamily="34" charset="0"/>
              </a:rPr>
              <a:t> SZ 9314 e QM 302, Flash, Edessa and BA 440) that enable higher yields of seed cotton and a higher Fibre GOT rate compared to those most used by small producers.</a:t>
            </a:r>
          </a:p>
          <a:p>
            <a:pPr lvl="1" algn="just">
              <a:lnSpc>
                <a:spcPct val="100000"/>
              </a:lnSpc>
              <a:spcBef>
                <a:spcPts val="600"/>
              </a:spcBef>
              <a:spcAft>
                <a:spcPts val="600"/>
              </a:spcAft>
              <a:buClr>
                <a:srgbClr val="569DA4"/>
              </a:buClr>
            </a:pPr>
            <a:endParaRPr lang="en-GB" sz="1300" dirty="0">
              <a:latin typeface="Arial" panose="020B0604020202020204" pitchFamily="34" charset="0"/>
              <a:cs typeface="Arial" panose="020B0604020202020204" pitchFamily="34" charset="0"/>
            </a:endParaRPr>
          </a:p>
          <a:p>
            <a:pPr lvl="1" algn="just">
              <a:lnSpc>
                <a:spcPct val="100000"/>
              </a:lnSpc>
              <a:spcBef>
                <a:spcPts val="600"/>
              </a:spcBef>
              <a:spcAft>
                <a:spcPts val="600"/>
              </a:spcAft>
              <a:buClr>
                <a:srgbClr val="569DA4"/>
              </a:buClr>
            </a:pPr>
            <a:r>
              <a:rPr lang="en-GB" sz="1300" dirty="0">
                <a:latin typeface="Arial" panose="020B0604020202020204" pitchFamily="34" charset="0"/>
                <a:cs typeface="Arial" panose="020B0604020202020204" pitchFamily="34" charset="0"/>
              </a:rPr>
              <a:t>Greater presence of seed multiplication companies, some interested in the certified seed multiplication business</a:t>
            </a:r>
          </a:p>
          <a:p>
            <a:pPr lvl="1" algn="just">
              <a:lnSpc>
                <a:spcPct val="100000"/>
              </a:lnSpc>
              <a:spcBef>
                <a:spcPts val="600"/>
              </a:spcBef>
              <a:spcAft>
                <a:spcPts val="600"/>
              </a:spcAft>
              <a:buClr>
                <a:srgbClr val="569DA4"/>
              </a:buClr>
            </a:pPr>
            <a:endParaRPr lang="en-GB" sz="1300" dirty="0">
              <a:latin typeface="Arial" panose="020B0604020202020204" pitchFamily="34" charset="0"/>
              <a:cs typeface="Arial" panose="020B0604020202020204" pitchFamily="34" charset="0"/>
            </a:endParaRPr>
          </a:p>
          <a:p>
            <a:pPr lvl="1" algn="just">
              <a:lnSpc>
                <a:spcPct val="100000"/>
              </a:lnSpc>
              <a:spcBef>
                <a:spcPts val="600"/>
              </a:spcBef>
              <a:spcAft>
                <a:spcPts val="600"/>
              </a:spcAft>
              <a:buClr>
                <a:srgbClr val="569DA4"/>
              </a:buClr>
            </a:pPr>
            <a:r>
              <a:rPr lang="en-GB" sz="1300" dirty="0">
                <a:latin typeface="Arial" panose="020B0604020202020204" pitchFamily="34" charset="0"/>
                <a:cs typeface="Arial" panose="020B0604020202020204" pitchFamily="34" charset="0"/>
              </a:rPr>
              <a:t>Possibility of </a:t>
            </a:r>
            <a:r>
              <a:rPr lang="en-GB" sz="1300" dirty="0" err="1">
                <a:latin typeface="Arial" panose="020B0604020202020204" pitchFamily="34" charset="0"/>
                <a:cs typeface="Arial" panose="020B0604020202020204" pitchFamily="34" charset="0"/>
              </a:rPr>
              <a:t>delinting</a:t>
            </a:r>
            <a:r>
              <a:rPr lang="en-GB" sz="1300" dirty="0">
                <a:latin typeface="Arial" panose="020B0604020202020204" pitchFamily="34" charset="0"/>
                <a:cs typeface="Arial" panose="020B0604020202020204" pitchFamily="34" charset="0"/>
              </a:rPr>
              <a:t> the seeds of the previous harvest through the use of diluted sulphuric acid in existing technologies in India, China and Greece, even before beginning to have certified seed (C1 and C2).</a:t>
            </a:r>
          </a:p>
          <a:p>
            <a:pPr lvl="1" algn="just">
              <a:lnSpc>
                <a:spcPct val="100000"/>
              </a:lnSpc>
              <a:spcBef>
                <a:spcPts val="600"/>
              </a:spcBef>
              <a:spcAft>
                <a:spcPts val="600"/>
              </a:spcAft>
              <a:buClr>
                <a:srgbClr val="569DA4"/>
              </a:buClr>
            </a:pPr>
            <a:endParaRPr lang="en-GB" sz="1300" dirty="0">
              <a:latin typeface="Arial" panose="020B0604020202020204" pitchFamily="34" charset="0"/>
              <a:cs typeface="Arial" panose="020B0604020202020204" pitchFamily="34" charset="0"/>
            </a:endParaRPr>
          </a:p>
          <a:p>
            <a:pPr lvl="1" algn="just">
              <a:lnSpc>
                <a:spcPct val="100000"/>
              </a:lnSpc>
              <a:spcBef>
                <a:spcPts val="600"/>
              </a:spcBef>
              <a:spcAft>
                <a:spcPts val="600"/>
              </a:spcAft>
              <a:buClr>
                <a:srgbClr val="569DA4"/>
              </a:buClr>
            </a:pPr>
            <a:r>
              <a:rPr lang="en-GB" sz="1300" dirty="0">
                <a:latin typeface="Arial" panose="020B0604020202020204" pitchFamily="34" charset="0"/>
                <a:cs typeface="Arial" panose="020B0604020202020204" pitchFamily="34" charset="0"/>
              </a:rPr>
              <a:t>Recent installation of some textile production units in the country, both artisanal project (ongoing partnership between </a:t>
            </a:r>
            <a:r>
              <a:rPr lang="en-GB" sz="1300" dirty="0" err="1">
                <a:latin typeface="Arial" panose="020B0604020202020204" pitchFamily="34" charset="0"/>
                <a:cs typeface="Arial" panose="020B0604020202020204" pitchFamily="34" charset="0"/>
              </a:rPr>
              <a:t>Ethiopy</a:t>
            </a:r>
            <a:r>
              <a:rPr lang="en-GB" sz="1300" dirty="0">
                <a:latin typeface="Arial" panose="020B0604020202020204" pitchFamily="34" charset="0"/>
                <a:cs typeface="Arial" panose="020B0604020202020204" pitchFamily="34" charset="0"/>
              </a:rPr>
              <a:t> and </a:t>
            </a:r>
            <a:r>
              <a:rPr lang="en-GB" sz="1300" dirty="0" err="1">
                <a:latin typeface="Arial" panose="020B0604020202020204" pitchFamily="34" charset="0"/>
                <a:cs typeface="Arial" panose="020B0604020202020204" pitchFamily="34" charset="0"/>
              </a:rPr>
              <a:t>GoM</a:t>
            </a:r>
            <a:r>
              <a:rPr lang="en-GB" sz="1300" dirty="0">
                <a:latin typeface="Arial" panose="020B0604020202020204" pitchFamily="34" charset="0"/>
                <a:cs typeface="Arial" panose="020B0604020202020204" pitchFamily="34" charset="0"/>
              </a:rPr>
              <a:t>, implemented by </a:t>
            </a:r>
            <a:r>
              <a:rPr lang="en-GB" sz="1300" dirty="0" err="1">
                <a:latin typeface="Arial" panose="020B0604020202020204" pitchFamily="34" charset="0"/>
                <a:cs typeface="Arial" panose="020B0604020202020204" pitchFamily="34" charset="0"/>
              </a:rPr>
              <a:t>Technoserve</a:t>
            </a:r>
            <a:r>
              <a:rPr lang="en-GB" sz="1300" dirty="0">
                <a:latin typeface="Arial" panose="020B0604020202020204" pitchFamily="34" charset="0"/>
                <a:cs typeface="Arial" panose="020B0604020202020204" pitchFamily="34" charset="0"/>
              </a:rPr>
              <a:t> and SAN-JFS)  and industrial (</a:t>
            </a:r>
            <a:r>
              <a:rPr lang="en-GB" sz="1300" dirty="0" err="1">
                <a:latin typeface="Arial" panose="020B0604020202020204" pitchFamily="34" charset="0"/>
                <a:cs typeface="Arial" panose="020B0604020202020204" pitchFamily="34" charset="0"/>
              </a:rPr>
              <a:t>Riopele</a:t>
            </a:r>
            <a:r>
              <a:rPr lang="en-GB" sz="1300" dirty="0">
                <a:latin typeface="Arial" panose="020B0604020202020204" pitchFamily="34" charset="0"/>
                <a:cs typeface="Arial" panose="020B0604020202020204" pitchFamily="34" charset="0"/>
              </a:rPr>
              <a:t> in South and another in </a:t>
            </a:r>
            <a:r>
              <a:rPr lang="en-GB" sz="1300" dirty="0" err="1">
                <a:latin typeface="Arial" panose="020B0604020202020204" pitchFamily="34" charset="0"/>
                <a:cs typeface="Arial" panose="020B0604020202020204" pitchFamily="34" charset="0"/>
              </a:rPr>
              <a:t>Nampula</a:t>
            </a:r>
            <a:r>
              <a:rPr lang="en-GB" sz="1300" dirty="0">
                <a:latin typeface="Arial" panose="020B0604020202020204" pitchFamily="34" charset="0"/>
                <a:cs typeface="Arial" panose="020B0604020202020204" pitchFamily="34" charset="0"/>
              </a:rPr>
              <a:t>) ;</a:t>
            </a:r>
          </a:p>
          <a:p>
            <a:pPr lvl="1" algn="just">
              <a:lnSpc>
                <a:spcPct val="100000"/>
              </a:lnSpc>
              <a:spcBef>
                <a:spcPts val="600"/>
              </a:spcBef>
              <a:spcAft>
                <a:spcPts val="600"/>
              </a:spcAft>
              <a:buClr>
                <a:srgbClr val="569DA4"/>
              </a:buClr>
            </a:pPr>
            <a:endParaRPr lang="en-GB" sz="1300" dirty="0">
              <a:latin typeface="Arial" panose="020B0604020202020204" pitchFamily="34" charset="0"/>
              <a:cs typeface="Arial" panose="020B0604020202020204" pitchFamily="34" charset="0"/>
            </a:endParaRPr>
          </a:p>
          <a:p>
            <a:pPr lvl="1" algn="just">
              <a:lnSpc>
                <a:spcPct val="100000"/>
              </a:lnSpc>
              <a:spcBef>
                <a:spcPts val="600"/>
              </a:spcBef>
              <a:spcAft>
                <a:spcPts val="600"/>
              </a:spcAft>
              <a:buClr>
                <a:srgbClr val="569DA4"/>
              </a:buClr>
            </a:pPr>
            <a:r>
              <a:rPr lang="en-GB" sz="1300" dirty="0">
                <a:latin typeface="Arial" panose="020B0604020202020204" pitchFamily="34" charset="0"/>
                <a:cs typeface="Arial" panose="020B0604020202020204" pitchFamily="34" charset="0"/>
              </a:rPr>
              <a:t>Little or almost non-existent industrially use in the country for processing cotton by-products such as soap, candles, hospital cotton, paper, cosmetics, fertilizers, animal feed, among others;</a:t>
            </a:r>
          </a:p>
          <a:p>
            <a:pPr lvl="1" algn="just">
              <a:lnSpc>
                <a:spcPct val="100000"/>
              </a:lnSpc>
              <a:spcBef>
                <a:spcPts val="600"/>
              </a:spcBef>
              <a:spcAft>
                <a:spcPts val="600"/>
              </a:spcAft>
              <a:buClr>
                <a:srgbClr val="569DA4"/>
              </a:buClr>
            </a:pPr>
            <a:endParaRPr lang="en-GB" sz="1300" dirty="0">
              <a:latin typeface="Arial" panose="020B0604020202020204" pitchFamily="34" charset="0"/>
              <a:cs typeface="Arial" panose="020B0604020202020204" pitchFamily="34" charset="0"/>
            </a:endParaRPr>
          </a:p>
          <a:p>
            <a:pPr lvl="1" algn="just">
              <a:lnSpc>
                <a:spcPct val="100000"/>
              </a:lnSpc>
              <a:spcBef>
                <a:spcPts val="600"/>
              </a:spcBef>
              <a:spcAft>
                <a:spcPts val="600"/>
              </a:spcAft>
              <a:buClr>
                <a:srgbClr val="569DA4"/>
              </a:buClr>
            </a:pPr>
            <a:r>
              <a:rPr lang="en-GB" sz="1300" dirty="0">
                <a:latin typeface="Arial" panose="020B0604020202020204" pitchFamily="34" charset="0"/>
                <a:cs typeface="Arial" panose="020B0604020202020204" pitchFamily="34" charset="0"/>
              </a:rPr>
              <a:t>Some ginners already invested in cotton seed processing for edible oil and cake market purposes adding value to the seed cotton in country (</a:t>
            </a:r>
            <a:r>
              <a:rPr lang="en-GB" sz="1300" dirty="0" err="1">
                <a:latin typeface="Arial" panose="020B0604020202020204" pitchFamily="34" charset="0"/>
                <a:cs typeface="Arial" panose="020B0604020202020204" pitchFamily="34" charset="0"/>
              </a:rPr>
              <a:t>SanOil</a:t>
            </a:r>
            <a:r>
              <a:rPr lang="en-GB" sz="1300" dirty="0">
                <a:latin typeface="Arial" panose="020B0604020202020204" pitchFamily="34" charset="0"/>
                <a:cs typeface="Arial" panose="020B0604020202020204" pitchFamily="34" charset="0"/>
              </a:rPr>
              <a:t> from </a:t>
            </a:r>
            <a:r>
              <a:rPr lang="en-GB" sz="1300" dirty="0" err="1">
                <a:latin typeface="Arial" panose="020B0604020202020204" pitchFamily="34" charset="0"/>
                <a:cs typeface="Arial" panose="020B0604020202020204" pitchFamily="34" charset="0"/>
              </a:rPr>
              <a:t>Sanam</a:t>
            </a:r>
            <a:r>
              <a:rPr lang="en-GB" sz="1300" dirty="0">
                <a:latin typeface="Arial" panose="020B0604020202020204" pitchFamily="34" charset="0"/>
                <a:cs typeface="Arial" panose="020B0604020202020204" pitchFamily="34" charset="0"/>
              </a:rPr>
              <a:t>)</a:t>
            </a:r>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B2E7182F-E2A5-4268-921D-B38CBC19902D}"/>
              </a:ext>
            </a:extLst>
          </p:cNvPr>
          <p:cNvSpPr>
            <a:spLocks noGrp="1"/>
          </p:cNvSpPr>
          <p:nvPr>
            <p:ph type="sldNum" sz="quarter" idx="12"/>
          </p:nvPr>
        </p:nvSpPr>
        <p:spPr/>
        <p:txBody>
          <a:bodyPr/>
          <a:lstStyle/>
          <a:p>
            <a:fld id="{C1D7F914-E4F7-455C-A1CC-52701B4165D2}" type="slidenum">
              <a:rPr lang="en-GB" smtClean="0"/>
              <a:t>16</a:t>
            </a:fld>
            <a:endParaRPr lang="en-GB"/>
          </a:p>
        </p:txBody>
      </p:sp>
    </p:spTree>
    <p:extLst>
      <p:ext uri="{BB962C8B-B14F-4D97-AF65-F5344CB8AC3E}">
        <p14:creationId xmlns:p14="http://schemas.microsoft.com/office/powerpoint/2010/main" val="15851882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Strategic Analysis</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PESTAL Analysis</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p:spPr>
        <p:txBody>
          <a:bodyPr>
            <a:normAutofit/>
          </a:bodyPr>
          <a:lstStyle/>
          <a:p>
            <a:pPr marL="0" indent="0" algn="just">
              <a:lnSpc>
                <a:spcPct val="150000"/>
              </a:lnSpc>
              <a:spcBef>
                <a:spcPts val="600"/>
              </a:spcBef>
              <a:spcAft>
                <a:spcPts val="600"/>
              </a:spcAft>
              <a:buNone/>
            </a:pPr>
            <a:r>
              <a:rPr lang="en-GB" sz="1200" dirty="0">
                <a:solidFill>
                  <a:srgbClr val="569DA4"/>
                </a:solidFill>
                <a:latin typeface="Arial" panose="020B0604020202020204" pitchFamily="34" charset="0"/>
                <a:cs typeface="Arial" panose="020B0604020202020204" pitchFamily="34" charset="0"/>
              </a:rPr>
              <a:t>Environmental Factors</a:t>
            </a:r>
          </a:p>
          <a:p>
            <a:pPr lvl="1" algn="just">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Existence of initiatives in Mozambique aimed at training cotton producers using sustainable agricultural practices, as Cotton Made in Africa and Better Cotton </a:t>
            </a:r>
            <a:r>
              <a:rPr lang="en-GB" sz="1200" dirty="0" err="1">
                <a:latin typeface="Arial" panose="020B0604020202020204" pitchFamily="34" charset="0"/>
                <a:cs typeface="Arial" panose="020B0604020202020204" pitchFamily="34" charset="0"/>
              </a:rPr>
              <a:t>Intiative</a:t>
            </a:r>
            <a:r>
              <a:rPr lang="en-GB" sz="1200" dirty="0">
                <a:latin typeface="Arial" panose="020B0604020202020204" pitchFamily="34" charset="0"/>
                <a:cs typeface="Arial" panose="020B0604020202020204" pitchFamily="34" charset="0"/>
              </a:rPr>
              <a:t>, which are implementing partners such as OLAM, SANAM and SAN / JFS.</a:t>
            </a:r>
          </a:p>
          <a:p>
            <a:pPr lvl="1" algn="just">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Existence of </a:t>
            </a:r>
            <a:r>
              <a:rPr lang="en-GB" sz="1200" dirty="0" err="1">
                <a:latin typeface="Arial" panose="020B0604020202020204" pitchFamily="34" charset="0"/>
                <a:cs typeface="Arial" panose="020B0604020202020204" pitchFamily="34" charset="0"/>
              </a:rPr>
              <a:t>delinting</a:t>
            </a:r>
            <a:r>
              <a:rPr lang="en-GB" sz="1200" dirty="0">
                <a:latin typeface="Arial" panose="020B0604020202020204" pitchFamily="34" charset="0"/>
                <a:cs typeface="Arial" panose="020B0604020202020204" pitchFamily="34" charset="0"/>
              </a:rPr>
              <a:t> technologies with reduced environmental impact, such as diluted acid </a:t>
            </a:r>
            <a:r>
              <a:rPr lang="en-GB" sz="1200" dirty="0" err="1">
                <a:latin typeface="Arial" panose="020B0604020202020204" pitchFamily="34" charset="0"/>
                <a:cs typeface="Arial" panose="020B0604020202020204" pitchFamily="34" charset="0"/>
              </a:rPr>
              <a:t>delinting</a:t>
            </a:r>
            <a:r>
              <a:rPr lang="en-GB" sz="1200" dirty="0">
                <a:latin typeface="Arial" panose="020B0604020202020204" pitchFamily="34" charset="0"/>
                <a:cs typeface="Arial" panose="020B0604020202020204" pitchFamily="34" charset="0"/>
              </a:rPr>
              <a:t>.</a:t>
            </a:r>
          </a:p>
          <a:p>
            <a:pPr lvl="1" algn="just">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Delinting process optimizes logistics processes (reduces diesel consumption costs and costs associated with transport and logistics), decreasing the volume of seed with no quality to be transported to the producer.</a:t>
            </a:r>
          </a:p>
          <a:p>
            <a:pPr marL="457200" lvl="1" indent="0" algn="just">
              <a:lnSpc>
                <a:spcPct val="150000"/>
              </a:lnSpc>
              <a:spcBef>
                <a:spcPts val="600"/>
              </a:spcBef>
              <a:spcAft>
                <a:spcPts val="600"/>
              </a:spcAft>
              <a:buNone/>
            </a:pPr>
            <a:endParaRPr lang="en-GB" sz="1200" dirty="0">
              <a:latin typeface="Arial" panose="020B0604020202020204" pitchFamily="34" charset="0"/>
              <a:cs typeface="Arial" panose="020B0604020202020204" pitchFamily="34" charset="0"/>
            </a:endParaRPr>
          </a:p>
          <a:p>
            <a:pPr marL="0" indent="0" algn="just">
              <a:lnSpc>
                <a:spcPct val="150000"/>
              </a:lnSpc>
              <a:spcBef>
                <a:spcPts val="600"/>
              </a:spcBef>
              <a:spcAft>
                <a:spcPts val="600"/>
              </a:spcAft>
              <a:buNone/>
            </a:pPr>
            <a:r>
              <a:rPr lang="en-GB" sz="1200" dirty="0">
                <a:solidFill>
                  <a:srgbClr val="569DA4"/>
                </a:solidFill>
                <a:latin typeface="Arial" panose="020B0604020202020204" pitchFamily="34" charset="0"/>
                <a:cs typeface="Arial" panose="020B0604020202020204" pitchFamily="34" charset="0"/>
              </a:rPr>
              <a:t>Legal Factors</a:t>
            </a:r>
          </a:p>
          <a:p>
            <a:pPr lvl="1" algn="just">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Cotton Subsector regulated by the Cotton Regulation – Decree 37/2015 from 31</a:t>
            </a:r>
            <a:r>
              <a:rPr lang="en-GB" sz="1200" baseline="30000" dirty="0">
                <a:latin typeface="Arial" panose="020B0604020202020204" pitchFamily="34" charset="0"/>
                <a:cs typeface="Arial" panose="020B0604020202020204" pitchFamily="34" charset="0"/>
              </a:rPr>
              <a:t>st</a:t>
            </a:r>
            <a:r>
              <a:rPr lang="en-GB" sz="1200" dirty="0">
                <a:latin typeface="Arial" panose="020B0604020202020204" pitchFamily="34" charset="0"/>
                <a:cs typeface="Arial" panose="020B0604020202020204" pitchFamily="34" charset="0"/>
              </a:rPr>
              <a:t> December, 2015;</a:t>
            </a:r>
          </a:p>
          <a:p>
            <a:pPr lvl="1" algn="just">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According to the Cotton Regulation, the Minister of Agriculture defines and updates development and marketing areas of cotton that are awarded to development agents, through a specific contract.</a:t>
            </a:r>
          </a:p>
          <a:p>
            <a:pPr lvl="1" algn="just">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IAM – Cotton Institute of Mozambique is the public institution that coordinates the activities of promotion, trade and processing of cotton and other crops for textile purposes</a:t>
            </a:r>
          </a:p>
          <a:p>
            <a:pPr lvl="1" algn="just">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Production, processing, distribution and import of seeds regulated by the Seed Regulation – Decree 12/2013 from 10</a:t>
            </a:r>
            <a:r>
              <a:rPr lang="en-GB" sz="1200" baseline="30000" dirty="0">
                <a:latin typeface="Arial" panose="020B0604020202020204" pitchFamily="34" charset="0"/>
                <a:cs typeface="Arial" panose="020B0604020202020204" pitchFamily="34" charset="0"/>
              </a:rPr>
              <a:t>th</a:t>
            </a:r>
            <a:r>
              <a:rPr lang="en-GB" sz="1200" dirty="0">
                <a:latin typeface="Arial" panose="020B0604020202020204" pitchFamily="34" charset="0"/>
                <a:cs typeface="Arial" panose="020B0604020202020204" pitchFamily="34" charset="0"/>
              </a:rPr>
              <a:t> April, 2013</a:t>
            </a:r>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A0F95AEC-F219-4AA6-BFC0-42438EBC426A}"/>
              </a:ext>
            </a:extLst>
          </p:cNvPr>
          <p:cNvSpPr>
            <a:spLocks noGrp="1"/>
          </p:cNvSpPr>
          <p:nvPr>
            <p:ph type="sldNum" sz="quarter" idx="12"/>
          </p:nvPr>
        </p:nvSpPr>
        <p:spPr/>
        <p:txBody>
          <a:bodyPr/>
          <a:lstStyle/>
          <a:p>
            <a:fld id="{C1D7F914-E4F7-455C-A1CC-52701B4165D2}" type="slidenum">
              <a:rPr lang="en-GB" smtClean="0"/>
              <a:t>17</a:t>
            </a:fld>
            <a:endParaRPr lang="en-GB"/>
          </a:p>
        </p:txBody>
      </p:sp>
    </p:spTree>
    <p:extLst>
      <p:ext uri="{BB962C8B-B14F-4D97-AF65-F5344CB8AC3E}">
        <p14:creationId xmlns:p14="http://schemas.microsoft.com/office/powerpoint/2010/main" val="42084991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Strategic Analysis</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Strategic Goals, Vision and Mission Statement</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p:spPr>
        <p:txBody>
          <a:bodyPr>
            <a:normAutofit/>
          </a:bodyPr>
          <a:lstStyle/>
          <a:p>
            <a:pPr marL="0" indent="0" algn="just">
              <a:lnSpc>
                <a:spcPct val="150000"/>
              </a:lnSpc>
              <a:spcBef>
                <a:spcPts val="600"/>
              </a:spcBef>
              <a:spcAft>
                <a:spcPts val="600"/>
              </a:spcAft>
              <a:buNone/>
            </a:pPr>
            <a:r>
              <a:rPr lang="en-GB" sz="1200" dirty="0">
                <a:solidFill>
                  <a:srgbClr val="569DA4"/>
                </a:solidFill>
                <a:latin typeface="Arial" panose="020B0604020202020204" pitchFamily="34" charset="0"/>
                <a:cs typeface="Arial" panose="020B0604020202020204" pitchFamily="34" charset="0"/>
              </a:rPr>
              <a:t>Strategic Goals</a:t>
            </a:r>
          </a:p>
          <a:p>
            <a:pPr algn="just">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100% of the cotton seed used by producers to be </a:t>
            </a:r>
            <a:r>
              <a:rPr lang="en-GB" sz="1200" dirty="0" err="1">
                <a:latin typeface="Arial" panose="020B0604020202020204" pitchFamily="34" charset="0"/>
                <a:cs typeface="Arial" panose="020B0604020202020204" pitchFamily="34" charset="0"/>
              </a:rPr>
              <a:t>delinted</a:t>
            </a:r>
            <a:r>
              <a:rPr lang="en-GB" sz="1200" dirty="0">
                <a:latin typeface="Arial" panose="020B0604020202020204" pitchFamily="34" charset="0"/>
                <a:cs typeface="Arial" panose="020B0604020202020204" pitchFamily="34" charset="0"/>
              </a:rPr>
              <a:t> from 2021;</a:t>
            </a:r>
          </a:p>
          <a:p>
            <a:pPr algn="just">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Achieve in 2022 a rate of 100% of cotton seeds used by producers to be certified seeds;</a:t>
            </a:r>
          </a:p>
          <a:p>
            <a:pPr algn="just">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Contribute to the number of cotton producers to stabilize at 250,000 producers in the coming years;</a:t>
            </a:r>
          </a:p>
          <a:p>
            <a:pPr algn="just">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Contribute to increasing the number of medium size producers to at least 20% of the total producers, also increasing by 2024 their average area from the current 3 to 6 hectares and their average productivity from the current 1000 to 1600 Kg / Ha using mechanization;</a:t>
            </a:r>
            <a:endParaRPr lang="en-GB" sz="1200" dirty="0">
              <a:solidFill>
                <a:srgbClr val="FF0000"/>
              </a:solidFill>
              <a:latin typeface="Arial" panose="020B0604020202020204" pitchFamily="34" charset="0"/>
              <a:cs typeface="Arial" panose="020B0604020202020204" pitchFamily="34" charset="0"/>
            </a:endParaRPr>
          </a:p>
          <a:p>
            <a:pPr algn="just">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Contribute for small seed cotton producers to increase by 2024 the average area in which they produce cotton from the current 0.8 to 1.2 Hectares and the average productivity from the current past average 460 to 800 Kg / Ha;</a:t>
            </a:r>
          </a:p>
          <a:p>
            <a:pPr algn="just">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Contribute to increasing the ginning rate (Fibre GOT) from the current 38 to 42%;</a:t>
            </a:r>
          </a:p>
          <a:p>
            <a:pPr marL="0" indent="0">
              <a:lnSpc>
                <a:spcPct val="150000"/>
              </a:lnSpc>
              <a:spcBef>
                <a:spcPts val="600"/>
              </a:spcBef>
              <a:spcAft>
                <a:spcPts val="600"/>
              </a:spcAft>
              <a:buNone/>
            </a:pPr>
            <a:r>
              <a:rPr lang="en-GB" sz="1200" dirty="0">
                <a:solidFill>
                  <a:srgbClr val="569DA4"/>
                </a:solidFill>
                <a:latin typeface="Arial" panose="020B0604020202020204" pitchFamily="34" charset="0"/>
                <a:cs typeface="Arial" panose="020B0604020202020204" pitchFamily="34" charset="0"/>
              </a:rPr>
              <a:t>Vision:</a:t>
            </a:r>
          </a:p>
          <a:p>
            <a:pPr marL="171450" lvl="1" indent="-171450">
              <a:lnSpc>
                <a:spcPct val="150000"/>
              </a:lnSpc>
              <a:spcBef>
                <a:spcPts val="600"/>
              </a:spcBef>
              <a:spcAft>
                <a:spcPts val="600"/>
              </a:spcAft>
              <a:buClr>
                <a:srgbClr val="569DA4"/>
              </a:buClr>
            </a:pPr>
            <a:r>
              <a:rPr lang="en-GB" sz="1200" dirty="0" err="1">
                <a:latin typeface="Arial" panose="020B0604020202020204" pitchFamily="34" charset="0"/>
                <a:cs typeface="Arial" panose="020B0604020202020204" pitchFamily="34" charset="0"/>
              </a:rPr>
              <a:t>Delinted</a:t>
            </a:r>
            <a:r>
              <a:rPr lang="en-GB" sz="1200" dirty="0">
                <a:latin typeface="Arial" panose="020B0604020202020204" pitchFamily="34" charset="0"/>
                <a:cs typeface="Arial" panose="020B0604020202020204" pitchFamily="34" charset="0"/>
              </a:rPr>
              <a:t>, treated and certified seed available for all!</a:t>
            </a:r>
          </a:p>
          <a:p>
            <a:pPr marL="0" indent="0">
              <a:lnSpc>
                <a:spcPct val="150000"/>
              </a:lnSpc>
              <a:spcBef>
                <a:spcPts val="600"/>
              </a:spcBef>
              <a:spcAft>
                <a:spcPts val="600"/>
              </a:spcAft>
              <a:buNone/>
            </a:pPr>
            <a:r>
              <a:rPr lang="en-GB" sz="1200" dirty="0">
                <a:solidFill>
                  <a:srgbClr val="569DA4"/>
                </a:solidFill>
                <a:latin typeface="Arial" panose="020B0604020202020204" pitchFamily="34" charset="0"/>
                <a:cs typeface="Arial" panose="020B0604020202020204" pitchFamily="34" charset="0"/>
              </a:rPr>
              <a:t>Mission Statement of the SPV:</a:t>
            </a:r>
          </a:p>
          <a:p>
            <a:pPr marL="171450" lvl="1" indent="-171450">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To implement seed </a:t>
            </a:r>
            <a:r>
              <a:rPr lang="en-GB" sz="1200" dirty="0" err="1">
                <a:latin typeface="Arial" panose="020B0604020202020204" pitchFamily="34" charset="0"/>
                <a:cs typeface="Arial" panose="020B0604020202020204" pitchFamily="34" charset="0"/>
              </a:rPr>
              <a:t>delinting</a:t>
            </a:r>
            <a:r>
              <a:rPr lang="en-GB" sz="1200" dirty="0">
                <a:latin typeface="Arial" panose="020B0604020202020204" pitchFamily="34" charset="0"/>
                <a:cs typeface="Arial" panose="020B0604020202020204" pitchFamily="34" charset="0"/>
              </a:rPr>
              <a:t> and treatment solutions, in practical, innovative and affordable terms for all farmers, bringing the industry together.</a:t>
            </a:r>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7DA968DC-A8B7-48D0-BD5E-C0AA0852B936}"/>
              </a:ext>
            </a:extLst>
          </p:cNvPr>
          <p:cNvSpPr>
            <a:spLocks noGrp="1"/>
          </p:cNvSpPr>
          <p:nvPr>
            <p:ph type="sldNum" sz="quarter" idx="12"/>
          </p:nvPr>
        </p:nvSpPr>
        <p:spPr/>
        <p:txBody>
          <a:bodyPr/>
          <a:lstStyle/>
          <a:p>
            <a:fld id="{C1D7F914-E4F7-455C-A1CC-52701B4165D2}" type="slidenum">
              <a:rPr lang="en-GB" smtClean="0"/>
              <a:t>18</a:t>
            </a:fld>
            <a:endParaRPr lang="en-GB"/>
          </a:p>
        </p:txBody>
      </p:sp>
    </p:spTree>
    <p:extLst>
      <p:ext uri="{BB962C8B-B14F-4D97-AF65-F5344CB8AC3E}">
        <p14:creationId xmlns:p14="http://schemas.microsoft.com/office/powerpoint/2010/main" val="23789026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6. Special Purpose Vehicle</a:t>
            </a:r>
            <a:br>
              <a:rPr lang="en-GB" sz="24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Legal Entity Option Pros &amp; Cons</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p:spPr>
        <p:txBody>
          <a:bodyPr>
            <a:normAutofit/>
          </a:bodyPr>
          <a:lstStyle/>
          <a:p>
            <a:pPr marL="0" indent="0" algn="just">
              <a:lnSpc>
                <a:spcPct val="150000"/>
              </a:lnSpc>
              <a:spcBef>
                <a:spcPts val="600"/>
              </a:spcBef>
              <a:spcAft>
                <a:spcPts val="600"/>
              </a:spcAft>
              <a:buNone/>
            </a:pPr>
            <a:r>
              <a:rPr lang="en-GB" sz="1200" dirty="0">
                <a:solidFill>
                  <a:srgbClr val="569DA4"/>
                </a:solidFill>
                <a:latin typeface="Arial" panose="020B0604020202020204" pitchFamily="34" charset="0"/>
                <a:cs typeface="Arial" panose="020B0604020202020204" pitchFamily="34" charset="0"/>
              </a:rPr>
              <a:t>Possible Options</a:t>
            </a:r>
          </a:p>
          <a:p>
            <a:pPr marL="914400" lvl="1" indent="-457200">
              <a:lnSpc>
                <a:spcPct val="150000"/>
              </a:lnSpc>
              <a:spcBef>
                <a:spcPts val="600"/>
              </a:spcBef>
              <a:spcAft>
                <a:spcPts val="600"/>
              </a:spcAft>
              <a:buClr>
                <a:srgbClr val="569DA4"/>
              </a:buClr>
              <a:buFont typeface="+mj-lt"/>
              <a:buAutoNum type="arabicPeriod"/>
            </a:pPr>
            <a:r>
              <a:rPr lang="en-GB" sz="1200" dirty="0">
                <a:latin typeface="Arial" panose="020B0604020202020204" pitchFamily="34" charset="0"/>
                <a:cs typeface="Arial" panose="020B0604020202020204" pitchFamily="34" charset="0"/>
              </a:rPr>
              <a:t>AAM owns the Seed Treatment Plant and manages it directly;</a:t>
            </a:r>
          </a:p>
          <a:p>
            <a:pPr marL="914400" lvl="1" indent="-457200">
              <a:lnSpc>
                <a:spcPct val="150000"/>
              </a:lnSpc>
              <a:spcBef>
                <a:spcPts val="600"/>
              </a:spcBef>
              <a:spcAft>
                <a:spcPts val="600"/>
              </a:spcAft>
              <a:buClr>
                <a:srgbClr val="569DA4"/>
              </a:buClr>
              <a:buFont typeface="+mj-lt"/>
              <a:buAutoNum type="arabicPeriod"/>
            </a:pPr>
            <a:r>
              <a:rPr lang="en-GB" sz="1200" dirty="0">
                <a:latin typeface="Arial" panose="020B0604020202020204" pitchFamily="34" charset="0"/>
                <a:cs typeface="Arial" panose="020B0604020202020204" pitchFamily="34" charset="0"/>
              </a:rPr>
              <a:t>AAM is the owner, but outsources the management to a private entity, or to a new entity with members / partners to be defined</a:t>
            </a:r>
          </a:p>
          <a:p>
            <a:pPr marL="457200" lvl="1" indent="0">
              <a:lnSpc>
                <a:spcPct val="150000"/>
              </a:lnSpc>
              <a:spcBef>
                <a:spcPts val="600"/>
              </a:spcBef>
              <a:spcAft>
                <a:spcPts val="600"/>
              </a:spcAft>
              <a:buNone/>
            </a:pPr>
            <a:r>
              <a:rPr lang="en-GB" sz="1200" dirty="0">
                <a:solidFill>
                  <a:srgbClr val="569DA4"/>
                </a:solidFill>
                <a:latin typeface="Arial" panose="020B0604020202020204" pitchFamily="34" charset="0"/>
                <a:cs typeface="Arial" panose="020B0604020202020204" pitchFamily="34" charset="0"/>
              </a:rPr>
              <a:t>3.</a:t>
            </a:r>
            <a:r>
              <a:rPr lang="en-GB" sz="1200" dirty="0">
                <a:latin typeface="Arial" panose="020B0604020202020204" pitchFamily="34" charset="0"/>
                <a:cs typeface="Arial" panose="020B0604020202020204" pitchFamily="34" charset="0"/>
              </a:rPr>
              <a:t>        AAM creates a new entity, with 2 possible statutes:</a:t>
            </a:r>
          </a:p>
          <a:p>
            <a:pPr marL="889000" lvl="1" indent="0">
              <a:lnSpc>
                <a:spcPct val="150000"/>
              </a:lnSpc>
              <a:spcBef>
                <a:spcPts val="600"/>
              </a:spcBef>
              <a:spcAft>
                <a:spcPts val="600"/>
              </a:spcAft>
              <a:buNone/>
            </a:pPr>
            <a:r>
              <a:rPr lang="en-GB" sz="1200" dirty="0">
                <a:solidFill>
                  <a:srgbClr val="569DA4"/>
                </a:solidFill>
                <a:latin typeface="Arial" panose="020B0604020202020204" pitchFamily="34" charset="0"/>
                <a:cs typeface="Arial" panose="020B0604020202020204" pitchFamily="34" charset="0"/>
              </a:rPr>
              <a:t>3.1</a:t>
            </a:r>
            <a:r>
              <a:rPr lang="en-GB" sz="1200" dirty="0">
                <a:latin typeface="Arial" panose="020B0604020202020204" pitchFamily="34" charset="0"/>
                <a:cs typeface="Arial" panose="020B0604020202020204" pitchFamily="34" charset="0"/>
              </a:rPr>
              <a:t> Cooperative</a:t>
            </a:r>
          </a:p>
          <a:p>
            <a:pPr marL="1793875" lvl="2" indent="-457200">
              <a:lnSpc>
                <a:spcPct val="150000"/>
              </a:lnSpc>
              <a:spcBef>
                <a:spcPts val="600"/>
              </a:spcBef>
              <a:spcAft>
                <a:spcPts val="600"/>
              </a:spcAft>
              <a:buClr>
                <a:srgbClr val="569DA4"/>
              </a:buClr>
              <a:buFont typeface="+mj-lt"/>
              <a:buAutoNum type="alphaUcPeriod"/>
            </a:pPr>
            <a:r>
              <a:rPr lang="en-GB" sz="1200" dirty="0">
                <a:latin typeface="Arial" panose="020B0604020202020204" pitchFamily="34" charset="0"/>
                <a:cs typeface="Arial" panose="020B0604020202020204" pitchFamily="34" charset="0"/>
              </a:rPr>
              <a:t>The Cooperative owns and manages directly with own team;</a:t>
            </a:r>
          </a:p>
          <a:p>
            <a:pPr marL="1793875" lvl="2" indent="-457200">
              <a:lnSpc>
                <a:spcPct val="150000"/>
              </a:lnSpc>
              <a:spcBef>
                <a:spcPts val="600"/>
              </a:spcBef>
              <a:spcAft>
                <a:spcPts val="600"/>
              </a:spcAft>
              <a:buClr>
                <a:srgbClr val="569DA4"/>
              </a:buClr>
              <a:buFont typeface="+mj-lt"/>
              <a:buAutoNum type="alphaUcPeriod"/>
            </a:pPr>
            <a:r>
              <a:rPr lang="en-GB" sz="1200" dirty="0">
                <a:latin typeface="Arial" panose="020B0604020202020204" pitchFamily="34" charset="0"/>
                <a:cs typeface="Arial" panose="020B0604020202020204" pitchFamily="34" charset="0"/>
              </a:rPr>
              <a:t>The Cooperative owns and outsources the management;</a:t>
            </a:r>
          </a:p>
          <a:p>
            <a:pPr marL="889000" lvl="1" indent="0">
              <a:lnSpc>
                <a:spcPct val="150000"/>
              </a:lnSpc>
              <a:spcBef>
                <a:spcPts val="600"/>
              </a:spcBef>
              <a:spcAft>
                <a:spcPts val="600"/>
              </a:spcAft>
              <a:buNone/>
            </a:pPr>
            <a:r>
              <a:rPr lang="en-GB" sz="1200" dirty="0">
                <a:solidFill>
                  <a:srgbClr val="569DA4"/>
                </a:solidFill>
                <a:latin typeface="Arial" panose="020B0604020202020204" pitchFamily="34" charset="0"/>
                <a:cs typeface="Arial" panose="020B0604020202020204" pitchFamily="34" charset="0"/>
              </a:rPr>
              <a:t>3.2</a:t>
            </a:r>
            <a:r>
              <a:rPr lang="en-GB" sz="1200" dirty="0">
                <a:latin typeface="Arial" panose="020B0604020202020204" pitchFamily="34" charset="0"/>
                <a:cs typeface="Arial" panose="020B0604020202020204" pitchFamily="34" charset="0"/>
              </a:rPr>
              <a:t> Private company</a:t>
            </a:r>
          </a:p>
          <a:p>
            <a:pPr marL="1793875" lvl="2" indent="-457200">
              <a:lnSpc>
                <a:spcPct val="150000"/>
              </a:lnSpc>
              <a:spcBef>
                <a:spcPts val="600"/>
              </a:spcBef>
              <a:spcAft>
                <a:spcPts val="600"/>
              </a:spcAft>
              <a:buClr>
                <a:srgbClr val="569DA4"/>
              </a:buClr>
              <a:buFont typeface="+mj-lt"/>
              <a:buAutoNum type="alphaUcPeriod"/>
            </a:pPr>
            <a:r>
              <a:rPr lang="en-GB" sz="1200" dirty="0">
                <a:latin typeface="Arial" panose="020B0604020202020204" pitchFamily="34" charset="0"/>
                <a:cs typeface="Arial" panose="020B0604020202020204" pitchFamily="34" charset="0"/>
              </a:rPr>
              <a:t>The Company owns and manages directly with own team;</a:t>
            </a:r>
          </a:p>
          <a:p>
            <a:pPr marL="1793875" lvl="2" indent="-457200">
              <a:lnSpc>
                <a:spcPct val="150000"/>
              </a:lnSpc>
              <a:spcBef>
                <a:spcPts val="600"/>
              </a:spcBef>
              <a:spcAft>
                <a:spcPts val="600"/>
              </a:spcAft>
              <a:buClr>
                <a:srgbClr val="569DA4"/>
              </a:buClr>
              <a:buFont typeface="+mj-lt"/>
              <a:buAutoNum type="alphaUcPeriod"/>
            </a:pPr>
            <a:r>
              <a:rPr lang="en-GB" sz="1200" dirty="0">
                <a:latin typeface="Arial" panose="020B0604020202020204" pitchFamily="34" charset="0"/>
                <a:cs typeface="Arial" panose="020B0604020202020204" pitchFamily="34" charset="0"/>
              </a:rPr>
              <a:t>The Company owns and outsources the management;</a:t>
            </a:r>
          </a:p>
          <a:p>
            <a:pPr marL="457200" lvl="1" indent="0">
              <a:lnSpc>
                <a:spcPct val="150000"/>
              </a:lnSpc>
              <a:spcBef>
                <a:spcPts val="600"/>
              </a:spcBef>
              <a:spcAft>
                <a:spcPts val="600"/>
              </a:spcAft>
              <a:buNone/>
            </a:pPr>
            <a:r>
              <a:rPr lang="en-GB" sz="1200" dirty="0">
                <a:solidFill>
                  <a:srgbClr val="569DA4"/>
                </a:solidFill>
                <a:latin typeface="Arial" panose="020B0604020202020204" pitchFamily="34" charset="0"/>
                <a:cs typeface="Arial" panose="020B0604020202020204" pitchFamily="34" charset="0"/>
              </a:rPr>
              <a:t>4. </a:t>
            </a:r>
            <a:r>
              <a:rPr lang="en-GB" sz="1200" dirty="0">
                <a:latin typeface="Arial" panose="020B0604020202020204" pitchFamily="34" charset="0"/>
                <a:cs typeface="Arial" panose="020B0604020202020204" pitchFamily="34" charset="0"/>
              </a:rPr>
              <a:t>	IAM owns and outsources the management to AAM, having a board where IAM and FONPA as seats;</a:t>
            </a:r>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60FDD936-8986-4557-A755-3B3FDC52F7AE}"/>
              </a:ext>
            </a:extLst>
          </p:cNvPr>
          <p:cNvSpPr>
            <a:spLocks noGrp="1"/>
          </p:cNvSpPr>
          <p:nvPr>
            <p:ph type="sldNum" sz="quarter" idx="12"/>
          </p:nvPr>
        </p:nvSpPr>
        <p:spPr/>
        <p:txBody>
          <a:bodyPr/>
          <a:lstStyle/>
          <a:p>
            <a:fld id="{C1D7F914-E4F7-455C-A1CC-52701B4165D2}" type="slidenum">
              <a:rPr lang="en-GB" smtClean="0"/>
              <a:t>19</a:t>
            </a:fld>
            <a:endParaRPr lang="en-GB"/>
          </a:p>
        </p:txBody>
      </p:sp>
    </p:spTree>
    <p:extLst>
      <p:ext uri="{BB962C8B-B14F-4D97-AF65-F5344CB8AC3E}">
        <p14:creationId xmlns:p14="http://schemas.microsoft.com/office/powerpoint/2010/main" val="3408319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5919652"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Executive Summary</a:t>
            </a:r>
            <a:br>
              <a:rPr lang="en-GB" sz="1600" b="1" dirty="0">
                <a:solidFill>
                  <a:srgbClr val="569DA4"/>
                </a:solidFill>
                <a:latin typeface="Arial" panose="020B0604020202020204" pitchFamily="34" charset="0"/>
                <a:cs typeface="Arial" panose="020B0604020202020204" pitchFamily="34" charset="0"/>
              </a:rPr>
            </a:br>
            <a:endParaRPr lang="en-GB" sz="1600" b="1" dirty="0">
              <a:solidFill>
                <a:srgbClr val="569DA4"/>
              </a:solidFill>
              <a:latin typeface="Arial" panose="020B0604020202020204" pitchFamily="34" charset="0"/>
              <a:cs typeface="Arial" panose="020B0604020202020204" pitchFamily="34" charset="0"/>
            </a:endParaRPr>
          </a:p>
        </p:txBody>
      </p:sp>
      <p:sp>
        <p:nvSpPr>
          <p:cNvPr id="3" name="Espaço Reservado para Conteúdo 2"/>
          <p:cNvSpPr>
            <a:spLocks noGrp="1"/>
          </p:cNvSpPr>
          <p:nvPr>
            <p:ph idx="1"/>
          </p:nvPr>
        </p:nvSpPr>
        <p:spPr>
          <a:xfrm>
            <a:off x="148046" y="452846"/>
            <a:ext cx="11922034" cy="6305005"/>
          </a:xfrm>
        </p:spPr>
        <p:txBody>
          <a:bodyPr>
            <a:normAutofit/>
          </a:bodyPr>
          <a:lstStyle/>
          <a:p>
            <a:pPr marL="0" indent="0">
              <a:lnSpc>
                <a:spcPct val="150000"/>
              </a:lnSpc>
              <a:spcBef>
                <a:spcPts val="600"/>
              </a:spcBef>
              <a:spcAft>
                <a:spcPts val="600"/>
              </a:spcAft>
              <a:buNone/>
            </a:pPr>
            <a:r>
              <a:rPr lang="en-GB" sz="1200" dirty="0">
                <a:latin typeface="Arial" panose="020B0604020202020204" pitchFamily="34" charset="0"/>
                <a:cs typeface="Arial" panose="020B0604020202020204" pitchFamily="34" charset="0"/>
              </a:rPr>
              <a:t>Background</a:t>
            </a:r>
          </a:p>
          <a:p>
            <a:pPr>
              <a:lnSpc>
                <a:spcPct val="150000"/>
              </a:lnSpc>
              <a:spcBef>
                <a:spcPts val="600"/>
              </a:spcBef>
              <a:spcAft>
                <a:spcPts val="600"/>
              </a:spcAft>
            </a:pPr>
            <a:r>
              <a:rPr lang="en-GB" sz="1200" dirty="0">
                <a:latin typeface="Arial" panose="020B0604020202020204" pitchFamily="34" charset="0"/>
                <a:cs typeface="Arial" panose="020B0604020202020204" pitchFamily="34" charset="0"/>
              </a:rPr>
              <a:t>The cotton subsector is one of the most organized and impactful subsectors in Mozambique. In the last years an average of 216.000 farmers, produced seed cotton in an area of 152.000 Hectares, with an average </a:t>
            </a:r>
            <a:r>
              <a:rPr lang="en-GB" sz="1200" dirty="0" err="1">
                <a:latin typeface="Arial" panose="020B0604020202020204" pitchFamily="34" charset="0"/>
                <a:cs typeface="Arial" panose="020B0604020202020204" pitchFamily="34" charset="0"/>
              </a:rPr>
              <a:t>yeld</a:t>
            </a:r>
            <a:r>
              <a:rPr lang="en-GB" sz="1200" dirty="0">
                <a:latin typeface="Arial" panose="020B0604020202020204" pitchFamily="34" charset="0"/>
                <a:cs typeface="Arial" panose="020B0604020202020204" pitchFamily="34" charset="0"/>
              </a:rPr>
              <a:t> of 0.46 TN/HA, </a:t>
            </a:r>
            <a:r>
              <a:rPr lang="en-GB" sz="1200" dirty="0" err="1">
                <a:latin typeface="Arial" panose="020B0604020202020204" pitchFamily="34" charset="0"/>
                <a:cs typeface="Arial" panose="020B0604020202020204" pitchFamily="34" charset="0"/>
              </a:rPr>
              <a:t>wich</a:t>
            </a:r>
            <a:r>
              <a:rPr lang="en-GB" sz="1200" dirty="0">
                <a:latin typeface="Arial" panose="020B0604020202020204" pitchFamily="34" charset="0"/>
                <a:cs typeface="Arial" panose="020B0604020202020204" pitchFamily="34" charset="0"/>
              </a:rPr>
              <a:t> results in an average year production of 74.000 TN of seed cotton. Despite its great impact, the seed currently in use in the subsector remains degenerate and, therefore, not very productive, either in the field or in the ginneries and an improve in the quality seed can generate a greater impact per USD invested.</a:t>
            </a:r>
          </a:p>
          <a:p>
            <a:pPr marL="0" indent="0">
              <a:lnSpc>
                <a:spcPct val="150000"/>
              </a:lnSpc>
              <a:spcBef>
                <a:spcPts val="600"/>
              </a:spcBef>
              <a:spcAft>
                <a:spcPts val="600"/>
              </a:spcAft>
              <a:buNone/>
            </a:pPr>
            <a:r>
              <a:rPr lang="en-GB" sz="1200" dirty="0">
                <a:latin typeface="Arial" panose="020B0604020202020204" pitchFamily="34" charset="0"/>
                <a:cs typeface="Arial" panose="020B0604020202020204" pitchFamily="34" charset="0"/>
              </a:rPr>
              <a:t>Objective</a:t>
            </a:r>
          </a:p>
          <a:p>
            <a:pPr>
              <a:lnSpc>
                <a:spcPct val="150000"/>
              </a:lnSpc>
              <a:spcBef>
                <a:spcPts val="600"/>
              </a:spcBef>
              <a:spcAft>
                <a:spcPts val="600"/>
              </a:spcAft>
            </a:pPr>
            <a:r>
              <a:rPr lang="en-GB" sz="1200" dirty="0">
                <a:latin typeface="Arial" panose="020B0604020202020204" pitchFamily="34" charset="0"/>
                <a:cs typeface="Arial" panose="020B0604020202020204" pitchFamily="34" charset="0"/>
              </a:rPr>
              <a:t>AAM plans to improve the farmers cotton seed quality by implementing a seed </a:t>
            </a:r>
            <a:r>
              <a:rPr lang="en-GB" sz="1200" dirty="0" err="1">
                <a:latin typeface="Arial" panose="020B0604020202020204" pitchFamily="34" charset="0"/>
                <a:cs typeface="Arial" panose="020B0604020202020204" pitchFamily="34" charset="0"/>
              </a:rPr>
              <a:t>delinting</a:t>
            </a:r>
            <a:r>
              <a:rPr lang="en-GB" sz="1200" dirty="0">
                <a:latin typeface="Arial" panose="020B0604020202020204" pitchFamily="34" charset="0"/>
                <a:cs typeface="Arial" panose="020B0604020202020204" pitchFamily="34" charset="0"/>
              </a:rPr>
              <a:t>, cleaning, coating and packaging plant. In order to decrease the investment risk, in the inception phase, each Ginnery will purchase individual equipment, at it´s own seed capacity need, with co-funding raised by AAM and Technical assistance and training provided to all ginners staff, who will run the small seed plant and field team. With the learnings from the 2 years inception phase in the 3</a:t>
            </a:r>
            <a:r>
              <a:rPr lang="en-GB" sz="1200" baseline="30000" dirty="0">
                <a:latin typeface="Arial" panose="020B0604020202020204" pitchFamily="34" charset="0"/>
                <a:cs typeface="Arial" panose="020B0604020202020204" pitchFamily="34" charset="0"/>
              </a:rPr>
              <a:t>rd</a:t>
            </a:r>
            <a:r>
              <a:rPr lang="en-GB" sz="1200" dirty="0">
                <a:latin typeface="Arial" panose="020B0604020202020204" pitchFamily="34" charset="0"/>
                <a:cs typeface="Arial" panose="020B0604020202020204" pitchFamily="34" charset="0"/>
              </a:rPr>
              <a:t> year AAM will do the final decision to go for a seed treatment plant in </a:t>
            </a:r>
            <a:r>
              <a:rPr lang="en-GB" sz="1200" dirty="0" err="1">
                <a:latin typeface="Arial" panose="020B0604020202020204" pitchFamily="34" charset="0"/>
                <a:cs typeface="Arial" panose="020B0604020202020204" pitchFamily="34" charset="0"/>
              </a:rPr>
              <a:t>Nampula</a:t>
            </a:r>
            <a:r>
              <a:rPr lang="en-GB" sz="1200" dirty="0">
                <a:latin typeface="Arial" panose="020B0604020202020204" pitchFamily="34" charset="0"/>
                <a:cs typeface="Arial" panose="020B0604020202020204" pitchFamily="34" charset="0"/>
              </a:rPr>
              <a:t> province that will treat the seeds from all the ginners.</a:t>
            </a:r>
          </a:p>
          <a:p>
            <a:pPr marL="0" indent="0">
              <a:lnSpc>
                <a:spcPct val="150000"/>
              </a:lnSpc>
              <a:spcBef>
                <a:spcPts val="600"/>
              </a:spcBef>
              <a:spcAft>
                <a:spcPts val="600"/>
              </a:spcAft>
              <a:buNone/>
            </a:pPr>
            <a:r>
              <a:rPr lang="en-GB" sz="1200" dirty="0">
                <a:latin typeface="Arial" panose="020B0604020202020204" pitchFamily="34" charset="0"/>
                <a:cs typeface="Arial" panose="020B0604020202020204" pitchFamily="34" charset="0"/>
              </a:rPr>
              <a:t>Investment</a:t>
            </a:r>
          </a:p>
          <a:p>
            <a:pPr>
              <a:lnSpc>
                <a:spcPct val="150000"/>
              </a:lnSpc>
              <a:spcBef>
                <a:spcPts val="600"/>
              </a:spcBef>
              <a:spcAft>
                <a:spcPts val="600"/>
              </a:spcAft>
            </a:pPr>
            <a:r>
              <a:rPr lang="en-GB" sz="1200" dirty="0">
                <a:latin typeface="Arial" panose="020B0604020202020204" pitchFamily="34" charset="0"/>
                <a:cs typeface="Arial" panose="020B0604020202020204" pitchFamily="34" charset="0"/>
              </a:rPr>
              <a:t>The inception phase results in a investment of around 184.000 USD per each 100 Tones/Year of seed need for each Ginnery. The second phase will need an investment of between 1.1 M USD and 4 M USD for a 3.000 Tones/Year of seed need and between 1.8 M USD and 5.7 M USD for a 5.000 Tones/Year of seed need and will promoted by a cooperative created by the AAM ginnery members with possible entries of some subsector partners.</a:t>
            </a:r>
          </a:p>
          <a:p>
            <a:pPr marL="0" indent="0">
              <a:lnSpc>
                <a:spcPct val="150000"/>
              </a:lnSpc>
              <a:spcBef>
                <a:spcPts val="600"/>
              </a:spcBef>
              <a:spcAft>
                <a:spcPts val="600"/>
              </a:spcAft>
              <a:buNone/>
            </a:pPr>
            <a:r>
              <a:rPr lang="en-GB" sz="1200" dirty="0">
                <a:latin typeface="Arial" panose="020B0604020202020204" pitchFamily="34" charset="0"/>
                <a:cs typeface="Arial" panose="020B0604020202020204" pitchFamily="34" charset="0"/>
              </a:rPr>
              <a:t>Impact</a:t>
            </a:r>
          </a:p>
          <a:p>
            <a:pPr>
              <a:lnSpc>
                <a:spcPct val="150000"/>
              </a:lnSpc>
              <a:spcBef>
                <a:spcPts val="600"/>
              </a:spcBef>
              <a:spcAft>
                <a:spcPts val="600"/>
              </a:spcAft>
            </a:pPr>
            <a:r>
              <a:rPr lang="en-GB" sz="1200" dirty="0">
                <a:latin typeface="Arial" panose="020B0604020202020204" pitchFamily="34" charset="0"/>
                <a:cs typeface="Arial" panose="020B0604020202020204" pitchFamily="34" charset="0"/>
              </a:rPr>
              <a:t>The seed treatment plant can have a 10 Years cumulative positive impact of around 95 M USD on farmers, around 445 USD of income increase per farmer. For the Ginners, the seed treatment plant can have a 10 Years cumulative positive impact of around 128 M USD and for IAM the same impact will be around 4.6 M USD.</a:t>
            </a:r>
          </a:p>
          <a:p>
            <a:pPr marL="0" indent="0">
              <a:lnSpc>
                <a:spcPct val="150000"/>
              </a:lnSpc>
              <a:spcBef>
                <a:spcPts val="600"/>
              </a:spcBef>
              <a:spcAft>
                <a:spcPts val="600"/>
              </a:spcAft>
              <a:buNone/>
            </a:pPr>
            <a:endParaRPr lang="en-GB" sz="1200" dirty="0">
              <a:latin typeface="Arial" panose="020B0604020202020204" pitchFamily="34" charset="0"/>
              <a:cs typeface="Arial" panose="020B0604020202020204" pitchFamily="34" charset="0"/>
            </a:endParaRPr>
          </a:p>
          <a:p>
            <a:pPr marL="0" indent="0">
              <a:lnSpc>
                <a:spcPct val="150000"/>
              </a:lnSpc>
              <a:spcBef>
                <a:spcPts val="600"/>
              </a:spcBef>
              <a:spcAft>
                <a:spcPts val="600"/>
              </a:spcAft>
              <a:buNone/>
            </a:pPr>
            <a:endParaRPr lang="en-GB" sz="1200" dirty="0">
              <a:latin typeface="Arial" panose="020B0604020202020204" pitchFamily="34" charset="0"/>
              <a:cs typeface="Arial" panose="020B0604020202020204" pitchFamily="34" charset="0"/>
            </a:endParaRPr>
          </a:p>
          <a:p>
            <a:pPr>
              <a:lnSpc>
                <a:spcPct val="150000"/>
              </a:lnSpc>
              <a:spcBef>
                <a:spcPts val="600"/>
              </a:spcBef>
              <a:spcAft>
                <a:spcPts val="600"/>
              </a:spcAft>
            </a:pPr>
            <a:endParaRPr lang="en-GB" sz="1200" dirty="0">
              <a:latin typeface="Arial" panose="020B0604020202020204" pitchFamily="34" charset="0"/>
              <a:cs typeface="Arial" panose="020B0604020202020204" pitchFamily="34" charset="0"/>
            </a:endParaRPr>
          </a:p>
        </p:txBody>
      </p:sp>
      <p:sp>
        <p:nvSpPr>
          <p:cNvPr id="4" name="Marcador de Posição do Número do Diapositivo 3">
            <a:extLst>
              <a:ext uri="{FF2B5EF4-FFF2-40B4-BE49-F238E27FC236}">
                <a16:creationId xmlns:a16="http://schemas.microsoft.com/office/drawing/2014/main" id="{6DAED7D3-781B-417A-B0C1-23C5C8190696}"/>
              </a:ext>
            </a:extLst>
          </p:cNvPr>
          <p:cNvSpPr>
            <a:spLocks noGrp="1"/>
          </p:cNvSpPr>
          <p:nvPr>
            <p:ph type="sldNum" sz="quarter" idx="12"/>
          </p:nvPr>
        </p:nvSpPr>
        <p:spPr/>
        <p:txBody>
          <a:bodyPr/>
          <a:lstStyle/>
          <a:p>
            <a:fld id="{C1D7F914-E4F7-455C-A1CC-52701B4165D2}" type="slidenum">
              <a:rPr lang="en-GB" smtClean="0"/>
              <a:t>2</a:t>
            </a:fld>
            <a:endParaRPr lang="en-GB"/>
          </a:p>
        </p:txBody>
      </p:sp>
    </p:spTree>
    <p:extLst>
      <p:ext uri="{BB962C8B-B14F-4D97-AF65-F5344CB8AC3E}">
        <p14:creationId xmlns:p14="http://schemas.microsoft.com/office/powerpoint/2010/main" val="7111812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Special Purpose Vehicle</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Legal Entity Option Pros &amp; Cons</a:t>
            </a:r>
            <a:endParaRPr lang="en-GB" sz="1300" b="1" dirty="0">
              <a:solidFill>
                <a:srgbClr val="569DA4"/>
              </a:solidFill>
              <a:latin typeface="Arial" panose="020B0604020202020204" pitchFamily="34" charset="0"/>
              <a:cs typeface="Arial" panose="020B0604020202020204" pitchFamily="34" charset="0"/>
            </a:endParaRPr>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667133595"/>
              </p:ext>
            </p:extLst>
          </p:nvPr>
        </p:nvGraphicFramePr>
        <p:xfrm>
          <a:off x="276495" y="623844"/>
          <a:ext cx="11532328" cy="6013101"/>
        </p:xfrm>
        <a:graphic>
          <a:graphicData uri="http://schemas.openxmlformats.org/drawingml/2006/table">
            <a:tbl>
              <a:tblPr/>
              <a:tblGrid>
                <a:gridCol w="1090750">
                  <a:extLst>
                    <a:ext uri="{9D8B030D-6E8A-4147-A177-3AD203B41FA5}">
                      <a16:colId xmlns:a16="http://schemas.microsoft.com/office/drawing/2014/main" val="854945089"/>
                    </a:ext>
                  </a:extLst>
                </a:gridCol>
                <a:gridCol w="2551612">
                  <a:extLst>
                    <a:ext uri="{9D8B030D-6E8A-4147-A177-3AD203B41FA5}">
                      <a16:colId xmlns:a16="http://schemas.microsoft.com/office/drawing/2014/main" val="2663671054"/>
                    </a:ext>
                  </a:extLst>
                </a:gridCol>
                <a:gridCol w="4293325">
                  <a:extLst>
                    <a:ext uri="{9D8B030D-6E8A-4147-A177-3AD203B41FA5}">
                      <a16:colId xmlns:a16="http://schemas.microsoft.com/office/drawing/2014/main" val="4266162304"/>
                    </a:ext>
                  </a:extLst>
                </a:gridCol>
                <a:gridCol w="3596641">
                  <a:extLst>
                    <a:ext uri="{9D8B030D-6E8A-4147-A177-3AD203B41FA5}">
                      <a16:colId xmlns:a16="http://schemas.microsoft.com/office/drawing/2014/main" val="845682095"/>
                    </a:ext>
                  </a:extLst>
                </a:gridCol>
              </a:tblGrid>
              <a:tr h="159032">
                <a:tc>
                  <a:txBody>
                    <a:bodyPr/>
                    <a:lstStyle/>
                    <a:p>
                      <a:pPr algn="ctr" rtl="0" fontAlgn="b"/>
                      <a:r>
                        <a:rPr lang="en-GB" sz="1100" b="1" i="0" u="none" strike="noStrike">
                          <a:solidFill>
                            <a:srgbClr val="FFFFFF"/>
                          </a:solidFill>
                          <a:effectLst/>
                          <a:latin typeface="Arial" panose="020B0604020202020204" pitchFamily="34" charset="0"/>
                        </a:rPr>
                        <a:t>Owner</a:t>
                      </a:r>
                    </a:p>
                  </a:txBody>
                  <a:tcPr marL="5550" marR="5550" marT="55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1" i="0" u="none" strike="noStrike">
                          <a:solidFill>
                            <a:srgbClr val="FFFFFF"/>
                          </a:solidFill>
                          <a:effectLst/>
                          <a:latin typeface="Arial" panose="020B0604020202020204" pitchFamily="34" charset="0"/>
                        </a:rPr>
                        <a:t>AAM</a:t>
                      </a:r>
                    </a:p>
                  </a:txBody>
                  <a:tcPr marL="5550" marR="5550" marT="55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1" i="0" u="none" strike="noStrike" dirty="0">
                          <a:solidFill>
                            <a:srgbClr val="FFFFFF"/>
                          </a:solidFill>
                          <a:effectLst/>
                          <a:latin typeface="Arial" panose="020B0604020202020204" pitchFamily="34" charset="0"/>
                        </a:rPr>
                        <a:t>New Cooperative</a:t>
                      </a:r>
                    </a:p>
                  </a:txBody>
                  <a:tcPr marL="5550" marR="5550" marT="55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1" i="0" u="none" strike="noStrike" dirty="0">
                          <a:solidFill>
                            <a:srgbClr val="FFFFFF"/>
                          </a:solidFill>
                          <a:effectLst/>
                          <a:latin typeface="Arial" panose="020B0604020202020204" pitchFamily="34" charset="0"/>
                        </a:rPr>
                        <a:t>New Private Company</a:t>
                      </a:r>
                    </a:p>
                  </a:txBody>
                  <a:tcPr marL="5550" marR="5550" marT="55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67014897"/>
                  </a:ext>
                </a:extLst>
              </a:tr>
              <a:tr h="313381">
                <a:tc rowSpan="9">
                  <a:txBody>
                    <a:bodyPr/>
                    <a:lstStyle/>
                    <a:p>
                      <a:pPr algn="ctr" rtl="0" fontAlgn="ctr"/>
                      <a:r>
                        <a:rPr lang="en-GB" sz="1100" b="1" i="0" u="none" strike="noStrike">
                          <a:solidFill>
                            <a:srgbClr val="FFFFFF"/>
                          </a:solidFill>
                          <a:effectLst/>
                          <a:latin typeface="Arial" panose="020B0604020202020204" pitchFamily="34" charset="0"/>
                        </a:rPr>
                        <a:t>Main Advantages</a:t>
                      </a:r>
                    </a:p>
                  </a:txBody>
                  <a:tcPr marL="5550" marR="5550" marT="55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Existing entity with a past record</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dirty="0">
                          <a:solidFill>
                            <a:srgbClr val="FFFFFF"/>
                          </a:solidFill>
                          <a:effectLst/>
                          <a:latin typeface="Arial" panose="020B0604020202020204" pitchFamily="34" charset="0"/>
                        </a:rPr>
                        <a:t>5 Members Minimum Required</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dirty="0">
                          <a:solidFill>
                            <a:srgbClr val="FFFFFF"/>
                          </a:solidFill>
                          <a:effectLst/>
                          <a:latin typeface="Arial" panose="020B0604020202020204" pitchFamily="34" charset="0"/>
                        </a:rPr>
                        <a:t>The share capital does determine management or decision-making</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2984113447"/>
                  </a:ext>
                </a:extLst>
              </a:tr>
              <a:tr h="467729">
                <a:tc vMerge="1">
                  <a:txBody>
                    <a:bodyPr/>
                    <a:lstStyle/>
                    <a:p>
                      <a:endParaRPr lang="en-GB"/>
                    </a:p>
                  </a:txBody>
                  <a:tcPr/>
                </a:tc>
                <a:tc>
                  <a:txBody>
                    <a:bodyPr/>
                    <a:lstStyle/>
                    <a:p>
                      <a:pPr algn="ctr" rtl="0" fontAlgn="t"/>
                      <a:r>
                        <a:rPr lang="en-GB" sz="1100" b="0" i="0" u="none" strike="noStrike">
                          <a:solidFill>
                            <a:srgbClr val="FFFFFF"/>
                          </a:solidFill>
                          <a:effectLst/>
                          <a:latin typeface="Arial" panose="020B0604020202020204" pitchFamily="34" charset="0"/>
                        </a:rPr>
                        <a:t> </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The main objective of a cooperative is to provide services to members and the cotton seed treatment is exactly that</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Possibility to include only the insterested AAM members as the cooperative members</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2462990785"/>
                  </a:ext>
                </a:extLst>
              </a:tr>
              <a:tr h="358820">
                <a:tc vMerge="1">
                  <a:txBody>
                    <a:bodyPr/>
                    <a:lstStyle/>
                    <a:p>
                      <a:endParaRPr lang="en-GB"/>
                    </a:p>
                  </a:txBody>
                  <a:tcPr/>
                </a:tc>
                <a:tc>
                  <a:txBody>
                    <a:bodyPr/>
                    <a:lstStyle/>
                    <a:p>
                      <a:pPr algn="ctr" rtl="0" fontAlgn="t"/>
                      <a:r>
                        <a:rPr lang="en-GB" sz="1100" b="0" i="0" u="none" strike="noStrike">
                          <a:solidFill>
                            <a:srgbClr val="FFFFFF"/>
                          </a:solidFill>
                          <a:effectLst/>
                          <a:latin typeface="Arial" panose="020B0604020202020204" pitchFamily="34" charset="0"/>
                        </a:rPr>
                        <a:t> </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The share capital does not necessarily determine management or decision-making, but it can do so</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Proportional distribution of profits with the economic participation of Members</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1796063247"/>
                  </a:ext>
                </a:extLst>
              </a:tr>
              <a:tr h="622077">
                <a:tc vMerge="1">
                  <a:txBody>
                    <a:bodyPr/>
                    <a:lstStyle/>
                    <a:p>
                      <a:endParaRPr lang="en-GB"/>
                    </a:p>
                  </a:txBody>
                  <a:tcPr/>
                </a:tc>
                <a:tc>
                  <a:txBody>
                    <a:bodyPr/>
                    <a:lstStyle/>
                    <a:p>
                      <a:pPr algn="ctr" rtl="0" fontAlgn="t"/>
                      <a:r>
                        <a:rPr lang="en-GB" sz="1100" b="0" i="0" u="none" strike="noStrike">
                          <a:solidFill>
                            <a:srgbClr val="FFFFFF"/>
                          </a:solidFill>
                          <a:effectLst/>
                          <a:latin typeface="Arial" panose="020B0604020202020204" pitchFamily="34" charset="0"/>
                        </a:rPr>
                        <a:t> </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Possibility to include only the insterested AAM members as the cooperative members</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Easier to obtain financing in relation to associations and related to its lower impact on communities that cooperatives has some disadvantages comparing with cooperatives regarding donnors</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1590595197"/>
                  </a:ext>
                </a:extLst>
              </a:tr>
              <a:tr h="313381">
                <a:tc vMerge="1">
                  <a:txBody>
                    <a:bodyPr/>
                    <a:lstStyle/>
                    <a:p>
                      <a:endParaRPr lang="en-GB"/>
                    </a:p>
                  </a:txBody>
                  <a:tcPr/>
                </a:tc>
                <a:tc>
                  <a:txBody>
                    <a:bodyPr/>
                    <a:lstStyle/>
                    <a:p>
                      <a:pPr algn="ctr" rtl="0" fontAlgn="t"/>
                      <a:r>
                        <a:rPr lang="en-GB" sz="1100" b="0" i="0" u="none" strike="noStrike">
                          <a:solidFill>
                            <a:srgbClr val="FFFFFF"/>
                          </a:solidFill>
                          <a:effectLst/>
                          <a:latin typeface="Arial" panose="020B0604020202020204" pitchFamily="34" charset="0"/>
                        </a:rPr>
                        <a:t> </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Proportional distribution of profits with the economic participation of Members</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 </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3004826512"/>
                  </a:ext>
                </a:extLst>
              </a:tr>
              <a:tr h="622077">
                <a:tc vMerge="1">
                  <a:txBody>
                    <a:bodyPr/>
                    <a:lstStyle/>
                    <a:p>
                      <a:endParaRPr lang="en-GB"/>
                    </a:p>
                  </a:txBody>
                  <a:tcPr/>
                </a:tc>
                <a:tc>
                  <a:txBody>
                    <a:bodyPr/>
                    <a:lstStyle/>
                    <a:p>
                      <a:pPr algn="ctr" rtl="0" fontAlgn="t"/>
                      <a:r>
                        <a:rPr lang="en-GB" sz="1100" b="0" i="0" u="none" strike="noStrike">
                          <a:solidFill>
                            <a:srgbClr val="FFFFFF"/>
                          </a:solidFill>
                          <a:effectLst/>
                          <a:latin typeface="Arial" panose="020B0604020202020204" pitchFamily="34" charset="0"/>
                        </a:rPr>
                        <a:t> </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Avoids the taxation of cooperative acts, that is, the acts practiced between the cooperative and its members and between them and the cooperative to achieve its objectives</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 </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3352009405"/>
                  </a:ext>
                </a:extLst>
              </a:tr>
              <a:tr h="622077">
                <a:tc vMerge="1">
                  <a:txBody>
                    <a:bodyPr/>
                    <a:lstStyle/>
                    <a:p>
                      <a:endParaRPr lang="en-GB"/>
                    </a:p>
                  </a:txBody>
                  <a:tcPr/>
                </a:tc>
                <a:tc>
                  <a:txBody>
                    <a:bodyPr/>
                    <a:lstStyle/>
                    <a:p>
                      <a:pPr algn="ctr" rtl="0" fontAlgn="t"/>
                      <a:r>
                        <a:rPr lang="en-GB" sz="1100" b="0" i="0" u="none" strike="noStrike">
                          <a:solidFill>
                            <a:srgbClr val="FFFFFF"/>
                          </a:solidFill>
                          <a:effectLst/>
                          <a:latin typeface="Arial" panose="020B0604020202020204" pitchFamily="34" charset="0"/>
                        </a:rPr>
                        <a:t> </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Easier to obtain financing in relation to associations and related to its larger impact on communities that companies has some advantages comparing with companies regarding donnors</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 </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1517236738"/>
                  </a:ext>
                </a:extLst>
              </a:tr>
              <a:tr h="358820">
                <a:tc vMerge="1">
                  <a:txBody>
                    <a:bodyPr/>
                    <a:lstStyle/>
                    <a:p>
                      <a:endParaRPr lang="en-GB"/>
                    </a:p>
                  </a:txBody>
                  <a:tcPr/>
                </a:tc>
                <a:tc>
                  <a:txBody>
                    <a:bodyPr/>
                    <a:lstStyle/>
                    <a:p>
                      <a:pPr algn="ctr" rtl="0" fontAlgn="t"/>
                      <a:r>
                        <a:rPr lang="en-GB" sz="1100" b="0" i="0" u="none" strike="noStrike">
                          <a:solidFill>
                            <a:srgbClr val="FFFFFF"/>
                          </a:solidFill>
                          <a:effectLst/>
                          <a:latin typeface="Arial" panose="020B0604020202020204" pitchFamily="34" charset="0"/>
                        </a:rPr>
                        <a:t> </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More adequate to have a large number of shareholders, comparing with private company</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 </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1607195865"/>
                  </a:ext>
                </a:extLst>
              </a:tr>
              <a:tr h="240411">
                <a:tc vMerge="1">
                  <a:txBody>
                    <a:bodyPr/>
                    <a:lstStyle/>
                    <a:p>
                      <a:endParaRPr lang="en-GB"/>
                    </a:p>
                  </a:txBody>
                  <a:tcPr/>
                </a:tc>
                <a:tc>
                  <a:txBody>
                    <a:bodyPr/>
                    <a:lstStyle/>
                    <a:p>
                      <a:pPr algn="ctr" rtl="0" fontAlgn="t"/>
                      <a:r>
                        <a:rPr lang="en-GB" sz="1100" b="0" i="0" u="none" strike="noStrike">
                          <a:solidFill>
                            <a:srgbClr val="FFFFFF"/>
                          </a:solidFill>
                          <a:effectLst/>
                          <a:latin typeface="Arial" panose="020B0604020202020204" pitchFamily="34" charset="0"/>
                        </a:rPr>
                        <a:t> </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More flexible shareholders entry and exit process</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 </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2690792531"/>
                  </a:ext>
                </a:extLst>
              </a:tr>
              <a:tr h="622077">
                <a:tc rowSpan="4">
                  <a:txBody>
                    <a:bodyPr/>
                    <a:lstStyle/>
                    <a:p>
                      <a:pPr algn="ctr" rtl="0" fontAlgn="ctr"/>
                      <a:r>
                        <a:rPr lang="en-GB" sz="1100" b="1" i="0" u="none" strike="noStrike">
                          <a:solidFill>
                            <a:srgbClr val="FFFFFF"/>
                          </a:solidFill>
                          <a:effectLst/>
                          <a:latin typeface="Arial" panose="020B0604020202020204" pitchFamily="34" charset="0"/>
                        </a:rPr>
                        <a:t>Main Disadvantages</a:t>
                      </a:r>
                    </a:p>
                  </a:txBody>
                  <a:tcPr marL="5550" marR="5550" marT="55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Possibility that not all members want to own the plant</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The large number of shareholders always hinders the decision-making process</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Does not avoid the taxation of the acts practiced between the company and its shareholders and between them and the company to achieve its objectives</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3545993249"/>
                  </a:ext>
                </a:extLst>
              </a:tr>
              <a:tr h="313381">
                <a:tc vMerge="1">
                  <a:txBody>
                    <a:bodyPr/>
                    <a:lstStyle/>
                    <a:p>
                      <a:endParaRPr lang="en-GB"/>
                    </a:p>
                  </a:txBody>
                  <a:tcPr/>
                </a:tc>
                <a:tc>
                  <a:txBody>
                    <a:bodyPr/>
                    <a:lstStyle/>
                    <a:p>
                      <a:pPr algn="ctr" rtl="0" fontAlgn="t"/>
                      <a:r>
                        <a:rPr lang="en-GB" sz="1100" b="0" i="0" u="none" strike="noStrike">
                          <a:solidFill>
                            <a:srgbClr val="FFFFFF"/>
                          </a:solidFill>
                          <a:effectLst/>
                          <a:latin typeface="Arial" panose="020B0604020202020204" pitchFamily="34" charset="0"/>
                        </a:rPr>
                        <a:t>Difficulty in obtaining financing through the legal form of association</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 </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More complex shareholders entry and exit process</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3157336308"/>
                  </a:ext>
                </a:extLst>
              </a:tr>
              <a:tr h="313381">
                <a:tc vMerge="1">
                  <a:txBody>
                    <a:bodyPr/>
                    <a:lstStyle/>
                    <a:p>
                      <a:endParaRPr lang="en-GB"/>
                    </a:p>
                  </a:txBody>
                  <a:tcPr/>
                </a:tc>
                <a:tc>
                  <a:txBody>
                    <a:bodyPr/>
                    <a:lstStyle/>
                    <a:p>
                      <a:pPr algn="ctr" rtl="0" fontAlgn="t"/>
                      <a:r>
                        <a:rPr lang="en-GB" sz="1100" b="0" i="0" u="none" strike="noStrike">
                          <a:solidFill>
                            <a:srgbClr val="FFFFFF"/>
                          </a:solidFill>
                          <a:effectLst/>
                          <a:latin typeface="Arial" panose="020B0604020202020204" pitchFamily="34" charset="0"/>
                        </a:rPr>
                        <a:t>Industrial activity not part of AAM's mission statetment</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 </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 </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307160228"/>
                  </a:ext>
                </a:extLst>
              </a:tr>
              <a:tr h="467729">
                <a:tc vMerge="1">
                  <a:txBody>
                    <a:bodyPr/>
                    <a:lstStyle/>
                    <a:p>
                      <a:endParaRPr lang="en-GB"/>
                    </a:p>
                  </a:txBody>
                  <a:tcPr/>
                </a:tc>
                <a:tc>
                  <a:txBody>
                    <a:bodyPr/>
                    <a:lstStyle/>
                    <a:p>
                      <a:pPr algn="ctr" rtl="0" fontAlgn="t"/>
                      <a:r>
                        <a:rPr lang="en-GB" sz="1100" b="0" i="0" u="none" strike="noStrike">
                          <a:solidFill>
                            <a:srgbClr val="FFFFFF"/>
                          </a:solidFill>
                          <a:effectLst/>
                          <a:latin typeface="Arial" panose="020B0604020202020204" pitchFamily="34" charset="0"/>
                        </a:rPr>
                        <a:t>Does not allow the liability of the members according to their capital or economic contribution</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 </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dirty="0">
                          <a:solidFill>
                            <a:srgbClr val="FFFFFF"/>
                          </a:solidFill>
                          <a:effectLst/>
                          <a:latin typeface="Arial" panose="020B0604020202020204" pitchFamily="34" charset="0"/>
                        </a:rPr>
                        <a:t> </a:t>
                      </a:r>
                    </a:p>
                  </a:txBody>
                  <a:tcPr marL="5550" marR="5550" marT="555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817441041"/>
                  </a:ext>
                </a:extLst>
              </a:tr>
            </a:tbl>
          </a:graphicData>
        </a:graphic>
      </p:graphicFrame>
      <p:sp>
        <p:nvSpPr>
          <p:cNvPr id="3" name="Marcador de Posição do Número do Diapositivo 2">
            <a:extLst>
              <a:ext uri="{FF2B5EF4-FFF2-40B4-BE49-F238E27FC236}">
                <a16:creationId xmlns:a16="http://schemas.microsoft.com/office/drawing/2014/main" id="{B695E05C-FC2A-4E9A-80C0-4988C17E19D1}"/>
              </a:ext>
            </a:extLst>
          </p:cNvPr>
          <p:cNvSpPr>
            <a:spLocks noGrp="1"/>
          </p:cNvSpPr>
          <p:nvPr>
            <p:ph type="sldNum" sz="quarter" idx="12"/>
          </p:nvPr>
        </p:nvSpPr>
        <p:spPr/>
        <p:txBody>
          <a:bodyPr/>
          <a:lstStyle/>
          <a:p>
            <a:fld id="{C1D7F914-E4F7-455C-A1CC-52701B4165D2}" type="slidenum">
              <a:rPr lang="en-GB" smtClean="0"/>
              <a:t>20</a:t>
            </a:fld>
            <a:endParaRPr lang="en-GB"/>
          </a:p>
        </p:txBody>
      </p:sp>
    </p:spTree>
    <p:extLst>
      <p:ext uri="{BB962C8B-B14F-4D97-AF65-F5344CB8AC3E}">
        <p14:creationId xmlns:p14="http://schemas.microsoft.com/office/powerpoint/2010/main" val="5597375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Special Purpose Vehicle</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Legal Entity Management Option Pros &amp; Cons</a:t>
            </a:r>
            <a:endParaRPr lang="en-GB" sz="1300" b="1" dirty="0">
              <a:solidFill>
                <a:srgbClr val="569DA4"/>
              </a:solidFill>
              <a:latin typeface="Arial" panose="020B0604020202020204" pitchFamily="34" charset="0"/>
              <a:cs typeface="Arial" panose="020B0604020202020204" pitchFamily="34" charset="0"/>
            </a:endParaRPr>
          </a:p>
        </p:txBody>
      </p:sp>
      <p:graphicFrame>
        <p:nvGraphicFramePr>
          <p:cNvPr id="5" name="Espaço Reservado para Conteúdo 4"/>
          <p:cNvGraphicFramePr>
            <a:graphicFrameLocks noGrp="1"/>
          </p:cNvGraphicFramePr>
          <p:nvPr>
            <p:ph idx="1"/>
            <p:extLst>
              <p:ext uri="{D42A27DB-BD31-4B8C-83A1-F6EECF244321}">
                <p14:modId xmlns:p14="http://schemas.microsoft.com/office/powerpoint/2010/main" val="3505411490"/>
              </p:ext>
            </p:extLst>
          </p:nvPr>
        </p:nvGraphicFramePr>
        <p:xfrm>
          <a:off x="1689463" y="1863635"/>
          <a:ext cx="8725987" cy="3300549"/>
        </p:xfrm>
        <a:graphic>
          <a:graphicData uri="http://schemas.openxmlformats.org/drawingml/2006/table">
            <a:tbl>
              <a:tblPr/>
              <a:tblGrid>
                <a:gridCol w="2646881">
                  <a:extLst>
                    <a:ext uri="{9D8B030D-6E8A-4147-A177-3AD203B41FA5}">
                      <a16:colId xmlns:a16="http://schemas.microsoft.com/office/drawing/2014/main" val="4111047606"/>
                    </a:ext>
                  </a:extLst>
                </a:gridCol>
                <a:gridCol w="3039553">
                  <a:extLst>
                    <a:ext uri="{9D8B030D-6E8A-4147-A177-3AD203B41FA5}">
                      <a16:colId xmlns:a16="http://schemas.microsoft.com/office/drawing/2014/main" val="3654196723"/>
                    </a:ext>
                  </a:extLst>
                </a:gridCol>
                <a:gridCol w="3039553">
                  <a:extLst>
                    <a:ext uri="{9D8B030D-6E8A-4147-A177-3AD203B41FA5}">
                      <a16:colId xmlns:a16="http://schemas.microsoft.com/office/drawing/2014/main" val="1047298899"/>
                    </a:ext>
                  </a:extLst>
                </a:gridCol>
              </a:tblGrid>
              <a:tr h="379710">
                <a:tc>
                  <a:txBody>
                    <a:bodyPr/>
                    <a:lstStyle/>
                    <a:p>
                      <a:pPr algn="ctr" rtl="0" fontAlgn="b"/>
                      <a:r>
                        <a:rPr lang="en-GB" sz="1200" b="1" i="0" u="none" strike="noStrike" dirty="0">
                          <a:solidFill>
                            <a:srgbClr val="FFFFFF"/>
                          </a:solidFill>
                          <a:effectLst/>
                          <a:latin typeface="Arial" panose="020B0604020202020204" pitchFamily="34" charset="0"/>
                        </a:rPr>
                        <a:t>Management</a:t>
                      </a:r>
                    </a:p>
                    <a:p>
                      <a:pPr algn="ctr" rtl="0" fontAlgn="b"/>
                      <a:endParaRPr lang="en-GB" sz="1200" b="1" i="0" u="none" strike="noStrike" dirty="0">
                        <a:solidFill>
                          <a:srgbClr val="FFFFFF"/>
                        </a:solidFill>
                        <a:effectLst/>
                        <a:latin typeface="Arial" panose="020B0604020202020204" pitchFamily="34" charset="0"/>
                      </a:endParaRPr>
                    </a:p>
                  </a:txBody>
                  <a:tcPr marL="7620" marR="7620" marT="762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1" i="0" u="none" strike="noStrike" dirty="0">
                          <a:solidFill>
                            <a:srgbClr val="FFFFFF"/>
                          </a:solidFill>
                          <a:effectLst/>
                          <a:latin typeface="Arial" panose="020B0604020202020204" pitchFamily="34" charset="0"/>
                        </a:rPr>
                        <a:t>Internal Team</a:t>
                      </a:r>
                    </a:p>
                    <a:p>
                      <a:pPr algn="ctr" rtl="0" fontAlgn="b"/>
                      <a:endParaRPr lang="en-GB" sz="1200" b="1" i="0" u="none" strike="noStrike" dirty="0">
                        <a:solidFill>
                          <a:srgbClr val="FFFFFF"/>
                        </a:solidFill>
                        <a:effectLst/>
                        <a:latin typeface="Arial" panose="020B0604020202020204" pitchFamily="34" charset="0"/>
                      </a:endParaRPr>
                    </a:p>
                  </a:txBody>
                  <a:tcPr marL="7620" marR="7620" marT="762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1" i="0" u="none" strike="noStrike" dirty="0">
                          <a:solidFill>
                            <a:srgbClr val="FFFFFF"/>
                          </a:solidFill>
                          <a:effectLst/>
                          <a:latin typeface="Arial" panose="020B0604020202020204" pitchFamily="34" charset="0"/>
                        </a:rPr>
                        <a:t>Outsourced</a:t>
                      </a:r>
                    </a:p>
                    <a:p>
                      <a:pPr algn="ctr" rtl="0" fontAlgn="b"/>
                      <a:endParaRPr lang="en-GB" sz="1200" b="1" i="0" u="none" strike="noStrike" dirty="0">
                        <a:solidFill>
                          <a:srgbClr val="FFFFFF"/>
                        </a:solidFill>
                        <a:effectLst/>
                        <a:latin typeface="Arial" panose="020B0604020202020204" pitchFamily="34" charset="0"/>
                      </a:endParaRPr>
                    </a:p>
                  </a:txBody>
                  <a:tcPr marL="7620" marR="7620" marT="762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3734774815"/>
                  </a:ext>
                </a:extLst>
              </a:tr>
              <a:tr h="730210">
                <a:tc>
                  <a:txBody>
                    <a:bodyPr/>
                    <a:lstStyle/>
                    <a:p>
                      <a:pPr algn="ctr" rtl="0" fontAlgn="ctr"/>
                      <a:r>
                        <a:rPr lang="en-GB" sz="1200" b="1" i="0" u="none" strike="noStrike">
                          <a:solidFill>
                            <a:srgbClr val="FFFFFF"/>
                          </a:solidFill>
                          <a:effectLst/>
                          <a:latin typeface="Arial" panose="020B0604020202020204" pitchFamily="34" charset="0"/>
                        </a:rPr>
                        <a:t>Main Advantages</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200" b="0" i="0" u="none" strike="noStrike">
                          <a:solidFill>
                            <a:srgbClr val="FFFFFF"/>
                          </a:solidFill>
                          <a:effectLst/>
                          <a:latin typeface="Arial" panose="020B0604020202020204" pitchFamily="34" charset="0"/>
                        </a:rPr>
                        <a:t>Increases owner control over productive activity</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200" b="0" i="0" u="none" strike="noStrike">
                          <a:solidFill>
                            <a:srgbClr val="FFFFFF"/>
                          </a:solidFill>
                          <a:effectLst/>
                          <a:latin typeface="Arial" panose="020B0604020202020204" pitchFamily="34" charset="0"/>
                        </a:rPr>
                        <a:t>Increased Efficiency</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4190524969"/>
                  </a:ext>
                </a:extLst>
              </a:tr>
              <a:tr h="1460419">
                <a:tc rowSpan="2">
                  <a:txBody>
                    <a:bodyPr/>
                    <a:lstStyle/>
                    <a:p>
                      <a:pPr algn="ctr" rtl="0" fontAlgn="ctr"/>
                      <a:r>
                        <a:rPr lang="en-GB" sz="1200" b="1" i="0" u="none" strike="noStrike">
                          <a:solidFill>
                            <a:srgbClr val="FFFFFF"/>
                          </a:solidFill>
                          <a:effectLst/>
                          <a:latin typeface="Arial" panose="020B0604020202020204" pitchFamily="34" charset="0"/>
                        </a:rPr>
                        <a:t>Main Disadvantages</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200" b="0" i="0" u="none" strike="noStrike">
                          <a:solidFill>
                            <a:srgbClr val="FFFFFF"/>
                          </a:solidFill>
                          <a:effectLst/>
                          <a:latin typeface="Arial" panose="020B0604020202020204" pitchFamily="34" charset="0"/>
                        </a:rPr>
                        <a:t>Large number of members and with different acitivities will hinder the management decision-making</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200" b="0" i="0" u="none" strike="noStrike">
                          <a:solidFill>
                            <a:srgbClr val="FFFFFF"/>
                          </a:solidFill>
                          <a:effectLst/>
                          <a:latin typeface="Arial" panose="020B0604020202020204" pitchFamily="34" charset="0"/>
                        </a:rPr>
                        <a:t>Decreases owner control over productive activity</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450132762"/>
                  </a:ext>
                </a:extLst>
              </a:tr>
              <a:tr h="730210">
                <a:tc vMerge="1">
                  <a:txBody>
                    <a:bodyPr/>
                    <a:lstStyle/>
                    <a:p>
                      <a:endParaRPr lang="en-GB"/>
                    </a:p>
                  </a:txBody>
                  <a:tcPr/>
                </a:tc>
                <a:tc>
                  <a:txBody>
                    <a:bodyPr/>
                    <a:lstStyle/>
                    <a:p>
                      <a:pPr algn="ctr" rtl="0" fontAlgn="ctr"/>
                      <a:r>
                        <a:rPr lang="en-GB" sz="1200" b="0" i="0" u="none" strike="noStrike">
                          <a:solidFill>
                            <a:srgbClr val="FFFFFF"/>
                          </a:solidFill>
                          <a:effectLst/>
                          <a:latin typeface="Arial" panose="020B0604020202020204" pitchFamily="34" charset="0"/>
                        </a:rPr>
                        <a:t>Lack of focus of the Ginners Managers in their core business</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200" b="0" i="0" u="none" strike="noStrike" dirty="0">
                          <a:solidFill>
                            <a:srgbClr val="FFFFFF"/>
                          </a:solidFill>
                          <a:effectLst/>
                          <a:latin typeface="Arial" panose="020B0604020202020204" pitchFamily="34" charset="0"/>
                        </a:rPr>
                        <a:t>More Expensive</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4069540968"/>
                  </a:ext>
                </a:extLst>
              </a:tr>
            </a:tbl>
          </a:graphicData>
        </a:graphic>
      </p:graphicFrame>
      <p:sp>
        <p:nvSpPr>
          <p:cNvPr id="3" name="Marcador de Posição do Número do Diapositivo 2">
            <a:extLst>
              <a:ext uri="{FF2B5EF4-FFF2-40B4-BE49-F238E27FC236}">
                <a16:creationId xmlns:a16="http://schemas.microsoft.com/office/drawing/2014/main" id="{CA216C4A-F138-45B5-BF21-AD5F1149A503}"/>
              </a:ext>
            </a:extLst>
          </p:cNvPr>
          <p:cNvSpPr>
            <a:spLocks noGrp="1"/>
          </p:cNvSpPr>
          <p:nvPr>
            <p:ph type="sldNum" sz="quarter" idx="12"/>
          </p:nvPr>
        </p:nvSpPr>
        <p:spPr/>
        <p:txBody>
          <a:bodyPr/>
          <a:lstStyle/>
          <a:p>
            <a:fld id="{C1D7F914-E4F7-455C-A1CC-52701B4165D2}" type="slidenum">
              <a:rPr lang="en-GB" smtClean="0"/>
              <a:t>21</a:t>
            </a:fld>
            <a:endParaRPr lang="en-GB"/>
          </a:p>
        </p:txBody>
      </p:sp>
    </p:spTree>
    <p:extLst>
      <p:ext uri="{BB962C8B-B14F-4D97-AF65-F5344CB8AC3E}">
        <p14:creationId xmlns:p14="http://schemas.microsoft.com/office/powerpoint/2010/main" val="3290473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Special Purpose Vehicle</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Cooperative benefits detail</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p:spPr>
        <p:txBody>
          <a:bodyPr>
            <a:normAutofit/>
          </a:bodyPr>
          <a:lstStyle/>
          <a:p>
            <a:pPr marL="0" indent="0" algn="just">
              <a:lnSpc>
                <a:spcPct val="150000"/>
              </a:lnSpc>
              <a:spcBef>
                <a:spcPts val="600"/>
              </a:spcBef>
              <a:spcAft>
                <a:spcPts val="600"/>
              </a:spcAft>
              <a:buNone/>
            </a:pPr>
            <a:r>
              <a:rPr lang="en-GB" sz="1200" dirty="0">
                <a:latin typeface="Arial" panose="020B0604020202020204" pitchFamily="34" charset="0"/>
                <a:cs typeface="Arial" panose="020B0604020202020204" pitchFamily="34" charset="0"/>
              </a:rPr>
              <a:t>A Cooperative fits the best for the purpose of the Seed Treatment Plant because:</a:t>
            </a:r>
          </a:p>
          <a:p>
            <a:pPr lvl="1" algn="just">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The objective of the legal entity to be created is essentially to provide services to the ginners, members of AAM, through the treatment of their seeds;</a:t>
            </a:r>
          </a:p>
          <a:p>
            <a:pPr lvl="1" algn="just">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The ginners are, at the same time, the main interested in promoting investment in the Factory and in the provision of services that it will provide;</a:t>
            </a:r>
          </a:p>
          <a:p>
            <a:pPr lvl="1" algn="just">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There is a minimum number of 5 ginneries interested in being members of the entity that promotes the investment in the Cotton Processing Plant, necessary for the constitution of a cooperative;</a:t>
            </a:r>
          </a:p>
          <a:p>
            <a:pPr lvl="1" algn="just">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Allows and facilitates the inclusion of a large number of members in the legal entity and their democratic participation in the entity's decisions;</a:t>
            </a:r>
          </a:p>
          <a:p>
            <a:pPr lvl="1" algn="just">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Possibility to define in the cooperative's statutes that the capital shares and the number of votes of each member are proportional to the operations carried out with the cooperative up to a maximum of proportion of 1/7;</a:t>
            </a:r>
          </a:p>
          <a:p>
            <a:pPr lvl="1" algn="just">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Possibility that in the future the cooperative may enter into projects with entities in the case of consortium, association contracts in participation, joint ventures, such as, for example, seed companies, among others;</a:t>
            </a:r>
          </a:p>
          <a:p>
            <a:pPr lvl="1" algn="just">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Possibility to return “profits” available to members in proportion to their activities and services;</a:t>
            </a:r>
          </a:p>
          <a:p>
            <a:pPr lvl="1" algn="just">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It allows values ​​such as solidarity, democracy, freedom and equity to be respected;</a:t>
            </a:r>
          </a:p>
          <a:p>
            <a:pPr lvl="1" algn="just">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It facilitates the access to grants from donors;</a:t>
            </a:r>
          </a:p>
          <a:p>
            <a:pPr lvl="1" algn="just">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It as Income taxes (IRPC) exemption of 50%.</a:t>
            </a:r>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9C376CCA-1B5B-40CB-B165-45F8DD02DEAE}"/>
              </a:ext>
            </a:extLst>
          </p:cNvPr>
          <p:cNvSpPr>
            <a:spLocks noGrp="1"/>
          </p:cNvSpPr>
          <p:nvPr>
            <p:ph type="sldNum" sz="quarter" idx="12"/>
          </p:nvPr>
        </p:nvSpPr>
        <p:spPr/>
        <p:txBody>
          <a:bodyPr/>
          <a:lstStyle/>
          <a:p>
            <a:fld id="{C1D7F914-E4F7-455C-A1CC-52701B4165D2}" type="slidenum">
              <a:rPr lang="en-GB" smtClean="0"/>
              <a:t>22</a:t>
            </a:fld>
            <a:endParaRPr lang="en-GB"/>
          </a:p>
        </p:txBody>
      </p:sp>
    </p:spTree>
    <p:extLst>
      <p:ext uri="{BB962C8B-B14F-4D97-AF65-F5344CB8AC3E}">
        <p14:creationId xmlns:p14="http://schemas.microsoft.com/office/powerpoint/2010/main" val="36435306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Special Purpose Vehicle</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Players &amp; Stakeholders</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p:spPr>
        <p:txBody>
          <a:bodyPr>
            <a:normAutofit/>
          </a:bodyPr>
          <a:lstStyle/>
          <a:p>
            <a:pPr marL="0" indent="0">
              <a:lnSpc>
                <a:spcPct val="150000"/>
              </a:lnSpc>
              <a:spcBef>
                <a:spcPts val="1200"/>
              </a:spcBef>
              <a:spcAft>
                <a:spcPts val="1200"/>
              </a:spcAft>
              <a:buNone/>
            </a:pPr>
            <a:r>
              <a:rPr lang="en-GB" sz="1200" dirty="0">
                <a:latin typeface="Arial" panose="020B0604020202020204" pitchFamily="34" charset="0"/>
                <a:cs typeface="Arial" panose="020B0604020202020204" pitchFamily="34" charset="0"/>
              </a:rPr>
              <a:t>Members of the SPV options and pros and cons:</a:t>
            </a:r>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graphicFrame>
        <p:nvGraphicFramePr>
          <p:cNvPr id="4" name="Tabela 3"/>
          <p:cNvGraphicFramePr>
            <a:graphicFrameLocks noGrp="1"/>
          </p:cNvGraphicFramePr>
          <p:nvPr>
            <p:extLst>
              <p:ext uri="{D42A27DB-BD31-4B8C-83A1-F6EECF244321}">
                <p14:modId xmlns:p14="http://schemas.microsoft.com/office/powerpoint/2010/main" val="1845964781"/>
              </p:ext>
            </p:extLst>
          </p:nvPr>
        </p:nvGraphicFramePr>
        <p:xfrm>
          <a:off x="255633" y="1293471"/>
          <a:ext cx="11439978" cy="5072493"/>
        </p:xfrm>
        <a:graphic>
          <a:graphicData uri="http://schemas.openxmlformats.org/drawingml/2006/table">
            <a:tbl>
              <a:tblPr/>
              <a:tblGrid>
                <a:gridCol w="2149329">
                  <a:extLst>
                    <a:ext uri="{9D8B030D-6E8A-4147-A177-3AD203B41FA5}">
                      <a16:colId xmlns:a16="http://schemas.microsoft.com/office/drawing/2014/main" val="3550238440"/>
                    </a:ext>
                  </a:extLst>
                </a:gridCol>
                <a:gridCol w="2149329">
                  <a:extLst>
                    <a:ext uri="{9D8B030D-6E8A-4147-A177-3AD203B41FA5}">
                      <a16:colId xmlns:a16="http://schemas.microsoft.com/office/drawing/2014/main" val="1697924072"/>
                    </a:ext>
                  </a:extLst>
                </a:gridCol>
                <a:gridCol w="1899730">
                  <a:extLst>
                    <a:ext uri="{9D8B030D-6E8A-4147-A177-3AD203B41FA5}">
                      <a16:colId xmlns:a16="http://schemas.microsoft.com/office/drawing/2014/main" val="2010058964"/>
                    </a:ext>
                  </a:extLst>
                </a:gridCol>
                <a:gridCol w="2620795">
                  <a:extLst>
                    <a:ext uri="{9D8B030D-6E8A-4147-A177-3AD203B41FA5}">
                      <a16:colId xmlns:a16="http://schemas.microsoft.com/office/drawing/2014/main" val="3217295697"/>
                    </a:ext>
                  </a:extLst>
                </a:gridCol>
                <a:gridCol w="2620795">
                  <a:extLst>
                    <a:ext uri="{9D8B030D-6E8A-4147-A177-3AD203B41FA5}">
                      <a16:colId xmlns:a16="http://schemas.microsoft.com/office/drawing/2014/main" val="2633729772"/>
                    </a:ext>
                  </a:extLst>
                </a:gridCol>
              </a:tblGrid>
              <a:tr h="866510">
                <a:tc>
                  <a:txBody>
                    <a:bodyPr/>
                    <a:lstStyle/>
                    <a:p>
                      <a:pPr algn="ctr" rtl="0" fontAlgn="ctr"/>
                      <a:r>
                        <a:rPr lang="en-GB" sz="1100" b="1" i="0" u="none" strike="noStrike">
                          <a:solidFill>
                            <a:srgbClr val="FFFFFF"/>
                          </a:solidFill>
                          <a:effectLst/>
                          <a:latin typeface="Arial" panose="020B0604020202020204" pitchFamily="34" charset="0"/>
                        </a:rPr>
                        <a:t>Options</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endParaRPr lang="en-GB" sz="1100" b="1" i="0" u="none" strike="noStrike" dirty="0">
                        <a:solidFill>
                          <a:srgbClr val="FFFFFF"/>
                        </a:solidFill>
                        <a:effectLst/>
                        <a:latin typeface="Arial" panose="020B0604020202020204" pitchFamily="34" charset="0"/>
                      </a:endParaRPr>
                    </a:p>
                    <a:p>
                      <a:pPr algn="ctr" rtl="0" fontAlgn="t"/>
                      <a:endParaRPr lang="en-GB" sz="1100" b="1" i="0" u="none" strike="noStrike" dirty="0">
                        <a:solidFill>
                          <a:srgbClr val="FFFFFF"/>
                        </a:solidFill>
                        <a:effectLst/>
                        <a:latin typeface="Arial" panose="020B0604020202020204" pitchFamily="34" charset="0"/>
                      </a:endParaRPr>
                    </a:p>
                    <a:p>
                      <a:pPr algn="ctr" rtl="0" fontAlgn="t"/>
                      <a:r>
                        <a:rPr lang="en-GB" sz="1100" b="1" i="0" u="none" strike="noStrike" dirty="0">
                          <a:solidFill>
                            <a:srgbClr val="FFFFFF"/>
                          </a:solidFill>
                          <a:effectLst/>
                          <a:latin typeface="Arial" panose="020B0604020202020204" pitchFamily="34" charset="0"/>
                        </a:rPr>
                        <a:t>Option 1 - AAM - All the actual and future ginners</a:t>
                      </a:r>
                    </a:p>
                  </a:txBody>
                  <a:tcPr marL="7620" marR="7620" marT="762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endParaRPr lang="en-GB" sz="1100" b="1" i="0" u="none" strike="noStrike" dirty="0">
                        <a:solidFill>
                          <a:srgbClr val="FFFFFF"/>
                        </a:solidFill>
                        <a:effectLst/>
                        <a:latin typeface="Arial" panose="020B0604020202020204" pitchFamily="34" charset="0"/>
                      </a:endParaRPr>
                    </a:p>
                    <a:p>
                      <a:pPr algn="ctr" rtl="0" fontAlgn="t"/>
                      <a:endParaRPr lang="en-GB" sz="1100" b="1" i="0" u="none" strike="noStrike" dirty="0">
                        <a:solidFill>
                          <a:srgbClr val="FFFFFF"/>
                        </a:solidFill>
                        <a:effectLst/>
                        <a:latin typeface="Arial" panose="020B0604020202020204" pitchFamily="34" charset="0"/>
                      </a:endParaRPr>
                    </a:p>
                    <a:p>
                      <a:pPr algn="ctr" rtl="0" fontAlgn="t"/>
                      <a:r>
                        <a:rPr lang="en-GB" sz="1100" b="1" i="0" u="none" strike="noStrike" dirty="0">
                          <a:solidFill>
                            <a:srgbClr val="FFFFFF"/>
                          </a:solidFill>
                          <a:effectLst/>
                          <a:latin typeface="Arial" panose="020B0604020202020204" pitchFamily="34" charset="0"/>
                        </a:rPr>
                        <a:t>Option 2: AAM and FOMPA (business interest)</a:t>
                      </a:r>
                    </a:p>
                  </a:txBody>
                  <a:tcPr marL="7620" marR="7620" marT="762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endParaRPr lang="en-GB" sz="1100" b="1" i="0" u="none" strike="noStrike" dirty="0">
                        <a:solidFill>
                          <a:srgbClr val="FFFFFF"/>
                        </a:solidFill>
                        <a:effectLst/>
                        <a:latin typeface="Arial" panose="020B0604020202020204" pitchFamily="34" charset="0"/>
                      </a:endParaRPr>
                    </a:p>
                    <a:p>
                      <a:pPr algn="ctr" rtl="0" fontAlgn="t"/>
                      <a:endParaRPr lang="en-GB" sz="1100" b="1" i="0" u="none" strike="noStrike" dirty="0">
                        <a:solidFill>
                          <a:srgbClr val="FFFFFF"/>
                        </a:solidFill>
                        <a:effectLst/>
                        <a:latin typeface="Arial" panose="020B0604020202020204" pitchFamily="34" charset="0"/>
                      </a:endParaRPr>
                    </a:p>
                    <a:p>
                      <a:pPr algn="ctr" rtl="0" fontAlgn="t"/>
                      <a:r>
                        <a:rPr lang="en-GB" sz="1100" b="1" i="0" u="none" strike="noStrike" dirty="0">
                          <a:solidFill>
                            <a:srgbClr val="FFFFFF"/>
                          </a:solidFill>
                          <a:effectLst/>
                          <a:latin typeface="Arial" panose="020B0604020202020204" pitchFamily="34" charset="0"/>
                        </a:rPr>
                        <a:t>Option 3: AAM, FOMPA and IAM / IAM and IIAM</a:t>
                      </a:r>
                    </a:p>
                  </a:txBody>
                  <a:tcPr marL="7620" marR="7620" marT="762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endParaRPr lang="en-GB" sz="1100" b="1" i="0" u="none" strike="noStrike" dirty="0">
                        <a:solidFill>
                          <a:srgbClr val="FFFFFF"/>
                        </a:solidFill>
                        <a:effectLst/>
                        <a:latin typeface="Arial" panose="020B0604020202020204" pitchFamily="34" charset="0"/>
                      </a:endParaRPr>
                    </a:p>
                    <a:p>
                      <a:pPr algn="ctr" rtl="0" fontAlgn="t"/>
                      <a:endParaRPr lang="en-GB" sz="1100" b="1" i="0" u="none" strike="noStrike" dirty="0">
                        <a:solidFill>
                          <a:srgbClr val="FFFFFF"/>
                        </a:solidFill>
                        <a:effectLst/>
                        <a:latin typeface="Arial" panose="020B0604020202020204" pitchFamily="34" charset="0"/>
                      </a:endParaRPr>
                    </a:p>
                    <a:p>
                      <a:pPr algn="ctr" rtl="0" fontAlgn="t"/>
                      <a:r>
                        <a:rPr lang="en-GB" sz="1100" b="1" i="0" u="none" strike="noStrike" dirty="0">
                          <a:solidFill>
                            <a:srgbClr val="FFFFFF"/>
                          </a:solidFill>
                          <a:effectLst/>
                          <a:latin typeface="Arial" panose="020B0604020202020204" pitchFamily="34" charset="0"/>
                        </a:rPr>
                        <a:t>Options 2 or 3 with possibility to new entries in the future, as Seed Companies</a:t>
                      </a:r>
                    </a:p>
                  </a:txBody>
                  <a:tcPr marL="7620" marR="7620" marT="762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2325770530"/>
                  </a:ext>
                </a:extLst>
              </a:tr>
              <a:tr h="1343578">
                <a:tc rowSpan="3">
                  <a:txBody>
                    <a:bodyPr/>
                    <a:lstStyle/>
                    <a:p>
                      <a:pPr algn="ctr" rtl="0" fontAlgn="ctr"/>
                      <a:r>
                        <a:rPr lang="en-GB" sz="1100" b="1" i="0" u="none" strike="noStrike">
                          <a:solidFill>
                            <a:srgbClr val="FFFFFF"/>
                          </a:solidFill>
                          <a:effectLst/>
                          <a:latin typeface="Arial" panose="020B0604020202020204" pitchFamily="34" charset="0"/>
                        </a:rPr>
                        <a:t>Pros</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All the shareholders will have the same interests</a:t>
                      </a:r>
                    </a:p>
                  </a:txBody>
                  <a:tcPr marL="7620" marR="7620" marT="762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The both sides will be present and represent their interests, for a common benefict</a:t>
                      </a:r>
                    </a:p>
                  </a:txBody>
                  <a:tcPr marL="7620" marR="7620" marT="762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The different institutions playing a role in the subsector will be present and represent their interests for a common benefict</a:t>
                      </a:r>
                    </a:p>
                  </a:txBody>
                  <a:tcPr marL="7620" marR="7620" marT="762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The different institutions playing a role in the subsector will be present and represent their interests for a common benefict</a:t>
                      </a:r>
                    </a:p>
                  </a:txBody>
                  <a:tcPr marL="7620" marR="7620" marT="762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760921741"/>
                  </a:ext>
                </a:extLst>
              </a:tr>
              <a:tr h="866510">
                <a:tc vMerge="1">
                  <a:txBody>
                    <a:bodyPr/>
                    <a:lstStyle/>
                    <a:p>
                      <a:endParaRPr lang="en-GB"/>
                    </a:p>
                  </a:txBody>
                  <a:tcPr/>
                </a:tc>
                <a:tc>
                  <a:txBody>
                    <a:bodyPr/>
                    <a:lstStyle/>
                    <a:p>
                      <a:pPr algn="ctr" rtl="0" fontAlgn="t"/>
                      <a:r>
                        <a:rPr lang="en-GB" sz="1100" b="0" i="0" u="none" strike="noStrike">
                          <a:solidFill>
                            <a:srgbClr val="FFFFFF"/>
                          </a:solidFill>
                          <a:effectLst/>
                          <a:latin typeface="Arial" panose="020B0604020202020204" pitchFamily="34" charset="0"/>
                        </a:rPr>
                        <a:t>Few shareholders, more flexible decision making</a:t>
                      </a:r>
                    </a:p>
                  </a:txBody>
                  <a:tcPr marL="7620" marR="7620" marT="762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The ginners and FOMPA can have different capital shares in the cooperative</a:t>
                      </a:r>
                    </a:p>
                  </a:txBody>
                  <a:tcPr marL="7620" marR="7620" marT="762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Each entitity can have different capital shares in the cooperative</a:t>
                      </a:r>
                    </a:p>
                  </a:txBody>
                  <a:tcPr marL="7620" marR="7620" marT="762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Each entitity can have different capital shares in the cooperative</a:t>
                      </a:r>
                    </a:p>
                  </a:txBody>
                  <a:tcPr marL="7620" marR="7620" marT="762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3950043499"/>
                  </a:ext>
                </a:extLst>
              </a:tr>
              <a:tr h="652316">
                <a:tc vMerge="1">
                  <a:txBody>
                    <a:bodyPr/>
                    <a:lstStyle/>
                    <a:p>
                      <a:endParaRPr lang="en-GB"/>
                    </a:p>
                  </a:txBody>
                  <a:tcPr/>
                </a:tc>
                <a:tc>
                  <a:txBody>
                    <a:bodyPr/>
                    <a:lstStyle/>
                    <a:p>
                      <a:pPr algn="ctr" rtl="0" fontAlgn="t"/>
                      <a:r>
                        <a:rPr lang="en-GB" sz="1100" b="0" i="0" u="none" strike="noStrike">
                          <a:solidFill>
                            <a:srgbClr val="FFFFFF"/>
                          </a:solidFill>
                          <a:effectLst/>
                          <a:latin typeface="Arial" panose="020B0604020202020204" pitchFamily="34" charset="0"/>
                        </a:rPr>
                        <a:t> </a:t>
                      </a:r>
                    </a:p>
                  </a:txBody>
                  <a:tcPr marL="7620" marR="7620" marT="762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 More appealing for grants fund raising</a:t>
                      </a:r>
                    </a:p>
                  </a:txBody>
                  <a:tcPr marL="7620" marR="7620" marT="762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 More appealing for grants fund raising</a:t>
                      </a:r>
                    </a:p>
                  </a:txBody>
                  <a:tcPr marL="7620" marR="7620" marT="762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It allows that in the future seed companies be attracted to the sector</a:t>
                      </a:r>
                    </a:p>
                  </a:txBody>
                  <a:tcPr marL="7620" marR="7620" marT="762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674704477"/>
                  </a:ext>
                </a:extLst>
              </a:tr>
              <a:tr h="895719">
                <a:tc rowSpan="2">
                  <a:txBody>
                    <a:bodyPr/>
                    <a:lstStyle/>
                    <a:p>
                      <a:pPr algn="ctr" rtl="0" fontAlgn="ctr"/>
                      <a:r>
                        <a:rPr lang="en-GB" sz="1100" b="1" i="0" u="none" strike="noStrike">
                          <a:solidFill>
                            <a:srgbClr val="FFFFFF"/>
                          </a:solidFill>
                          <a:effectLst/>
                          <a:latin typeface="Arial" panose="020B0604020202020204" pitchFamily="34" charset="0"/>
                        </a:rPr>
                        <a:t>Cons</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The cotton farmers will not share their opinions and proposals and don´t fill part of the process</a:t>
                      </a:r>
                    </a:p>
                  </a:txBody>
                  <a:tcPr marL="7620" marR="7620" marT="762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Seed Pricing can be complex</a:t>
                      </a:r>
                    </a:p>
                  </a:txBody>
                  <a:tcPr marL="7620" marR="7620" marT="762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More Shareholders with different interests, can turn in more complex decision making, </a:t>
                      </a:r>
                    </a:p>
                  </a:txBody>
                  <a:tcPr marL="7620" marR="7620" marT="762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a:solidFill>
                            <a:srgbClr val="FFFFFF"/>
                          </a:solidFill>
                          <a:effectLst/>
                          <a:latin typeface="Arial" panose="020B0604020202020204" pitchFamily="34" charset="0"/>
                        </a:rPr>
                        <a:t>More Shareholders with different interests, can turn in more complex decision making</a:t>
                      </a:r>
                    </a:p>
                  </a:txBody>
                  <a:tcPr marL="7620" marR="7620" marT="762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3810637139"/>
                  </a:ext>
                </a:extLst>
              </a:tr>
              <a:tr h="447860">
                <a:tc vMerge="1">
                  <a:txBody>
                    <a:bodyPr/>
                    <a:lstStyle/>
                    <a:p>
                      <a:endParaRPr lang="en-GB"/>
                    </a:p>
                  </a:txBody>
                  <a:tcPr/>
                </a:tc>
                <a:tc>
                  <a:txBody>
                    <a:bodyPr/>
                    <a:lstStyle/>
                    <a:p>
                      <a:pPr algn="ctr" rtl="0" fontAlgn="t"/>
                      <a:r>
                        <a:rPr lang="en-GB" sz="1100" b="0" i="0" u="none" strike="noStrike">
                          <a:solidFill>
                            <a:srgbClr val="FFFFFF"/>
                          </a:solidFill>
                          <a:effectLst/>
                          <a:latin typeface="Arial" panose="020B0604020202020204" pitchFamily="34" charset="0"/>
                        </a:rPr>
                        <a:t>Less appealing for grants fund raising</a:t>
                      </a:r>
                    </a:p>
                  </a:txBody>
                  <a:tcPr marL="7620" marR="7620" marT="762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fontAlgn="t"/>
                      <a:r>
                        <a:rPr lang="en-GB" sz="1100" b="0" i="0" u="none" strike="noStrike">
                          <a:solidFill>
                            <a:srgbClr val="000000"/>
                          </a:solidFill>
                          <a:effectLst/>
                          <a:latin typeface="Arial" panose="020B0604020202020204" pitchFamily="34" charset="0"/>
                        </a:rPr>
                        <a:t> </a:t>
                      </a:r>
                    </a:p>
                  </a:txBody>
                  <a:tcPr marL="7620" marR="7620" marT="762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fontAlgn="t"/>
                      <a:r>
                        <a:rPr lang="en-GB" sz="1100" b="0" i="0" u="none" strike="noStrike">
                          <a:solidFill>
                            <a:srgbClr val="000000"/>
                          </a:solidFill>
                          <a:effectLst/>
                          <a:latin typeface="Arial" panose="020B0604020202020204" pitchFamily="34" charset="0"/>
                        </a:rPr>
                        <a:t> </a:t>
                      </a:r>
                    </a:p>
                  </a:txBody>
                  <a:tcPr marL="7620" marR="7620" marT="762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100" b="0" i="0" u="none" strike="noStrike" dirty="0">
                          <a:solidFill>
                            <a:srgbClr val="FFFFFF"/>
                          </a:solidFill>
                          <a:effectLst/>
                          <a:latin typeface="Arial" panose="020B0604020202020204" pitchFamily="34" charset="0"/>
                        </a:rPr>
                        <a:t>Conflicts of interest with seed companies </a:t>
                      </a:r>
                    </a:p>
                  </a:txBody>
                  <a:tcPr marL="7620" marR="7620" marT="762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3148976363"/>
                  </a:ext>
                </a:extLst>
              </a:tr>
            </a:tbl>
          </a:graphicData>
        </a:graphic>
      </p:graphicFrame>
      <p:sp>
        <p:nvSpPr>
          <p:cNvPr id="3" name="Marcador de Posição do Número do Diapositivo 2">
            <a:extLst>
              <a:ext uri="{FF2B5EF4-FFF2-40B4-BE49-F238E27FC236}">
                <a16:creationId xmlns:a16="http://schemas.microsoft.com/office/drawing/2014/main" id="{3DDF6906-1081-4F39-9FB5-41CCFB4242D3}"/>
              </a:ext>
            </a:extLst>
          </p:cNvPr>
          <p:cNvSpPr>
            <a:spLocks noGrp="1"/>
          </p:cNvSpPr>
          <p:nvPr>
            <p:ph type="sldNum" sz="quarter" idx="12"/>
          </p:nvPr>
        </p:nvSpPr>
        <p:spPr/>
        <p:txBody>
          <a:bodyPr/>
          <a:lstStyle/>
          <a:p>
            <a:fld id="{C1D7F914-E4F7-455C-A1CC-52701B4165D2}" type="slidenum">
              <a:rPr lang="en-GB" smtClean="0"/>
              <a:t>23</a:t>
            </a:fld>
            <a:endParaRPr lang="en-GB"/>
          </a:p>
        </p:txBody>
      </p:sp>
    </p:spTree>
    <p:extLst>
      <p:ext uri="{BB962C8B-B14F-4D97-AF65-F5344CB8AC3E}">
        <p14:creationId xmlns:p14="http://schemas.microsoft.com/office/powerpoint/2010/main" val="10195900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Special Purpose Vehicle</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General Governance Model</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p:spPr>
        <p:txBody>
          <a:bodyPr>
            <a:normAutofit/>
          </a:bodyPr>
          <a:lstStyle/>
          <a:p>
            <a:pPr marL="0" indent="0" algn="just">
              <a:lnSpc>
                <a:spcPct val="150000"/>
              </a:lnSpc>
              <a:spcBef>
                <a:spcPts val="1200"/>
              </a:spcBef>
              <a:spcAft>
                <a:spcPts val="1200"/>
              </a:spcAft>
              <a:buNone/>
            </a:pPr>
            <a:r>
              <a:rPr lang="en-GB" sz="1200" dirty="0">
                <a:solidFill>
                  <a:srgbClr val="569DA4"/>
                </a:solidFill>
                <a:latin typeface="Arial" panose="020B0604020202020204" pitchFamily="34" charset="0"/>
                <a:cs typeface="Arial" panose="020B0604020202020204" pitchFamily="34" charset="0"/>
              </a:rPr>
              <a:t>Governance Structure</a:t>
            </a:r>
          </a:p>
          <a:p>
            <a:pPr lvl="1" algn="just">
              <a:lnSpc>
                <a:spcPct val="150000"/>
              </a:lnSpc>
              <a:spcBef>
                <a:spcPts val="1200"/>
              </a:spcBef>
              <a:spcAft>
                <a:spcPts val="1200"/>
              </a:spcAft>
              <a:buClr>
                <a:srgbClr val="569DA4"/>
              </a:buClr>
            </a:pPr>
            <a:r>
              <a:rPr lang="pt-PT" sz="1200" dirty="0">
                <a:latin typeface="Arial" panose="020B0604020202020204" pitchFamily="34" charset="0"/>
                <a:cs typeface="Arial" panose="020B0604020202020204" pitchFamily="34" charset="0"/>
              </a:rPr>
              <a:t>Non-</a:t>
            </a:r>
            <a:r>
              <a:rPr lang="pt-PT" sz="1200" dirty="0" err="1">
                <a:latin typeface="Arial" panose="020B0604020202020204" pitchFamily="34" charset="0"/>
                <a:cs typeface="Arial" panose="020B0604020202020204" pitchFamily="34" charset="0"/>
              </a:rPr>
              <a:t>executive</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board</a:t>
            </a:r>
            <a:endParaRPr lang="pt-PT" sz="1200" dirty="0">
              <a:latin typeface="Arial" panose="020B0604020202020204" pitchFamily="34" charset="0"/>
              <a:cs typeface="Arial" panose="020B0604020202020204" pitchFamily="34" charset="0"/>
            </a:endParaRPr>
          </a:p>
          <a:p>
            <a:pPr lvl="2" algn="just">
              <a:lnSpc>
                <a:spcPct val="150000"/>
              </a:lnSpc>
              <a:spcBef>
                <a:spcPts val="1200"/>
              </a:spcBef>
              <a:spcAft>
                <a:spcPts val="1200"/>
              </a:spcAft>
              <a:buClr>
                <a:srgbClr val="569DA4"/>
              </a:buClr>
            </a:pPr>
            <a:r>
              <a:rPr lang="pt-PT" sz="1200" dirty="0" err="1">
                <a:latin typeface="Arial" panose="020B0604020202020204" pitchFamily="34" charset="0"/>
                <a:cs typeface="Arial" panose="020B0604020202020204" pitchFamily="34" charset="0"/>
              </a:rPr>
              <a:t>Option</a:t>
            </a:r>
            <a:r>
              <a:rPr lang="pt-PT" sz="1200" dirty="0">
                <a:latin typeface="Arial" panose="020B0604020202020204" pitchFamily="34" charset="0"/>
                <a:cs typeface="Arial" panose="020B0604020202020204" pitchFamily="34" charset="0"/>
              </a:rPr>
              <a:t> 1: </a:t>
            </a:r>
            <a:r>
              <a:rPr lang="pt-PT" sz="1200" dirty="0" err="1">
                <a:latin typeface="Arial" panose="020B0604020202020204" pitchFamily="34" charset="0"/>
                <a:cs typeface="Arial" panose="020B0604020202020204" pitchFamily="34" charset="0"/>
              </a:rPr>
              <a:t>all</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members</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of</a:t>
            </a:r>
            <a:r>
              <a:rPr lang="pt-PT" sz="1200" dirty="0">
                <a:latin typeface="Arial" panose="020B0604020202020204" pitchFamily="34" charset="0"/>
                <a:cs typeface="Arial" panose="020B0604020202020204" pitchFamily="34" charset="0"/>
              </a:rPr>
              <a:t> AAM </a:t>
            </a:r>
            <a:r>
              <a:rPr lang="pt-PT" sz="1200" dirty="0" err="1">
                <a:latin typeface="Arial" panose="020B0604020202020204" pitchFamily="34" charset="0"/>
                <a:cs typeface="Arial" panose="020B0604020202020204" pitchFamily="34" charset="0"/>
              </a:rPr>
              <a:t>represented</a:t>
            </a:r>
            <a:r>
              <a:rPr lang="pt-PT" sz="1200" dirty="0">
                <a:latin typeface="Arial" panose="020B0604020202020204" pitchFamily="34" charset="0"/>
                <a:cs typeface="Arial" panose="020B0604020202020204" pitchFamily="34" charset="0"/>
              </a:rPr>
              <a:t>; </a:t>
            </a:r>
          </a:p>
          <a:p>
            <a:pPr lvl="2" algn="just">
              <a:lnSpc>
                <a:spcPct val="150000"/>
              </a:lnSpc>
              <a:spcBef>
                <a:spcPts val="1200"/>
              </a:spcBef>
              <a:spcAft>
                <a:spcPts val="1200"/>
              </a:spcAft>
              <a:buClr>
                <a:srgbClr val="569DA4"/>
              </a:buClr>
            </a:pPr>
            <a:r>
              <a:rPr lang="pt-PT" sz="1200" dirty="0" err="1">
                <a:latin typeface="Arial" panose="020B0604020202020204" pitchFamily="34" charset="0"/>
                <a:cs typeface="Arial" panose="020B0604020202020204" pitchFamily="34" charset="0"/>
              </a:rPr>
              <a:t>Option</a:t>
            </a:r>
            <a:r>
              <a:rPr lang="pt-PT" sz="1200" dirty="0">
                <a:latin typeface="Arial" panose="020B0604020202020204" pitchFamily="34" charset="0"/>
                <a:cs typeface="Arial" panose="020B0604020202020204" pitchFamily="34" charset="0"/>
              </a:rPr>
              <a:t> 2: </a:t>
            </a:r>
            <a:r>
              <a:rPr lang="pt-PT" sz="1200" dirty="0" err="1">
                <a:latin typeface="Arial" panose="020B0604020202020204" pitchFamily="34" charset="0"/>
                <a:cs typeface="Arial" panose="020B0604020202020204" pitchFamily="34" charset="0"/>
              </a:rPr>
              <a:t>independent</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of</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SPV´s</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members</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options</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consider</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also</a:t>
            </a:r>
            <a:r>
              <a:rPr lang="pt-PT" sz="1200" dirty="0">
                <a:latin typeface="Arial" panose="020B0604020202020204" pitchFamily="34" charset="0"/>
                <a:cs typeface="Arial" panose="020B0604020202020204" pitchFamily="34" charset="0"/>
              </a:rPr>
              <a:t>  FONPA, </a:t>
            </a:r>
            <a:r>
              <a:rPr lang="pt-PT" sz="1200" dirty="0" err="1">
                <a:latin typeface="Arial" panose="020B0604020202020204" pitchFamily="34" charset="0"/>
                <a:cs typeface="Arial" panose="020B0604020202020204" pitchFamily="34" charset="0"/>
              </a:rPr>
              <a:t>or</a:t>
            </a:r>
            <a:r>
              <a:rPr lang="pt-PT" sz="1200" dirty="0">
                <a:latin typeface="Arial" panose="020B0604020202020204" pitchFamily="34" charset="0"/>
                <a:cs typeface="Arial" panose="020B0604020202020204" pitchFamily="34" charset="0"/>
              </a:rPr>
              <a:t> FONPA </a:t>
            </a:r>
            <a:r>
              <a:rPr lang="pt-PT" sz="1200" dirty="0" err="1">
                <a:latin typeface="Arial" panose="020B0604020202020204" pitchFamily="34" charset="0"/>
                <a:cs typeface="Arial" panose="020B0604020202020204" pitchFamily="34" charset="0"/>
              </a:rPr>
              <a:t>and</a:t>
            </a:r>
            <a:r>
              <a:rPr lang="pt-PT" sz="1200" dirty="0">
                <a:latin typeface="Arial" panose="020B0604020202020204" pitchFamily="34" charset="0"/>
                <a:cs typeface="Arial" panose="020B0604020202020204" pitchFamily="34" charset="0"/>
              </a:rPr>
              <a:t> IAM </a:t>
            </a:r>
            <a:r>
              <a:rPr lang="pt-PT" sz="1200" dirty="0" err="1">
                <a:latin typeface="Arial" panose="020B0604020202020204" pitchFamily="34" charset="0"/>
                <a:cs typeface="Arial" panose="020B0604020202020204" pitchFamily="34" charset="0"/>
              </a:rPr>
              <a:t>representation</a:t>
            </a:r>
            <a:endParaRPr lang="pt-PT" sz="1200" dirty="0">
              <a:latin typeface="Arial" panose="020B0604020202020204" pitchFamily="34" charset="0"/>
              <a:cs typeface="Arial" panose="020B0604020202020204" pitchFamily="34" charset="0"/>
            </a:endParaRPr>
          </a:p>
          <a:p>
            <a:pPr marL="457200" lvl="1" indent="0" algn="just">
              <a:lnSpc>
                <a:spcPct val="150000"/>
              </a:lnSpc>
              <a:spcBef>
                <a:spcPts val="1200"/>
              </a:spcBef>
              <a:spcAft>
                <a:spcPts val="1200"/>
              </a:spcAft>
              <a:buNone/>
            </a:pP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Board</a:t>
            </a:r>
            <a:r>
              <a:rPr lang="pt-PT" sz="1200" dirty="0">
                <a:latin typeface="Arial" panose="020B0604020202020204" pitchFamily="34" charset="0"/>
                <a:cs typeface="Arial" panose="020B0604020202020204" pitchFamily="34" charset="0"/>
              </a:rPr>
              <a:t> Meetings: </a:t>
            </a:r>
            <a:r>
              <a:rPr lang="pt-PT" sz="1200" dirty="0" err="1">
                <a:latin typeface="Arial" panose="020B0604020202020204" pitchFamily="34" charset="0"/>
                <a:cs typeface="Arial" panose="020B0604020202020204" pitchFamily="34" charset="0"/>
              </a:rPr>
              <a:t>quarterly</a:t>
            </a:r>
            <a:r>
              <a:rPr lang="pt-PT" sz="1200" dirty="0">
                <a:latin typeface="Arial" panose="020B0604020202020204" pitchFamily="34" charset="0"/>
                <a:cs typeface="Arial" panose="020B0604020202020204" pitchFamily="34" charset="0"/>
              </a:rPr>
              <a:t> meetings; </a:t>
            </a:r>
            <a:r>
              <a:rPr lang="pt-PT" sz="1200" dirty="0" err="1">
                <a:latin typeface="Arial" panose="020B0604020202020204" pitchFamily="34" charset="0"/>
                <a:cs typeface="Arial" panose="020B0604020202020204" pitchFamily="34" charset="0"/>
              </a:rPr>
              <a:t>monthly</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skypes</a:t>
            </a:r>
            <a:r>
              <a:rPr lang="pt-PT" sz="1200" dirty="0">
                <a:latin typeface="Arial" panose="020B0604020202020204" pitchFamily="34" charset="0"/>
                <a:cs typeface="Arial" panose="020B0604020202020204" pitchFamily="34" charset="0"/>
              </a:rPr>
              <a:t>)</a:t>
            </a:r>
          </a:p>
          <a:p>
            <a:pPr lvl="1" algn="just">
              <a:lnSpc>
                <a:spcPct val="150000"/>
              </a:lnSpc>
              <a:spcBef>
                <a:spcPts val="1200"/>
              </a:spcBef>
              <a:spcAft>
                <a:spcPts val="1200"/>
              </a:spcAft>
              <a:buClr>
                <a:srgbClr val="569DA4"/>
              </a:buClr>
            </a:pPr>
            <a:r>
              <a:rPr lang="pt-PT" sz="1200" dirty="0">
                <a:latin typeface="Arial" panose="020B0604020202020204" pitchFamily="34" charset="0"/>
                <a:cs typeface="Arial" panose="020B0604020202020204" pitchFamily="34" charset="0"/>
              </a:rPr>
              <a:t>Professional </a:t>
            </a:r>
            <a:r>
              <a:rPr lang="pt-PT" sz="1200" dirty="0" err="1">
                <a:latin typeface="Arial" panose="020B0604020202020204" pitchFamily="34" charset="0"/>
                <a:cs typeface="Arial" panose="020B0604020202020204" pitchFamily="34" charset="0"/>
              </a:rPr>
              <a:t>executive</a:t>
            </a:r>
            <a:r>
              <a:rPr lang="pt-PT" sz="1200" dirty="0">
                <a:latin typeface="Arial" panose="020B0604020202020204" pitchFamily="34" charset="0"/>
                <a:cs typeface="Arial" panose="020B0604020202020204" pitchFamily="34" charset="0"/>
              </a:rPr>
              <a:t> team: </a:t>
            </a:r>
          </a:p>
          <a:p>
            <a:pPr lvl="2" algn="just">
              <a:lnSpc>
                <a:spcPct val="150000"/>
              </a:lnSpc>
              <a:spcBef>
                <a:spcPts val="1200"/>
              </a:spcBef>
              <a:spcAft>
                <a:spcPts val="1200"/>
              </a:spcAft>
              <a:buClr>
                <a:srgbClr val="569DA4"/>
              </a:buClr>
            </a:pPr>
            <a:r>
              <a:rPr lang="pt-PT" sz="1200" dirty="0" err="1">
                <a:latin typeface="Arial" panose="020B0604020202020204" pitchFamily="34" charset="0"/>
                <a:cs typeface="Arial" panose="020B0604020202020204" pitchFamily="34" charset="0"/>
              </a:rPr>
              <a:t>Option</a:t>
            </a:r>
            <a:r>
              <a:rPr lang="pt-PT" sz="1200" dirty="0">
                <a:latin typeface="Arial" panose="020B0604020202020204" pitchFamily="34" charset="0"/>
                <a:cs typeface="Arial" panose="020B0604020202020204" pitchFamily="34" charset="0"/>
              </a:rPr>
              <a:t> 1 – </a:t>
            </a:r>
            <a:r>
              <a:rPr lang="pt-PT" sz="1200" dirty="0" err="1">
                <a:latin typeface="Arial" panose="020B0604020202020204" pitchFamily="34" charset="0"/>
                <a:cs typeface="Arial" panose="020B0604020202020204" pitchFamily="34" charset="0"/>
              </a:rPr>
              <a:t>Hired</a:t>
            </a:r>
            <a:r>
              <a:rPr lang="pt-PT" sz="1200" dirty="0">
                <a:latin typeface="Arial" panose="020B0604020202020204" pitchFamily="34" charset="0"/>
                <a:cs typeface="Arial" panose="020B0604020202020204" pitchFamily="34" charset="0"/>
              </a:rPr>
              <a:t> (some in </a:t>
            </a:r>
            <a:r>
              <a:rPr lang="pt-PT" sz="1200" dirty="0" err="1">
                <a:latin typeface="Arial" panose="020B0604020202020204" pitchFamily="34" charset="0"/>
                <a:cs typeface="Arial" panose="020B0604020202020204" pitchFamily="34" charset="0"/>
              </a:rPr>
              <a:t>full</a:t>
            </a:r>
            <a:r>
              <a:rPr lang="pt-PT" sz="1200" dirty="0">
                <a:latin typeface="Arial" panose="020B0604020202020204" pitchFamily="34" charset="0"/>
                <a:cs typeface="Arial" panose="020B0604020202020204" pitchFamily="34" charset="0"/>
              </a:rPr>
              <a:t> time, </a:t>
            </a:r>
            <a:r>
              <a:rPr lang="pt-PT" sz="1200" dirty="0" err="1">
                <a:latin typeface="Arial" panose="020B0604020202020204" pitchFamily="34" charset="0"/>
                <a:cs typeface="Arial" panose="020B0604020202020204" pitchFamily="34" charset="0"/>
              </a:rPr>
              <a:t>the</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others</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seasonal</a:t>
            </a:r>
            <a:r>
              <a:rPr lang="pt-PT" sz="1200" dirty="0">
                <a:latin typeface="Arial" panose="020B0604020202020204" pitchFamily="34" charset="0"/>
                <a:cs typeface="Arial" panose="020B0604020202020204" pitchFamily="34" charset="0"/>
              </a:rPr>
              <a:t>); </a:t>
            </a:r>
          </a:p>
          <a:p>
            <a:pPr lvl="2" algn="just">
              <a:lnSpc>
                <a:spcPct val="150000"/>
              </a:lnSpc>
              <a:spcBef>
                <a:spcPts val="1200"/>
              </a:spcBef>
              <a:spcAft>
                <a:spcPts val="1200"/>
              </a:spcAft>
              <a:buClr>
                <a:srgbClr val="569DA4"/>
              </a:buClr>
            </a:pPr>
            <a:r>
              <a:rPr lang="pt-PT" sz="1200" dirty="0" err="1">
                <a:latin typeface="Arial" panose="020B0604020202020204" pitchFamily="34" charset="0"/>
                <a:cs typeface="Arial" panose="020B0604020202020204" pitchFamily="34" charset="0"/>
              </a:rPr>
              <a:t>Option</a:t>
            </a:r>
            <a:r>
              <a:rPr lang="pt-PT" sz="1200" dirty="0">
                <a:latin typeface="Arial" panose="020B0604020202020204" pitchFamily="34" charset="0"/>
                <a:cs typeface="Arial" panose="020B0604020202020204" pitchFamily="34" charset="0"/>
              </a:rPr>
              <a:t> 2 - Outsourcing</a:t>
            </a:r>
          </a:p>
          <a:p>
            <a:pPr lvl="1" algn="just">
              <a:lnSpc>
                <a:spcPct val="150000"/>
              </a:lnSpc>
              <a:spcBef>
                <a:spcPts val="1200"/>
              </a:spcBef>
              <a:spcAft>
                <a:spcPts val="1200"/>
              </a:spcAft>
              <a:buClr>
                <a:srgbClr val="569DA4"/>
              </a:buClr>
            </a:pPr>
            <a:r>
              <a:rPr lang="pt-PT" sz="1200" dirty="0" err="1">
                <a:latin typeface="Arial" panose="020B0604020202020204" pitchFamily="34" charset="0"/>
                <a:cs typeface="Arial" panose="020B0604020202020204" pitchFamily="34" charset="0"/>
              </a:rPr>
              <a:t>External</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Audit</a:t>
            </a:r>
            <a:r>
              <a:rPr lang="pt-PT" sz="1200" dirty="0">
                <a:latin typeface="Arial" panose="020B0604020202020204" pitchFamily="34" charset="0"/>
                <a:cs typeface="Arial" panose="020B0604020202020204" pitchFamily="34" charset="0"/>
              </a:rPr>
              <a:t> (financial, </a:t>
            </a:r>
            <a:r>
              <a:rPr lang="pt-PT" sz="1200" dirty="0" err="1">
                <a:latin typeface="Arial" panose="020B0604020202020204" pitchFamily="34" charset="0"/>
                <a:cs typeface="Arial" panose="020B0604020202020204" pitchFamily="34" charset="0"/>
              </a:rPr>
              <a:t>procurement</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and</a:t>
            </a:r>
            <a:r>
              <a:rPr lang="pt-PT" sz="1200" dirty="0">
                <a:latin typeface="Arial" panose="020B0604020202020204" pitchFamily="34" charset="0"/>
                <a:cs typeface="Arial" panose="020B0604020202020204" pitchFamily="34" charset="0"/>
              </a:rPr>
              <a:t> management)</a:t>
            </a:r>
            <a:endParaRPr lang="en-GB" sz="1200" dirty="0">
              <a:latin typeface="Arial" panose="020B0604020202020204" pitchFamily="34" charset="0"/>
              <a:cs typeface="Arial" panose="020B0604020202020204" pitchFamily="34" charset="0"/>
            </a:endParaRPr>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D2FD2369-93D8-42E6-A610-5753F6AB0A7D}"/>
              </a:ext>
            </a:extLst>
          </p:cNvPr>
          <p:cNvSpPr>
            <a:spLocks noGrp="1"/>
          </p:cNvSpPr>
          <p:nvPr>
            <p:ph type="sldNum" sz="quarter" idx="12"/>
          </p:nvPr>
        </p:nvSpPr>
        <p:spPr/>
        <p:txBody>
          <a:bodyPr/>
          <a:lstStyle/>
          <a:p>
            <a:fld id="{C1D7F914-E4F7-455C-A1CC-52701B4165D2}" type="slidenum">
              <a:rPr lang="en-GB" smtClean="0"/>
              <a:t>24</a:t>
            </a:fld>
            <a:endParaRPr lang="en-GB"/>
          </a:p>
        </p:txBody>
      </p:sp>
    </p:spTree>
    <p:extLst>
      <p:ext uri="{BB962C8B-B14F-4D97-AF65-F5344CB8AC3E}">
        <p14:creationId xmlns:p14="http://schemas.microsoft.com/office/powerpoint/2010/main" val="9699166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Special Purpose Vehicle</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Bylaws</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p:spPr>
        <p:txBody>
          <a:bodyPr>
            <a:normAutofit lnSpcReduction="10000"/>
          </a:bodyPr>
          <a:lstStyle/>
          <a:p>
            <a:pPr marL="0" indent="0">
              <a:lnSpc>
                <a:spcPct val="100000"/>
              </a:lnSpc>
              <a:spcBef>
                <a:spcPts val="600"/>
              </a:spcBef>
              <a:spcAft>
                <a:spcPts val="600"/>
              </a:spcAft>
              <a:buNone/>
            </a:pPr>
            <a:r>
              <a:rPr lang="en-GB" sz="1200" dirty="0">
                <a:solidFill>
                  <a:srgbClr val="569DA4"/>
                </a:solidFill>
                <a:latin typeface="Arial" panose="020B0604020202020204" pitchFamily="34" charset="0"/>
                <a:cs typeface="Arial" panose="020B0604020202020204" pitchFamily="34" charset="0"/>
              </a:rPr>
              <a:t>Main Principles of SPV Bylaws</a:t>
            </a:r>
          </a:p>
          <a:p>
            <a:pPr lvl="1">
              <a:lnSpc>
                <a:spcPct val="10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List of at least 5 initial members</a:t>
            </a:r>
          </a:p>
          <a:p>
            <a:pPr lvl="1">
              <a:lnSpc>
                <a:spcPct val="10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Article 1: Cooperative Legal name – To be Defined;</a:t>
            </a:r>
          </a:p>
          <a:p>
            <a:pPr lvl="1">
              <a:lnSpc>
                <a:spcPct val="10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Article 2: Headquarters address – To be Defined</a:t>
            </a:r>
          </a:p>
          <a:p>
            <a:pPr lvl="1">
              <a:lnSpc>
                <a:spcPct val="10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Article 3: Coop Objective: To improve the Cotton Seed Quality by Seed Delinting, Treatment and Test;</a:t>
            </a:r>
          </a:p>
          <a:p>
            <a:pPr lvl="1">
              <a:lnSpc>
                <a:spcPct val="10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Article 4: Share Capital</a:t>
            </a:r>
          </a:p>
          <a:p>
            <a:pPr lvl="2">
              <a:lnSpc>
                <a:spcPct val="10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Coop Total Share Capital – To be Defined</a:t>
            </a:r>
          </a:p>
          <a:p>
            <a:pPr lvl="2">
              <a:lnSpc>
                <a:spcPct val="10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Coop Members minimum Share Capital – To be Defined</a:t>
            </a:r>
          </a:p>
          <a:p>
            <a:pPr lvl="1">
              <a:lnSpc>
                <a:spcPct val="10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Article 5: </a:t>
            </a:r>
          </a:p>
          <a:p>
            <a:pPr lvl="2">
              <a:lnSpc>
                <a:spcPct val="10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Definition of who can be a Coop member (according to the options of slide 6.2)</a:t>
            </a:r>
          </a:p>
          <a:p>
            <a:pPr lvl="2">
              <a:lnSpc>
                <a:spcPct val="10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New members admission process;</a:t>
            </a:r>
          </a:p>
          <a:p>
            <a:pPr lvl="2">
              <a:lnSpc>
                <a:spcPct val="10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Members dismissal process;</a:t>
            </a:r>
          </a:p>
          <a:p>
            <a:pPr lvl="1">
              <a:lnSpc>
                <a:spcPct val="10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Article 6: Coop members rights</a:t>
            </a:r>
          </a:p>
          <a:p>
            <a:pPr lvl="2">
              <a:lnSpc>
                <a:spcPct val="10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Participation in General Meetings</a:t>
            </a:r>
          </a:p>
          <a:p>
            <a:pPr lvl="2">
              <a:lnSpc>
                <a:spcPct val="10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Elect and be elected to membership of the Coop Management Team;</a:t>
            </a:r>
          </a:p>
          <a:p>
            <a:pPr lvl="2">
              <a:lnSpc>
                <a:spcPct val="10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Participate in all activities that are the object of the cooperative;</a:t>
            </a:r>
          </a:p>
          <a:p>
            <a:pPr lvl="2">
              <a:lnSpc>
                <a:spcPct val="10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Resign from the cooperative at any time.</a:t>
            </a:r>
          </a:p>
          <a:p>
            <a:pPr lvl="2">
              <a:lnSpc>
                <a:spcPct val="10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Received the delivered seed after treatment;</a:t>
            </a:r>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BF5BCB8E-3CBB-4363-9B48-C5FD56CA8514}"/>
              </a:ext>
            </a:extLst>
          </p:cNvPr>
          <p:cNvSpPr>
            <a:spLocks noGrp="1"/>
          </p:cNvSpPr>
          <p:nvPr>
            <p:ph type="sldNum" sz="quarter" idx="12"/>
          </p:nvPr>
        </p:nvSpPr>
        <p:spPr/>
        <p:txBody>
          <a:bodyPr/>
          <a:lstStyle/>
          <a:p>
            <a:fld id="{C1D7F914-E4F7-455C-A1CC-52701B4165D2}" type="slidenum">
              <a:rPr lang="en-GB" smtClean="0"/>
              <a:t>25</a:t>
            </a:fld>
            <a:endParaRPr lang="en-GB"/>
          </a:p>
        </p:txBody>
      </p:sp>
    </p:spTree>
    <p:extLst>
      <p:ext uri="{BB962C8B-B14F-4D97-AF65-F5344CB8AC3E}">
        <p14:creationId xmlns:p14="http://schemas.microsoft.com/office/powerpoint/2010/main" val="6571597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Special Purpose Vehicle</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Bylaws</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p:spPr>
        <p:txBody>
          <a:bodyPr>
            <a:normAutofit/>
          </a:bodyPr>
          <a:lstStyle/>
          <a:p>
            <a:pPr marL="0" indent="0">
              <a:lnSpc>
                <a:spcPct val="100000"/>
              </a:lnSpc>
              <a:spcBef>
                <a:spcPts val="600"/>
              </a:spcBef>
              <a:spcAft>
                <a:spcPts val="600"/>
              </a:spcAft>
              <a:buNone/>
            </a:pPr>
            <a:r>
              <a:rPr lang="en-GB" sz="1200" dirty="0">
                <a:solidFill>
                  <a:srgbClr val="569DA4"/>
                </a:solidFill>
                <a:latin typeface="Arial" panose="020B0604020202020204" pitchFamily="34" charset="0"/>
                <a:cs typeface="Arial" panose="020B0604020202020204" pitchFamily="34" charset="0"/>
              </a:rPr>
              <a:t>Main Principles of SPV Bylaws - Continuation</a:t>
            </a:r>
          </a:p>
          <a:p>
            <a:pPr marL="685800" lvl="2">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Article 7: Coop members Duties</a:t>
            </a:r>
          </a:p>
          <a:p>
            <a:pPr marL="1143000" lvl="3">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Subscribing and paying the capital shares;</a:t>
            </a:r>
          </a:p>
          <a:p>
            <a:pPr marL="1143000" lvl="3">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Deliver the cotton seed for treatment as defined in the pre-season of each year;</a:t>
            </a:r>
          </a:p>
          <a:p>
            <a:pPr marL="1143000" lvl="3">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Do not carry out competitive activities with those carried out by the cooperative;</a:t>
            </a:r>
          </a:p>
          <a:p>
            <a:pPr marL="1143000" lvl="3">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Ensuring loyalty to the cooperative;</a:t>
            </a:r>
          </a:p>
          <a:p>
            <a:pPr marL="685800" lvl="2">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Article 8: Coop Corporate Bodies</a:t>
            </a:r>
          </a:p>
          <a:p>
            <a:pPr marL="1143000" lvl="3">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a) The General Meeting;</a:t>
            </a:r>
          </a:p>
          <a:p>
            <a:pPr marL="1143000" lvl="3">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b) The Management Team;</a:t>
            </a:r>
          </a:p>
          <a:p>
            <a:pPr marL="1143000" lvl="3">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c) The Fiscal Council.</a:t>
            </a:r>
          </a:p>
          <a:p>
            <a:pPr marL="685800" lvl="2">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Article 9: Coop Corporate Bodies election process and term of office </a:t>
            </a:r>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4CD4E172-2CE6-425E-AD3D-79A6C48980AC}"/>
              </a:ext>
            </a:extLst>
          </p:cNvPr>
          <p:cNvSpPr>
            <a:spLocks noGrp="1"/>
          </p:cNvSpPr>
          <p:nvPr>
            <p:ph type="sldNum" sz="quarter" idx="12"/>
          </p:nvPr>
        </p:nvSpPr>
        <p:spPr/>
        <p:txBody>
          <a:bodyPr/>
          <a:lstStyle/>
          <a:p>
            <a:fld id="{C1D7F914-E4F7-455C-A1CC-52701B4165D2}" type="slidenum">
              <a:rPr lang="en-GB" smtClean="0"/>
              <a:t>26</a:t>
            </a:fld>
            <a:endParaRPr lang="en-GB"/>
          </a:p>
        </p:txBody>
      </p:sp>
    </p:spTree>
    <p:extLst>
      <p:ext uri="{BB962C8B-B14F-4D97-AF65-F5344CB8AC3E}">
        <p14:creationId xmlns:p14="http://schemas.microsoft.com/office/powerpoint/2010/main" val="28771426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Special Purpose Vehicle</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Accounting &amp; Auditing Requirements</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p:spPr>
        <p:txBody>
          <a:bodyPr>
            <a:normAutofit fontScale="92500" lnSpcReduction="10000"/>
          </a:bodyPr>
          <a:lstStyle/>
          <a:p>
            <a:pPr marL="0" indent="0">
              <a:lnSpc>
                <a:spcPct val="120000"/>
              </a:lnSpc>
              <a:spcBef>
                <a:spcPts val="500"/>
              </a:spcBef>
              <a:spcAft>
                <a:spcPts val="500"/>
              </a:spcAft>
              <a:buClr>
                <a:srgbClr val="569DA4"/>
              </a:buClr>
              <a:buNone/>
            </a:pPr>
            <a:r>
              <a:rPr lang="en-GB" sz="1300" dirty="0">
                <a:solidFill>
                  <a:srgbClr val="569DA4"/>
                </a:solidFill>
                <a:latin typeface="Arial" panose="020B0604020202020204" pitchFamily="34" charset="0"/>
                <a:cs typeface="Arial" panose="020B0604020202020204" pitchFamily="34" charset="0"/>
              </a:rPr>
              <a:t>Accounting Regime</a:t>
            </a:r>
          </a:p>
          <a:p>
            <a:pPr lvl="1">
              <a:lnSpc>
                <a:spcPct val="120000"/>
              </a:lnSpc>
              <a:spcAft>
                <a:spcPts val="500"/>
              </a:spcAft>
              <a:buClr>
                <a:srgbClr val="569DA4"/>
              </a:buClr>
            </a:pPr>
            <a:r>
              <a:rPr lang="en-GB" sz="1300" dirty="0">
                <a:latin typeface="Arial" panose="020B0604020202020204" pitchFamily="34" charset="0"/>
                <a:cs typeface="Arial" panose="020B0604020202020204" pitchFamily="34" charset="0"/>
              </a:rPr>
              <a:t>Tax Obligations;</a:t>
            </a:r>
          </a:p>
          <a:p>
            <a:pPr lvl="2">
              <a:lnSpc>
                <a:spcPct val="120000"/>
              </a:lnSpc>
              <a:spcAft>
                <a:spcPts val="500"/>
              </a:spcAft>
              <a:buClr>
                <a:srgbClr val="569DA4"/>
              </a:buClr>
            </a:pPr>
            <a:r>
              <a:rPr lang="en-GB" sz="1300" dirty="0">
                <a:latin typeface="Arial" panose="020B0604020202020204" pitchFamily="34" charset="0"/>
                <a:cs typeface="Arial" panose="020B0604020202020204" pitchFamily="34" charset="0"/>
              </a:rPr>
              <a:t>VAT – Normal Regime</a:t>
            </a:r>
          </a:p>
          <a:p>
            <a:pPr lvl="2">
              <a:lnSpc>
                <a:spcPct val="120000"/>
              </a:lnSpc>
              <a:spcAft>
                <a:spcPts val="500"/>
              </a:spcAft>
              <a:buClr>
                <a:srgbClr val="569DA4"/>
              </a:buClr>
            </a:pPr>
            <a:r>
              <a:rPr lang="en-GB" sz="1300" dirty="0">
                <a:latin typeface="Arial" panose="020B0604020202020204" pitchFamily="34" charset="0"/>
                <a:cs typeface="Arial" panose="020B0604020202020204" pitchFamily="34" charset="0"/>
              </a:rPr>
              <a:t>IRPC – Organized Accounting – Income Taxes exemption (TBC)</a:t>
            </a:r>
          </a:p>
          <a:p>
            <a:pPr lvl="2">
              <a:lnSpc>
                <a:spcPct val="120000"/>
              </a:lnSpc>
              <a:spcAft>
                <a:spcPts val="500"/>
              </a:spcAft>
              <a:buClr>
                <a:srgbClr val="569DA4"/>
              </a:buClr>
            </a:pPr>
            <a:r>
              <a:rPr lang="en-GB" sz="1300" dirty="0">
                <a:latin typeface="Arial" panose="020B0604020202020204" pitchFamily="34" charset="0"/>
                <a:cs typeface="Arial" panose="020B0604020202020204" pitchFamily="34" charset="0"/>
              </a:rPr>
              <a:t>IRPS</a:t>
            </a:r>
          </a:p>
          <a:p>
            <a:pPr lvl="2">
              <a:lnSpc>
                <a:spcPct val="120000"/>
              </a:lnSpc>
              <a:spcAft>
                <a:spcPts val="500"/>
              </a:spcAft>
              <a:buClr>
                <a:srgbClr val="569DA4"/>
              </a:buClr>
            </a:pPr>
            <a:r>
              <a:rPr lang="en-GB" sz="1300" dirty="0">
                <a:latin typeface="Arial" panose="020B0604020202020204" pitchFamily="34" charset="0"/>
                <a:cs typeface="Arial" panose="020B0604020202020204" pitchFamily="34" charset="0"/>
              </a:rPr>
              <a:t>INSS</a:t>
            </a:r>
          </a:p>
          <a:p>
            <a:pPr lvl="1">
              <a:lnSpc>
                <a:spcPct val="120000"/>
              </a:lnSpc>
              <a:spcAft>
                <a:spcPts val="500"/>
              </a:spcAft>
              <a:buClr>
                <a:srgbClr val="569DA4"/>
              </a:buClr>
            </a:pPr>
            <a:r>
              <a:rPr lang="en-GB" sz="1300" dirty="0">
                <a:latin typeface="Arial" panose="020B0604020202020204" pitchFamily="34" charset="0"/>
                <a:cs typeface="Arial" panose="020B0604020202020204" pitchFamily="34" charset="0"/>
              </a:rPr>
              <a:t>Accounting Services;</a:t>
            </a:r>
          </a:p>
          <a:p>
            <a:pPr lvl="2">
              <a:lnSpc>
                <a:spcPct val="120000"/>
              </a:lnSpc>
              <a:spcAft>
                <a:spcPts val="500"/>
              </a:spcAft>
              <a:buClr>
                <a:srgbClr val="569DA4"/>
              </a:buClr>
            </a:pPr>
            <a:r>
              <a:rPr lang="en-GB" sz="1300" dirty="0">
                <a:latin typeface="Arial" panose="020B0604020202020204" pitchFamily="34" charset="0"/>
                <a:cs typeface="Arial" panose="020B0604020202020204" pitchFamily="34" charset="0"/>
              </a:rPr>
              <a:t>External Services Supplied</a:t>
            </a:r>
          </a:p>
          <a:p>
            <a:pPr lvl="1">
              <a:lnSpc>
                <a:spcPct val="120000"/>
              </a:lnSpc>
              <a:spcAft>
                <a:spcPts val="500"/>
              </a:spcAft>
              <a:buClr>
                <a:srgbClr val="569DA4"/>
              </a:buClr>
            </a:pPr>
            <a:r>
              <a:rPr lang="en-GB" sz="1300" dirty="0">
                <a:latin typeface="Arial" panose="020B0604020202020204" pitchFamily="34" charset="0"/>
                <a:cs typeface="Arial" panose="020B0604020202020204" pitchFamily="34" charset="0"/>
              </a:rPr>
              <a:t>Internal responsible;</a:t>
            </a:r>
          </a:p>
          <a:p>
            <a:pPr lvl="2">
              <a:lnSpc>
                <a:spcPct val="120000"/>
              </a:lnSpc>
              <a:spcAft>
                <a:spcPts val="500"/>
              </a:spcAft>
              <a:buClr>
                <a:srgbClr val="569DA4"/>
              </a:buClr>
            </a:pPr>
            <a:r>
              <a:rPr lang="en-GB" sz="1300" dirty="0">
                <a:latin typeface="Arial" panose="020B0604020202020204" pitchFamily="34" charset="0"/>
                <a:cs typeface="Arial" panose="020B0604020202020204" pitchFamily="34" charset="0"/>
              </a:rPr>
              <a:t>Administrative Responsible</a:t>
            </a:r>
          </a:p>
          <a:p>
            <a:pPr marL="0" indent="0">
              <a:lnSpc>
                <a:spcPct val="120000"/>
              </a:lnSpc>
              <a:spcBef>
                <a:spcPts val="500"/>
              </a:spcBef>
              <a:spcAft>
                <a:spcPts val="500"/>
              </a:spcAft>
              <a:buClr>
                <a:srgbClr val="569DA4"/>
              </a:buClr>
              <a:buNone/>
            </a:pPr>
            <a:r>
              <a:rPr lang="en-GB" sz="1300" dirty="0">
                <a:solidFill>
                  <a:srgbClr val="569DA4"/>
                </a:solidFill>
                <a:latin typeface="Arial" panose="020B0604020202020204" pitchFamily="34" charset="0"/>
                <a:cs typeface="Arial" panose="020B0604020202020204" pitchFamily="34" charset="0"/>
              </a:rPr>
              <a:t>Auditing Requirements</a:t>
            </a:r>
          </a:p>
          <a:p>
            <a:pPr lvl="1">
              <a:lnSpc>
                <a:spcPct val="120000"/>
              </a:lnSpc>
              <a:spcAft>
                <a:spcPts val="500"/>
              </a:spcAft>
              <a:buClr>
                <a:srgbClr val="569DA4"/>
              </a:buClr>
            </a:pPr>
            <a:r>
              <a:rPr lang="en-GB" sz="1300" dirty="0">
                <a:latin typeface="Arial" panose="020B0604020202020204" pitchFamily="34" charset="0"/>
                <a:cs typeface="Arial" panose="020B0604020202020204" pitchFamily="34" charset="0"/>
              </a:rPr>
              <a:t>Internal Auditing</a:t>
            </a:r>
          </a:p>
          <a:p>
            <a:pPr lvl="2">
              <a:lnSpc>
                <a:spcPct val="120000"/>
              </a:lnSpc>
              <a:spcAft>
                <a:spcPts val="500"/>
              </a:spcAft>
              <a:buClr>
                <a:srgbClr val="569DA4"/>
              </a:buClr>
            </a:pPr>
            <a:r>
              <a:rPr lang="en-GB" sz="1300" dirty="0">
                <a:latin typeface="Arial" panose="020B0604020202020204" pitchFamily="34" charset="0"/>
                <a:cs typeface="Arial" panose="020B0604020202020204" pitchFamily="34" charset="0"/>
              </a:rPr>
              <a:t>Procedures, responsible and responsibilities</a:t>
            </a:r>
          </a:p>
          <a:p>
            <a:pPr lvl="1">
              <a:lnSpc>
                <a:spcPct val="120000"/>
              </a:lnSpc>
              <a:spcAft>
                <a:spcPts val="500"/>
              </a:spcAft>
              <a:buClr>
                <a:srgbClr val="569DA4"/>
              </a:buClr>
            </a:pPr>
            <a:r>
              <a:rPr lang="en-GB" sz="1300" dirty="0">
                <a:latin typeface="Arial" panose="020B0604020202020204" pitchFamily="34" charset="0"/>
                <a:cs typeface="Arial" panose="020B0604020202020204" pitchFamily="34" charset="0"/>
              </a:rPr>
              <a:t>External Auditing</a:t>
            </a:r>
          </a:p>
          <a:p>
            <a:pPr lvl="2">
              <a:lnSpc>
                <a:spcPct val="120000"/>
              </a:lnSpc>
              <a:spcAft>
                <a:spcPts val="500"/>
              </a:spcAft>
              <a:buClr>
                <a:srgbClr val="569DA4"/>
              </a:buClr>
            </a:pPr>
            <a:r>
              <a:rPr lang="en-GB" sz="1300" dirty="0">
                <a:latin typeface="Arial" panose="020B0604020202020204" pitchFamily="34" charset="0"/>
                <a:cs typeface="Arial" panose="020B0604020202020204" pitchFamily="34" charset="0"/>
              </a:rPr>
              <a:t>Procedures, schedule and responsible</a:t>
            </a:r>
          </a:p>
          <a:p>
            <a:pPr marL="0" indent="0">
              <a:lnSpc>
                <a:spcPct val="120000"/>
              </a:lnSpc>
              <a:spcBef>
                <a:spcPts val="500"/>
              </a:spcBef>
              <a:spcAft>
                <a:spcPts val="500"/>
              </a:spcAft>
              <a:buClr>
                <a:srgbClr val="569DA4"/>
              </a:buClr>
              <a:buNone/>
            </a:pPr>
            <a:r>
              <a:rPr lang="en-GB" sz="1300" dirty="0">
                <a:solidFill>
                  <a:srgbClr val="569DA4"/>
                </a:solidFill>
                <a:latin typeface="Arial" panose="020B0604020202020204" pitchFamily="34" charset="0"/>
                <a:cs typeface="Arial" panose="020B0604020202020204" pitchFamily="34" charset="0"/>
              </a:rPr>
              <a:t>Transparency</a:t>
            </a:r>
          </a:p>
          <a:p>
            <a:pPr lvl="1">
              <a:lnSpc>
                <a:spcPct val="120000"/>
              </a:lnSpc>
              <a:spcAft>
                <a:spcPts val="500"/>
              </a:spcAft>
              <a:buClr>
                <a:srgbClr val="569DA4"/>
              </a:buClr>
            </a:pPr>
            <a:r>
              <a:rPr lang="en-GB" sz="1300" dirty="0">
                <a:latin typeface="Arial" panose="020B0604020202020204" pitchFamily="34" charset="0"/>
                <a:cs typeface="Arial" panose="020B0604020202020204" pitchFamily="34" charset="0"/>
              </a:rPr>
              <a:t>Annual Report and Auditing presentation to Cooperative members;</a:t>
            </a:r>
          </a:p>
          <a:p>
            <a:pPr lvl="1">
              <a:lnSpc>
                <a:spcPct val="120000"/>
              </a:lnSpc>
              <a:spcAft>
                <a:spcPts val="500"/>
              </a:spcAft>
              <a:buClr>
                <a:srgbClr val="569DA4"/>
              </a:buClr>
            </a:pPr>
            <a:r>
              <a:rPr lang="en-GB" sz="1300" dirty="0">
                <a:latin typeface="Arial" panose="020B0604020202020204" pitchFamily="34" charset="0"/>
                <a:cs typeface="Arial" panose="020B0604020202020204" pitchFamily="34" charset="0"/>
              </a:rPr>
              <a:t>Annual Operational and Financial Plan presentation to Cooperative members;</a:t>
            </a:r>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4DCE4BA6-B995-4AA0-A873-788B45A5181C}"/>
              </a:ext>
            </a:extLst>
          </p:cNvPr>
          <p:cNvSpPr>
            <a:spLocks noGrp="1"/>
          </p:cNvSpPr>
          <p:nvPr>
            <p:ph type="sldNum" sz="quarter" idx="12"/>
          </p:nvPr>
        </p:nvSpPr>
        <p:spPr/>
        <p:txBody>
          <a:bodyPr/>
          <a:lstStyle/>
          <a:p>
            <a:fld id="{C1D7F914-E4F7-455C-A1CC-52701B4165D2}" type="slidenum">
              <a:rPr lang="en-GB" smtClean="0"/>
              <a:t>27</a:t>
            </a:fld>
            <a:endParaRPr lang="en-GB"/>
          </a:p>
        </p:txBody>
      </p:sp>
    </p:spTree>
    <p:extLst>
      <p:ext uri="{BB962C8B-B14F-4D97-AF65-F5344CB8AC3E}">
        <p14:creationId xmlns:p14="http://schemas.microsoft.com/office/powerpoint/2010/main" val="26904037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7. Management Model</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Management Body</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p:spPr>
        <p:txBody>
          <a:bodyPr>
            <a:normAutofit/>
          </a:bodyPr>
          <a:lstStyle/>
          <a:p>
            <a:pPr marL="0" indent="0">
              <a:lnSpc>
                <a:spcPct val="150000"/>
              </a:lnSpc>
              <a:spcBef>
                <a:spcPts val="600"/>
              </a:spcBef>
              <a:spcAft>
                <a:spcPts val="600"/>
              </a:spcAft>
              <a:buNone/>
            </a:pPr>
            <a:r>
              <a:rPr lang="en-GB" sz="1200" dirty="0">
                <a:solidFill>
                  <a:srgbClr val="569DA4"/>
                </a:solidFill>
                <a:latin typeface="Arial" panose="020B0604020202020204" pitchFamily="34" charset="0"/>
                <a:cs typeface="Arial" panose="020B0604020202020204" pitchFamily="34" charset="0"/>
              </a:rPr>
              <a:t>Managing body structure</a:t>
            </a:r>
          </a:p>
          <a:p>
            <a:pPr lvl="1">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1 Plant Manager + One Supervisor for the 2</a:t>
            </a:r>
            <a:r>
              <a:rPr lang="en-GB" sz="1200" baseline="30000" dirty="0">
                <a:latin typeface="Arial" panose="020B0604020202020204" pitchFamily="34" charset="0"/>
                <a:cs typeface="Arial" panose="020B0604020202020204" pitchFamily="34" charset="0"/>
              </a:rPr>
              <a:t>nd</a:t>
            </a:r>
            <a:r>
              <a:rPr lang="en-GB" sz="1200" dirty="0">
                <a:latin typeface="Arial" panose="020B0604020202020204" pitchFamily="34" charset="0"/>
                <a:cs typeface="Arial" panose="020B0604020202020204" pitchFamily="34" charset="0"/>
              </a:rPr>
              <a:t> Shift with 2 Administrative Support Staff (1+1 per Shift)</a:t>
            </a:r>
          </a:p>
          <a:p>
            <a:pPr lvl="1">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Management Analysis and Decisions by the Plant Manager  in team</a:t>
            </a:r>
          </a:p>
          <a:p>
            <a:pPr marL="0" indent="0">
              <a:lnSpc>
                <a:spcPct val="150000"/>
              </a:lnSpc>
              <a:spcBef>
                <a:spcPts val="600"/>
              </a:spcBef>
              <a:spcAft>
                <a:spcPts val="600"/>
              </a:spcAft>
              <a:buNone/>
            </a:pPr>
            <a:r>
              <a:rPr lang="en-GB" sz="1200" dirty="0">
                <a:solidFill>
                  <a:srgbClr val="569DA4"/>
                </a:solidFill>
                <a:latin typeface="Arial" panose="020B0604020202020204" pitchFamily="34" charset="0"/>
                <a:cs typeface="Arial" panose="020B0604020202020204" pitchFamily="34" charset="0"/>
              </a:rPr>
              <a:t>Managing body members profile</a:t>
            </a:r>
          </a:p>
          <a:p>
            <a:pPr lvl="1">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1 Plant Manager, with good experience in Cotton Seed Diluted Acid Delinting and treatment industrial process management;</a:t>
            </a:r>
          </a:p>
          <a:p>
            <a:pPr marL="0" indent="0">
              <a:lnSpc>
                <a:spcPct val="150000"/>
              </a:lnSpc>
              <a:spcBef>
                <a:spcPts val="600"/>
              </a:spcBef>
              <a:spcAft>
                <a:spcPts val="600"/>
              </a:spcAft>
              <a:buNone/>
            </a:pPr>
            <a:r>
              <a:rPr lang="en-GB" sz="1200" dirty="0">
                <a:solidFill>
                  <a:srgbClr val="569DA4"/>
                </a:solidFill>
                <a:latin typeface="Arial" panose="020B0604020202020204" pitchFamily="34" charset="0"/>
                <a:cs typeface="Arial" panose="020B0604020202020204" pitchFamily="34" charset="0"/>
              </a:rPr>
              <a:t>Term of Office</a:t>
            </a:r>
          </a:p>
          <a:p>
            <a:pPr lvl="1">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2 Years with possible extension</a:t>
            </a:r>
          </a:p>
          <a:p>
            <a:pPr marL="0" indent="0">
              <a:lnSpc>
                <a:spcPct val="150000"/>
              </a:lnSpc>
              <a:spcBef>
                <a:spcPts val="600"/>
              </a:spcBef>
              <a:spcAft>
                <a:spcPts val="600"/>
              </a:spcAft>
              <a:buNone/>
            </a:pPr>
            <a:r>
              <a:rPr lang="en-GB" sz="1200" dirty="0">
                <a:solidFill>
                  <a:srgbClr val="569DA4"/>
                </a:solidFill>
                <a:latin typeface="Arial" panose="020B0604020202020204" pitchFamily="34" charset="0"/>
                <a:cs typeface="Arial" panose="020B0604020202020204" pitchFamily="34" charset="0"/>
              </a:rPr>
              <a:t>Responsibilities</a:t>
            </a:r>
          </a:p>
          <a:p>
            <a:pPr lvl="1">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Plant Management;</a:t>
            </a:r>
          </a:p>
          <a:p>
            <a:pPr lvl="1">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Technical Staff Management;</a:t>
            </a:r>
          </a:p>
          <a:p>
            <a:pPr lvl="1">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Administrative Support staff management;</a:t>
            </a:r>
          </a:p>
          <a:p>
            <a:pPr lvl="1">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Report to Board;</a:t>
            </a:r>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6C7F6889-39D4-43FD-B7CC-F979BC6E0733}"/>
              </a:ext>
            </a:extLst>
          </p:cNvPr>
          <p:cNvSpPr>
            <a:spLocks noGrp="1"/>
          </p:cNvSpPr>
          <p:nvPr>
            <p:ph type="sldNum" sz="quarter" idx="12"/>
          </p:nvPr>
        </p:nvSpPr>
        <p:spPr/>
        <p:txBody>
          <a:bodyPr/>
          <a:lstStyle/>
          <a:p>
            <a:fld id="{C1D7F914-E4F7-455C-A1CC-52701B4165D2}" type="slidenum">
              <a:rPr lang="en-GB" smtClean="0"/>
              <a:t>28</a:t>
            </a:fld>
            <a:endParaRPr lang="en-GB"/>
          </a:p>
        </p:txBody>
      </p:sp>
    </p:spTree>
    <p:extLst>
      <p:ext uri="{BB962C8B-B14F-4D97-AF65-F5344CB8AC3E}">
        <p14:creationId xmlns:p14="http://schemas.microsoft.com/office/powerpoint/2010/main" val="36542534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Management Model</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Organizational chart and staff</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p:spPr>
        <p:txBody>
          <a:bodyPr>
            <a:normAutofit/>
          </a:bodyPr>
          <a:lstStyle/>
          <a:p>
            <a:pPr marL="0" indent="0">
              <a:lnSpc>
                <a:spcPct val="120000"/>
              </a:lnSpc>
              <a:spcBef>
                <a:spcPts val="600"/>
              </a:spcBef>
              <a:spcAft>
                <a:spcPts val="600"/>
              </a:spcAft>
              <a:buNone/>
            </a:pPr>
            <a:r>
              <a:rPr lang="en-GB" sz="1200" dirty="0">
                <a:solidFill>
                  <a:srgbClr val="569DA4"/>
                </a:solidFill>
                <a:latin typeface="Arial" panose="020B0604020202020204" pitchFamily="34" charset="0"/>
                <a:cs typeface="Arial" panose="020B0604020202020204" pitchFamily="34" charset="0"/>
              </a:rPr>
              <a:t>Definition of internal different areas</a:t>
            </a:r>
          </a:p>
          <a:p>
            <a:pPr lvl="1">
              <a:lnSpc>
                <a:spcPct val="12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Non-Executive Board</a:t>
            </a:r>
          </a:p>
          <a:p>
            <a:pPr lvl="1">
              <a:lnSpc>
                <a:spcPct val="12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Plant Management (1 Manager + 1 Supervisor)</a:t>
            </a:r>
          </a:p>
          <a:p>
            <a:pPr lvl="1">
              <a:lnSpc>
                <a:spcPct val="12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Administrative Support</a:t>
            </a:r>
          </a:p>
          <a:p>
            <a:pPr lvl="2">
              <a:lnSpc>
                <a:spcPct val="12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Finance &amp; Administrative;</a:t>
            </a:r>
          </a:p>
          <a:p>
            <a:pPr lvl="2">
              <a:lnSpc>
                <a:spcPct val="12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Logistics;</a:t>
            </a:r>
          </a:p>
          <a:p>
            <a:pPr lvl="1">
              <a:lnSpc>
                <a:spcPct val="12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Technical Staff</a:t>
            </a:r>
          </a:p>
          <a:p>
            <a:pPr lvl="2">
              <a:lnSpc>
                <a:spcPct val="12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Electrical Engineer;</a:t>
            </a:r>
          </a:p>
          <a:p>
            <a:pPr lvl="2">
              <a:lnSpc>
                <a:spcPct val="12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Mechanical Engineer;</a:t>
            </a:r>
          </a:p>
          <a:p>
            <a:pPr lvl="2">
              <a:lnSpc>
                <a:spcPct val="12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Plant Operators: Feeding Section,  Acid Section, Seed Treatment Section, Packaging Section;</a:t>
            </a:r>
          </a:p>
          <a:p>
            <a:pPr lvl="2">
              <a:lnSpc>
                <a:spcPct val="12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Seed Technologist;</a:t>
            </a:r>
          </a:p>
          <a:p>
            <a:pPr lvl="2">
              <a:lnSpc>
                <a:spcPct val="12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Forklift Operator;</a:t>
            </a:r>
          </a:p>
          <a:p>
            <a:pPr lvl="1">
              <a:lnSpc>
                <a:spcPct val="12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Non-Technical Staff</a:t>
            </a:r>
          </a:p>
          <a:p>
            <a:pPr lvl="2">
              <a:lnSpc>
                <a:spcPct val="12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Warehouse Staff</a:t>
            </a:r>
          </a:p>
          <a:p>
            <a:pPr lvl="2">
              <a:lnSpc>
                <a:spcPct val="12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Maintenance Assistants</a:t>
            </a:r>
          </a:p>
          <a:p>
            <a:pPr lvl="2">
              <a:lnSpc>
                <a:spcPct val="12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Cleaning Employees</a:t>
            </a:r>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11AA65FC-2D2F-4FC2-AE02-504B30E51802}"/>
              </a:ext>
            </a:extLst>
          </p:cNvPr>
          <p:cNvSpPr>
            <a:spLocks noGrp="1"/>
          </p:cNvSpPr>
          <p:nvPr>
            <p:ph type="sldNum" sz="quarter" idx="12"/>
          </p:nvPr>
        </p:nvSpPr>
        <p:spPr/>
        <p:txBody>
          <a:bodyPr/>
          <a:lstStyle/>
          <a:p>
            <a:fld id="{C1D7F914-E4F7-455C-A1CC-52701B4165D2}" type="slidenum">
              <a:rPr lang="en-GB" smtClean="0"/>
              <a:t>29</a:t>
            </a:fld>
            <a:endParaRPr lang="en-GB"/>
          </a:p>
        </p:txBody>
      </p:sp>
    </p:spTree>
    <p:extLst>
      <p:ext uri="{BB962C8B-B14F-4D97-AF65-F5344CB8AC3E}">
        <p14:creationId xmlns:p14="http://schemas.microsoft.com/office/powerpoint/2010/main" val="1709974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5919652"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Content</a:t>
            </a:r>
            <a:br>
              <a:rPr lang="en-GB" sz="1600" b="1" dirty="0">
                <a:solidFill>
                  <a:srgbClr val="569DA4"/>
                </a:solidFill>
                <a:latin typeface="Arial" panose="020B0604020202020204" pitchFamily="34" charset="0"/>
                <a:cs typeface="Arial" panose="020B0604020202020204" pitchFamily="34" charset="0"/>
              </a:rPr>
            </a:br>
            <a:endParaRPr lang="en-GB" sz="1600" b="1" dirty="0">
              <a:solidFill>
                <a:srgbClr val="569DA4"/>
              </a:solidFill>
              <a:latin typeface="Arial" panose="020B0604020202020204" pitchFamily="34" charset="0"/>
              <a:cs typeface="Arial" panose="020B0604020202020204" pitchFamily="34" charset="0"/>
            </a:endParaRPr>
          </a:p>
        </p:txBody>
      </p:sp>
      <p:sp>
        <p:nvSpPr>
          <p:cNvPr id="3" name="Espaço Reservado para Conteúdo 2"/>
          <p:cNvSpPr>
            <a:spLocks noGrp="1"/>
          </p:cNvSpPr>
          <p:nvPr>
            <p:ph idx="1"/>
          </p:nvPr>
        </p:nvSpPr>
        <p:spPr>
          <a:xfrm>
            <a:off x="148046" y="452846"/>
            <a:ext cx="11922034" cy="6305005"/>
          </a:xfrm>
        </p:spPr>
        <p:txBody>
          <a:bodyPr>
            <a:normAutofit/>
          </a:bodyPr>
          <a:lstStyle/>
          <a:p>
            <a:pPr marL="0" indent="0">
              <a:lnSpc>
                <a:spcPct val="150000"/>
              </a:lnSpc>
              <a:spcBef>
                <a:spcPts val="600"/>
              </a:spcBef>
              <a:spcAft>
                <a:spcPts val="600"/>
              </a:spcAft>
              <a:buNone/>
            </a:pPr>
            <a:r>
              <a:rPr lang="en-GB" sz="1600" dirty="0">
                <a:solidFill>
                  <a:srgbClr val="569DA4"/>
                </a:solidFill>
                <a:latin typeface="Arial" panose="020B0604020202020204" pitchFamily="34" charset="0"/>
                <a:cs typeface="Arial" panose="020B0604020202020204" pitchFamily="34" charset="0"/>
              </a:rPr>
              <a:t>1. </a:t>
            </a:r>
            <a:r>
              <a:rPr lang="en-GB" sz="1600" dirty="0">
                <a:latin typeface="Arial" panose="020B0604020202020204" pitchFamily="34" charset="0"/>
                <a:cs typeface="Arial" panose="020B0604020202020204" pitchFamily="34" charset="0"/>
              </a:rPr>
              <a:t>Brief analysis of the cotton sector                    </a:t>
            </a:r>
            <a:r>
              <a:rPr lang="en-GB" sz="1600" dirty="0" err="1">
                <a:solidFill>
                  <a:srgbClr val="569DA4"/>
                </a:solidFill>
                <a:latin typeface="Arial" panose="020B0604020202020204" pitchFamily="34" charset="0"/>
                <a:cs typeface="Arial" panose="020B0604020202020204" pitchFamily="34" charset="0"/>
              </a:rPr>
              <a:t>Pag</a:t>
            </a:r>
            <a:r>
              <a:rPr lang="en-GB" sz="1600" dirty="0">
                <a:solidFill>
                  <a:srgbClr val="569DA4"/>
                </a:solidFill>
                <a:latin typeface="Arial" panose="020B0604020202020204" pitchFamily="34" charset="0"/>
                <a:cs typeface="Arial" panose="020B0604020202020204" pitchFamily="34" charset="0"/>
              </a:rPr>
              <a:t>  4 </a:t>
            </a:r>
            <a:r>
              <a:rPr lang="en-GB" sz="1600" dirty="0">
                <a:latin typeface="Arial" panose="020B0604020202020204" pitchFamily="34" charset="0"/>
                <a:cs typeface="Arial" panose="020B0604020202020204" pitchFamily="34" charset="0"/>
              </a:rPr>
              <a:t>	</a:t>
            </a:r>
            <a:r>
              <a:rPr lang="en-GB" sz="1600" dirty="0">
                <a:solidFill>
                  <a:srgbClr val="569DA4"/>
                </a:solidFill>
                <a:latin typeface="Arial" panose="020B0604020202020204" pitchFamily="34" charset="0"/>
                <a:cs typeface="Arial" panose="020B0604020202020204" pitchFamily="34" charset="0"/>
              </a:rPr>
              <a:t>10. </a:t>
            </a:r>
            <a:r>
              <a:rPr lang="en-GB" sz="1600" dirty="0">
                <a:latin typeface="Arial" panose="020B0604020202020204" pitchFamily="34" charset="0"/>
                <a:cs typeface="Arial" panose="020B0604020202020204" pitchFamily="34" charset="0"/>
              </a:rPr>
              <a:t>Location and facilities 				</a:t>
            </a:r>
            <a:r>
              <a:rPr lang="en-GB" sz="1600" dirty="0" err="1">
                <a:solidFill>
                  <a:srgbClr val="569DA4"/>
                </a:solidFill>
                <a:latin typeface="Arial" panose="020B0604020202020204" pitchFamily="34" charset="0"/>
                <a:cs typeface="Arial" panose="020B0604020202020204" pitchFamily="34" charset="0"/>
              </a:rPr>
              <a:t>Pag</a:t>
            </a:r>
            <a:r>
              <a:rPr lang="en-GB" sz="1600" dirty="0">
                <a:solidFill>
                  <a:srgbClr val="569DA4"/>
                </a:solidFill>
                <a:latin typeface="Arial" panose="020B0604020202020204" pitchFamily="34" charset="0"/>
                <a:cs typeface="Arial" panose="020B0604020202020204" pitchFamily="34" charset="0"/>
              </a:rPr>
              <a:t>  41 </a:t>
            </a:r>
            <a:endParaRPr lang="en-GB" sz="1600" dirty="0">
              <a:latin typeface="Arial" panose="020B0604020202020204" pitchFamily="34" charset="0"/>
              <a:cs typeface="Arial" panose="020B0604020202020204" pitchFamily="34" charset="0"/>
            </a:endParaRPr>
          </a:p>
          <a:p>
            <a:pPr marL="0" indent="0">
              <a:lnSpc>
                <a:spcPct val="110000"/>
              </a:lnSpc>
              <a:spcBef>
                <a:spcPts val="600"/>
              </a:spcBef>
              <a:spcAft>
                <a:spcPts val="600"/>
              </a:spcAft>
              <a:buNone/>
            </a:pPr>
            <a:r>
              <a:rPr lang="en-GB" sz="1600" dirty="0">
                <a:solidFill>
                  <a:srgbClr val="569DA4"/>
                </a:solidFill>
                <a:latin typeface="Arial" panose="020B0604020202020204" pitchFamily="34" charset="0"/>
                <a:cs typeface="Arial" panose="020B0604020202020204" pitchFamily="34" charset="0"/>
              </a:rPr>
              <a:t>2. </a:t>
            </a:r>
            <a:r>
              <a:rPr lang="en-GB" sz="1600" dirty="0">
                <a:latin typeface="Arial" panose="020B0604020202020204" pitchFamily="34" charset="0"/>
                <a:cs typeface="Arial" panose="020B0604020202020204" pitchFamily="34" charset="0"/>
              </a:rPr>
              <a:t>Short and medium term cotton seed needs 		</a:t>
            </a:r>
            <a:r>
              <a:rPr lang="en-GB" sz="1600" dirty="0">
                <a:solidFill>
                  <a:srgbClr val="569DA4"/>
                </a:solidFill>
                <a:latin typeface="Arial" panose="020B0604020202020204" pitchFamily="34" charset="0"/>
                <a:cs typeface="Arial" panose="020B0604020202020204" pitchFamily="34" charset="0"/>
              </a:rPr>
              <a:t>11. </a:t>
            </a:r>
            <a:r>
              <a:rPr lang="en-GB" sz="1600" dirty="0">
                <a:latin typeface="Arial" panose="020B0604020202020204" pitchFamily="34" charset="0"/>
                <a:cs typeface="Arial" panose="020B0604020202020204" pitchFamily="34" charset="0"/>
              </a:rPr>
              <a:t>Environmental Assessment requirements		</a:t>
            </a:r>
            <a:r>
              <a:rPr lang="en-GB" sz="1600" dirty="0" err="1">
                <a:solidFill>
                  <a:srgbClr val="569DA4"/>
                </a:solidFill>
                <a:latin typeface="Arial" panose="020B0604020202020204" pitchFamily="34" charset="0"/>
                <a:cs typeface="Arial" panose="020B0604020202020204" pitchFamily="34" charset="0"/>
              </a:rPr>
              <a:t>Pag</a:t>
            </a:r>
            <a:r>
              <a:rPr lang="en-GB" sz="1600" dirty="0">
                <a:solidFill>
                  <a:srgbClr val="569DA4"/>
                </a:solidFill>
                <a:latin typeface="Arial" panose="020B0604020202020204" pitchFamily="34" charset="0"/>
                <a:cs typeface="Arial" panose="020B0604020202020204" pitchFamily="34" charset="0"/>
              </a:rPr>
              <a:t>  45 </a:t>
            </a:r>
            <a:endParaRPr lang="en-GB" sz="1600" dirty="0">
              <a:latin typeface="Arial" panose="020B0604020202020204" pitchFamily="34" charset="0"/>
              <a:cs typeface="Arial" panose="020B0604020202020204" pitchFamily="34" charset="0"/>
            </a:endParaRPr>
          </a:p>
          <a:p>
            <a:pPr marL="0" indent="0">
              <a:lnSpc>
                <a:spcPct val="150000"/>
              </a:lnSpc>
              <a:spcBef>
                <a:spcPts val="600"/>
              </a:spcBef>
              <a:spcAft>
                <a:spcPts val="600"/>
              </a:spcAft>
              <a:buNone/>
            </a:pPr>
            <a:r>
              <a:rPr lang="en-GB" sz="1600" dirty="0">
                <a:latin typeface="Arial" panose="020B0604020202020204" pitchFamily="34" charset="0"/>
                <a:cs typeface="Arial" panose="020B0604020202020204" pitchFamily="34" charset="0"/>
              </a:rPr>
              <a:t>and availability			            </a:t>
            </a:r>
            <a:r>
              <a:rPr lang="en-GB" sz="1600" dirty="0" err="1">
                <a:solidFill>
                  <a:srgbClr val="569DA4"/>
                </a:solidFill>
                <a:latin typeface="Arial" panose="020B0604020202020204" pitchFamily="34" charset="0"/>
                <a:cs typeface="Arial" panose="020B0604020202020204" pitchFamily="34" charset="0"/>
              </a:rPr>
              <a:t>Pag</a:t>
            </a:r>
            <a:r>
              <a:rPr lang="en-GB" sz="1600" dirty="0">
                <a:solidFill>
                  <a:srgbClr val="569DA4"/>
                </a:solidFill>
                <a:latin typeface="Arial" panose="020B0604020202020204" pitchFamily="34" charset="0"/>
                <a:cs typeface="Arial" panose="020B0604020202020204" pitchFamily="34" charset="0"/>
              </a:rPr>
              <a:t>  8 </a:t>
            </a:r>
            <a:r>
              <a:rPr lang="en-GB" sz="1600" dirty="0">
                <a:latin typeface="Arial" panose="020B0604020202020204" pitchFamily="34" charset="0"/>
                <a:cs typeface="Arial" panose="020B0604020202020204" pitchFamily="34" charset="0"/>
              </a:rPr>
              <a:t>	</a:t>
            </a:r>
            <a:r>
              <a:rPr lang="en-GB" sz="1600" dirty="0">
                <a:solidFill>
                  <a:srgbClr val="569DA4"/>
                </a:solidFill>
                <a:latin typeface="Arial" panose="020B0604020202020204" pitchFamily="34" charset="0"/>
                <a:cs typeface="Arial" panose="020B0604020202020204" pitchFamily="34" charset="0"/>
              </a:rPr>
              <a:t>12. </a:t>
            </a:r>
            <a:r>
              <a:rPr lang="en-GB" sz="1600" dirty="0">
                <a:latin typeface="Arial" panose="020B0604020202020204" pitchFamily="34" charset="0"/>
                <a:cs typeface="Arial" panose="020B0604020202020204" pitchFamily="34" charset="0"/>
              </a:rPr>
              <a:t>Legal and Legislation requirements			</a:t>
            </a:r>
            <a:r>
              <a:rPr lang="en-GB" sz="1600" dirty="0" err="1">
                <a:solidFill>
                  <a:srgbClr val="569DA4"/>
                </a:solidFill>
                <a:latin typeface="Arial" panose="020B0604020202020204" pitchFamily="34" charset="0"/>
                <a:cs typeface="Arial" panose="020B0604020202020204" pitchFamily="34" charset="0"/>
              </a:rPr>
              <a:t>Pag</a:t>
            </a:r>
            <a:r>
              <a:rPr lang="en-GB" sz="1600" dirty="0">
                <a:solidFill>
                  <a:srgbClr val="569DA4"/>
                </a:solidFill>
                <a:latin typeface="Arial" panose="020B0604020202020204" pitchFamily="34" charset="0"/>
                <a:cs typeface="Arial" panose="020B0604020202020204" pitchFamily="34" charset="0"/>
              </a:rPr>
              <a:t>  47 </a:t>
            </a:r>
            <a:endParaRPr lang="en-GB" sz="1600" dirty="0">
              <a:latin typeface="Arial" panose="020B0604020202020204" pitchFamily="34" charset="0"/>
              <a:cs typeface="Arial" panose="020B0604020202020204" pitchFamily="34" charset="0"/>
            </a:endParaRPr>
          </a:p>
          <a:p>
            <a:pPr marL="0" indent="0">
              <a:lnSpc>
                <a:spcPct val="150000"/>
              </a:lnSpc>
              <a:spcBef>
                <a:spcPts val="600"/>
              </a:spcBef>
              <a:spcAft>
                <a:spcPts val="600"/>
              </a:spcAft>
              <a:buNone/>
            </a:pPr>
            <a:r>
              <a:rPr lang="en-GB" sz="1600" dirty="0">
                <a:solidFill>
                  <a:srgbClr val="569DA4"/>
                </a:solidFill>
                <a:latin typeface="Arial" panose="020B0604020202020204" pitchFamily="34" charset="0"/>
                <a:cs typeface="Arial" panose="020B0604020202020204" pitchFamily="34" charset="0"/>
              </a:rPr>
              <a:t>3. </a:t>
            </a:r>
            <a:r>
              <a:rPr lang="en-GB" sz="1600" dirty="0">
                <a:latin typeface="Arial" panose="020B0604020202020204" pitchFamily="34" charset="0"/>
                <a:cs typeface="Arial" panose="020B0604020202020204" pitchFamily="34" charset="0"/>
              </a:rPr>
              <a:t>Brief presentation of the 2030 Alliance	            </a:t>
            </a:r>
            <a:r>
              <a:rPr lang="en-GB" sz="1600" dirty="0" err="1">
                <a:solidFill>
                  <a:srgbClr val="569DA4"/>
                </a:solidFill>
                <a:latin typeface="Arial" panose="020B0604020202020204" pitchFamily="34" charset="0"/>
                <a:cs typeface="Arial" panose="020B0604020202020204" pitchFamily="34" charset="0"/>
              </a:rPr>
              <a:t>Pag</a:t>
            </a:r>
            <a:r>
              <a:rPr lang="en-GB" sz="1600" dirty="0">
                <a:solidFill>
                  <a:srgbClr val="569DA4"/>
                </a:solidFill>
                <a:latin typeface="Arial" panose="020B0604020202020204" pitchFamily="34" charset="0"/>
                <a:cs typeface="Arial" panose="020B0604020202020204" pitchFamily="34" charset="0"/>
              </a:rPr>
              <a:t>  9 </a:t>
            </a:r>
            <a:r>
              <a:rPr lang="en-GB" sz="1600" dirty="0">
                <a:latin typeface="Arial" panose="020B0604020202020204" pitchFamily="34" charset="0"/>
                <a:cs typeface="Arial" panose="020B0604020202020204" pitchFamily="34" charset="0"/>
              </a:rPr>
              <a:t>	</a:t>
            </a:r>
            <a:r>
              <a:rPr lang="en-GB" sz="1600" dirty="0">
                <a:solidFill>
                  <a:srgbClr val="569DA4"/>
                </a:solidFill>
                <a:latin typeface="Arial" panose="020B0604020202020204" pitchFamily="34" charset="0"/>
                <a:cs typeface="Arial" panose="020B0604020202020204" pitchFamily="34" charset="0"/>
              </a:rPr>
              <a:t>13. </a:t>
            </a:r>
            <a:r>
              <a:rPr lang="en-GB" sz="1600" dirty="0">
                <a:latin typeface="Arial" panose="020B0604020202020204" pitchFamily="34" charset="0"/>
                <a:cs typeface="Arial" panose="020B0604020202020204" pitchFamily="34" charset="0"/>
              </a:rPr>
              <a:t>Marketing-Mix					</a:t>
            </a:r>
            <a:r>
              <a:rPr lang="en-GB" sz="1600" dirty="0" err="1">
                <a:solidFill>
                  <a:srgbClr val="569DA4"/>
                </a:solidFill>
                <a:latin typeface="Arial" panose="020B0604020202020204" pitchFamily="34" charset="0"/>
                <a:cs typeface="Arial" panose="020B0604020202020204" pitchFamily="34" charset="0"/>
              </a:rPr>
              <a:t>Pag</a:t>
            </a:r>
            <a:r>
              <a:rPr lang="en-GB" sz="1600" dirty="0">
                <a:solidFill>
                  <a:srgbClr val="569DA4"/>
                </a:solidFill>
                <a:latin typeface="Arial" panose="020B0604020202020204" pitchFamily="34" charset="0"/>
                <a:cs typeface="Arial" panose="020B0604020202020204" pitchFamily="34" charset="0"/>
              </a:rPr>
              <a:t>  48 </a:t>
            </a:r>
            <a:endParaRPr lang="en-GB" sz="1600" dirty="0">
              <a:latin typeface="Arial" panose="020B0604020202020204" pitchFamily="34" charset="0"/>
              <a:cs typeface="Arial" panose="020B0604020202020204" pitchFamily="34" charset="0"/>
            </a:endParaRPr>
          </a:p>
          <a:p>
            <a:pPr marL="0" indent="0">
              <a:lnSpc>
                <a:spcPct val="150000"/>
              </a:lnSpc>
              <a:spcBef>
                <a:spcPts val="600"/>
              </a:spcBef>
              <a:spcAft>
                <a:spcPts val="600"/>
              </a:spcAft>
              <a:buNone/>
            </a:pPr>
            <a:r>
              <a:rPr lang="en-GB" sz="1600" dirty="0">
                <a:solidFill>
                  <a:srgbClr val="569DA4"/>
                </a:solidFill>
                <a:latin typeface="Arial" panose="020B0604020202020204" pitchFamily="34" charset="0"/>
                <a:cs typeface="Arial" panose="020B0604020202020204" pitchFamily="34" charset="0"/>
              </a:rPr>
              <a:t>4. </a:t>
            </a:r>
            <a:r>
              <a:rPr lang="en-GB" sz="1600" dirty="0">
                <a:latin typeface="Arial" panose="020B0604020202020204" pitchFamily="34" charset="0"/>
                <a:cs typeface="Arial" panose="020B0604020202020204" pitchFamily="34" charset="0"/>
              </a:rPr>
              <a:t>Proposed business model according with 		</a:t>
            </a:r>
            <a:r>
              <a:rPr lang="en-GB" sz="1600" dirty="0">
                <a:solidFill>
                  <a:srgbClr val="569DA4"/>
                </a:solidFill>
                <a:latin typeface="Arial" panose="020B0604020202020204" pitchFamily="34" charset="0"/>
                <a:cs typeface="Arial" panose="020B0604020202020204" pitchFamily="34" charset="0"/>
              </a:rPr>
              <a:t>14. </a:t>
            </a:r>
            <a:r>
              <a:rPr lang="en-GB" sz="1600" dirty="0">
                <a:latin typeface="Arial" panose="020B0604020202020204" pitchFamily="34" charset="0"/>
                <a:cs typeface="Arial" panose="020B0604020202020204" pitchFamily="34" charset="0"/>
              </a:rPr>
              <a:t>Investment and operating budget			</a:t>
            </a:r>
            <a:r>
              <a:rPr lang="en-GB" sz="1600" dirty="0" err="1">
                <a:solidFill>
                  <a:srgbClr val="569DA4"/>
                </a:solidFill>
                <a:latin typeface="Arial" panose="020B0604020202020204" pitchFamily="34" charset="0"/>
                <a:cs typeface="Arial" panose="020B0604020202020204" pitchFamily="34" charset="0"/>
              </a:rPr>
              <a:t>Pag</a:t>
            </a:r>
            <a:r>
              <a:rPr lang="en-GB" sz="1600" dirty="0">
                <a:solidFill>
                  <a:srgbClr val="569DA4"/>
                </a:solidFill>
                <a:latin typeface="Arial" panose="020B0604020202020204" pitchFamily="34" charset="0"/>
                <a:cs typeface="Arial" panose="020B0604020202020204" pitchFamily="34" charset="0"/>
              </a:rPr>
              <a:t>  49 </a:t>
            </a:r>
            <a:endParaRPr lang="en-GB" sz="1600" dirty="0">
              <a:latin typeface="Arial" panose="020B0604020202020204" pitchFamily="34" charset="0"/>
              <a:cs typeface="Arial" panose="020B0604020202020204" pitchFamily="34" charset="0"/>
            </a:endParaRPr>
          </a:p>
          <a:p>
            <a:pPr marL="0" indent="0">
              <a:lnSpc>
                <a:spcPct val="150000"/>
              </a:lnSpc>
              <a:spcBef>
                <a:spcPts val="600"/>
              </a:spcBef>
              <a:spcAft>
                <a:spcPts val="600"/>
              </a:spcAft>
              <a:buNone/>
            </a:pPr>
            <a:r>
              <a:rPr lang="en-GB" sz="1600" dirty="0">
                <a:latin typeface="Arial" panose="020B0604020202020204" pitchFamily="34" charset="0"/>
                <a:cs typeface="Arial" panose="020B0604020202020204" pitchFamily="34" charset="0"/>
              </a:rPr>
              <a:t>the Alliance 2030 principles	</a:t>
            </a:r>
            <a:r>
              <a:rPr lang="en-GB" sz="1600" dirty="0">
                <a:solidFill>
                  <a:srgbClr val="569DA4"/>
                </a:solidFill>
                <a:latin typeface="Arial" panose="020B0604020202020204" pitchFamily="34" charset="0"/>
                <a:cs typeface="Arial" panose="020B0604020202020204" pitchFamily="34" charset="0"/>
              </a:rPr>
              <a:t>                            </a:t>
            </a:r>
            <a:r>
              <a:rPr lang="en-GB" sz="1600" dirty="0" err="1">
                <a:solidFill>
                  <a:srgbClr val="569DA4"/>
                </a:solidFill>
                <a:latin typeface="Arial" panose="020B0604020202020204" pitchFamily="34" charset="0"/>
                <a:cs typeface="Arial" panose="020B0604020202020204" pitchFamily="34" charset="0"/>
              </a:rPr>
              <a:t>Pag</a:t>
            </a:r>
            <a:r>
              <a:rPr lang="en-GB" sz="1600" dirty="0">
                <a:solidFill>
                  <a:srgbClr val="569DA4"/>
                </a:solidFill>
                <a:latin typeface="Arial" panose="020B0604020202020204" pitchFamily="34" charset="0"/>
                <a:cs typeface="Arial" panose="020B0604020202020204" pitchFamily="34" charset="0"/>
              </a:rPr>
              <a:t>  10 </a:t>
            </a:r>
            <a:r>
              <a:rPr lang="en-GB" sz="1600" dirty="0">
                <a:latin typeface="Arial" panose="020B0604020202020204" pitchFamily="34" charset="0"/>
                <a:cs typeface="Arial" panose="020B0604020202020204" pitchFamily="34" charset="0"/>
              </a:rPr>
              <a:t>	</a:t>
            </a:r>
            <a:r>
              <a:rPr lang="en-GB" sz="1600" dirty="0">
                <a:solidFill>
                  <a:srgbClr val="569DA4"/>
                </a:solidFill>
                <a:latin typeface="Arial" panose="020B0604020202020204" pitchFamily="34" charset="0"/>
                <a:cs typeface="Arial" panose="020B0604020202020204" pitchFamily="34" charset="0"/>
              </a:rPr>
              <a:t>15. </a:t>
            </a:r>
            <a:r>
              <a:rPr lang="en-GB" sz="1600" dirty="0">
                <a:latin typeface="Arial" panose="020B0604020202020204" pitchFamily="34" charset="0"/>
                <a:cs typeface="Arial" panose="020B0604020202020204" pitchFamily="34" charset="0"/>
              </a:rPr>
              <a:t>Financial and Economic model and sustainability 	</a:t>
            </a:r>
            <a:r>
              <a:rPr lang="en-GB" sz="1600" dirty="0" err="1">
                <a:solidFill>
                  <a:srgbClr val="569DA4"/>
                </a:solidFill>
                <a:latin typeface="Arial" panose="020B0604020202020204" pitchFamily="34" charset="0"/>
                <a:cs typeface="Arial" panose="020B0604020202020204" pitchFamily="34" charset="0"/>
              </a:rPr>
              <a:t>Pag</a:t>
            </a:r>
            <a:r>
              <a:rPr lang="en-GB" sz="1600" dirty="0">
                <a:solidFill>
                  <a:srgbClr val="569DA4"/>
                </a:solidFill>
                <a:latin typeface="Arial" panose="020B0604020202020204" pitchFamily="34" charset="0"/>
                <a:cs typeface="Arial" panose="020B0604020202020204" pitchFamily="34" charset="0"/>
              </a:rPr>
              <a:t>  51 </a:t>
            </a:r>
            <a:endParaRPr lang="en-GB" sz="1600" dirty="0">
              <a:latin typeface="Arial" panose="020B0604020202020204" pitchFamily="34" charset="0"/>
              <a:cs typeface="Arial" panose="020B0604020202020204" pitchFamily="34" charset="0"/>
            </a:endParaRPr>
          </a:p>
          <a:p>
            <a:pPr marL="0" indent="0">
              <a:lnSpc>
                <a:spcPct val="150000"/>
              </a:lnSpc>
              <a:spcBef>
                <a:spcPts val="600"/>
              </a:spcBef>
              <a:spcAft>
                <a:spcPts val="600"/>
              </a:spcAft>
              <a:buNone/>
            </a:pPr>
            <a:r>
              <a:rPr lang="en-GB" sz="1600" dirty="0">
                <a:solidFill>
                  <a:srgbClr val="569DA4"/>
                </a:solidFill>
                <a:latin typeface="Arial" panose="020B0604020202020204" pitchFamily="34" charset="0"/>
                <a:cs typeface="Arial" panose="020B0604020202020204" pitchFamily="34" charset="0"/>
              </a:rPr>
              <a:t>5. </a:t>
            </a:r>
            <a:r>
              <a:rPr lang="en-GB" sz="1600" dirty="0">
                <a:latin typeface="Arial" panose="020B0604020202020204" pitchFamily="34" charset="0"/>
                <a:cs typeface="Arial" panose="020B0604020202020204" pitchFamily="34" charset="0"/>
              </a:rPr>
              <a:t>Strategic Analysis			</a:t>
            </a:r>
            <a:r>
              <a:rPr lang="en-GB" sz="1600" dirty="0">
                <a:solidFill>
                  <a:srgbClr val="569DA4"/>
                </a:solidFill>
                <a:latin typeface="Arial" panose="020B0604020202020204" pitchFamily="34" charset="0"/>
                <a:cs typeface="Arial" panose="020B0604020202020204" pitchFamily="34" charset="0"/>
              </a:rPr>
              <a:t>            </a:t>
            </a:r>
            <a:r>
              <a:rPr lang="en-GB" sz="1600" dirty="0" err="1">
                <a:solidFill>
                  <a:srgbClr val="569DA4"/>
                </a:solidFill>
                <a:latin typeface="Arial" panose="020B0604020202020204" pitchFamily="34" charset="0"/>
                <a:cs typeface="Arial" panose="020B0604020202020204" pitchFamily="34" charset="0"/>
              </a:rPr>
              <a:t>Pag</a:t>
            </a:r>
            <a:r>
              <a:rPr lang="en-GB" sz="1600" dirty="0">
                <a:solidFill>
                  <a:srgbClr val="569DA4"/>
                </a:solidFill>
                <a:latin typeface="Arial" panose="020B0604020202020204" pitchFamily="34" charset="0"/>
                <a:cs typeface="Arial" panose="020B0604020202020204" pitchFamily="34" charset="0"/>
              </a:rPr>
              <a:t>  11 </a:t>
            </a:r>
            <a:r>
              <a:rPr lang="en-GB" sz="1600" dirty="0">
                <a:latin typeface="Arial" panose="020B0604020202020204" pitchFamily="34" charset="0"/>
                <a:cs typeface="Arial" panose="020B0604020202020204" pitchFamily="34" charset="0"/>
              </a:rPr>
              <a:t>	</a:t>
            </a:r>
            <a:r>
              <a:rPr lang="en-GB" sz="1600" dirty="0">
                <a:solidFill>
                  <a:srgbClr val="569DA4"/>
                </a:solidFill>
                <a:latin typeface="Arial" panose="020B0604020202020204" pitchFamily="34" charset="0"/>
                <a:cs typeface="Arial" panose="020B0604020202020204" pitchFamily="34" charset="0"/>
              </a:rPr>
              <a:t>16. </a:t>
            </a:r>
            <a:r>
              <a:rPr lang="en-GB" sz="1600" dirty="0">
                <a:latin typeface="Arial" panose="020B0604020202020204" pitchFamily="34" charset="0"/>
                <a:cs typeface="Arial" panose="020B0604020202020204" pitchFamily="34" charset="0"/>
              </a:rPr>
              <a:t>Risk Assessment and Mitigation Strategy		</a:t>
            </a:r>
            <a:r>
              <a:rPr lang="en-GB" sz="1600" dirty="0" err="1">
                <a:solidFill>
                  <a:srgbClr val="569DA4"/>
                </a:solidFill>
                <a:latin typeface="Arial" panose="020B0604020202020204" pitchFamily="34" charset="0"/>
                <a:cs typeface="Arial" panose="020B0604020202020204" pitchFamily="34" charset="0"/>
              </a:rPr>
              <a:t>Pag</a:t>
            </a:r>
            <a:r>
              <a:rPr lang="en-GB" sz="1600" dirty="0">
                <a:solidFill>
                  <a:srgbClr val="569DA4"/>
                </a:solidFill>
                <a:latin typeface="Arial" panose="020B0604020202020204" pitchFamily="34" charset="0"/>
                <a:cs typeface="Arial" panose="020B0604020202020204" pitchFamily="34" charset="0"/>
              </a:rPr>
              <a:t>  54 </a:t>
            </a:r>
            <a:endParaRPr lang="en-GB" sz="1600" dirty="0">
              <a:latin typeface="Arial" panose="020B0604020202020204" pitchFamily="34" charset="0"/>
              <a:cs typeface="Arial" panose="020B0604020202020204" pitchFamily="34" charset="0"/>
            </a:endParaRPr>
          </a:p>
          <a:p>
            <a:pPr marL="0" indent="0">
              <a:lnSpc>
                <a:spcPct val="150000"/>
              </a:lnSpc>
              <a:spcBef>
                <a:spcPts val="600"/>
              </a:spcBef>
              <a:spcAft>
                <a:spcPts val="600"/>
              </a:spcAft>
              <a:buNone/>
            </a:pPr>
            <a:r>
              <a:rPr lang="en-GB" sz="1600" dirty="0">
                <a:solidFill>
                  <a:srgbClr val="569DA4"/>
                </a:solidFill>
                <a:latin typeface="Arial" panose="020B0604020202020204" pitchFamily="34" charset="0"/>
                <a:cs typeface="Arial" panose="020B0604020202020204" pitchFamily="34" charset="0"/>
              </a:rPr>
              <a:t>6. </a:t>
            </a:r>
            <a:r>
              <a:rPr lang="en-GB" sz="1600" dirty="0">
                <a:latin typeface="Arial" panose="020B0604020202020204" pitchFamily="34" charset="0"/>
                <a:cs typeface="Arial" panose="020B0604020202020204" pitchFamily="34" charset="0"/>
              </a:rPr>
              <a:t>Special Purpose Vehicle		</a:t>
            </a:r>
            <a:r>
              <a:rPr lang="en-GB" sz="1600" dirty="0">
                <a:solidFill>
                  <a:srgbClr val="569DA4"/>
                </a:solidFill>
                <a:latin typeface="Arial" panose="020B0604020202020204" pitchFamily="34" charset="0"/>
                <a:cs typeface="Arial" panose="020B0604020202020204" pitchFamily="34" charset="0"/>
              </a:rPr>
              <a:t>            </a:t>
            </a:r>
            <a:r>
              <a:rPr lang="en-GB" sz="1600" dirty="0" err="1">
                <a:solidFill>
                  <a:srgbClr val="569DA4"/>
                </a:solidFill>
                <a:latin typeface="Arial" panose="020B0604020202020204" pitchFamily="34" charset="0"/>
                <a:cs typeface="Arial" panose="020B0604020202020204" pitchFamily="34" charset="0"/>
              </a:rPr>
              <a:t>Pag</a:t>
            </a:r>
            <a:r>
              <a:rPr lang="en-GB" sz="1600" dirty="0">
                <a:solidFill>
                  <a:srgbClr val="569DA4"/>
                </a:solidFill>
                <a:latin typeface="Arial" panose="020B0604020202020204" pitchFamily="34" charset="0"/>
                <a:cs typeface="Arial" panose="020B0604020202020204" pitchFamily="34" charset="0"/>
              </a:rPr>
              <a:t>  19 </a:t>
            </a:r>
            <a:r>
              <a:rPr lang="en-GB" sz="1600" dirty="0">
                <a:latin typeface="Arial" panose="020B0604020202020204" pitchFamily="34" charset="0"/>
                <a:cs typeface="Arial" panose="020B0604020202020204" pitchFamily="34" charset="0"/>
              </a:rPr>
              <a:t>	</a:t>
            </a:r>
            <a:r>
              <a:rPr lang="en-GB" sz="1600" dirty="0">
                <a:solidFill>
                  <a:srgbClr val="569DA4"/>
                </a:solidFill>
                <a:latin typeface="Arial" panose="020B0604020202020204" pitchFamily="34" charset="0"/>
                <a:cs typeface="Arial" panose="020B0604020202020204" pitchFamily="34" charset="0"/>
              </a:rPr>
              <a:t>17. </a:t>
            </a:r>
            <a:r>
              <a:rPr lang="en-GB" sz="1600" dirty="0">
                <a:latin typeface="Arial" panose="020B0604020202020204" pitchFamily="34" charset="0"/>
                <a:cs typeface="Arial" panose="020B0604020202020204" pitchFamily="34" charset="0"/>
              </a:rPr>
              <a:t>Impact and sustainability 				</a:t>
            </a:r>
            <a:r>
              <a:rPr lang="en-GB" sz="1600" dirty="0" err="1">
                <a:solidFill>
                  <a:srgbClr val="569DA4"/>
                </a:solidFill>
                <a:latin typeface="Arial" panose="020B0604020202020204" pitchFamily="34" charset="0"/>
                <a:cs typeface="Arial" panose="020B0604020202020204" pitchFamily="34" charset="0"/>
              </a:rPr>
              <a:t>Pag</a:t>
            </a:r>
            <a:r>
              <a:rPr lang="en-GB" sz="1600" dirty="0">
                <a:solidFill>
                  <a:srgbClr val="569DA4"/>
                </a:solidFill>
                <a:latin typeface="Arial" panose="020B0604020202020204" pitchFamily="34" charset="0"/>
                <a:cs typeface="Arial" panose="020B0604020202020204" pitchFamily="34" charset="0"/>
              </a:rPr>
              <a:t>  55</a:t>
            </a:r>
            <a:endParaRPr lang="en-GB" sz="1600" dirty="0">
              <a:latin typeface="Arial" panose="020B0604020202020204" pitchFamily="34" charset="0"/>
              <a:cs typeface="Arial" panose="020B0604020202020204" pitchFamily="34" charset="0"/>
            </a:endParaRPr>
          </a:p>
          <a:p>
            <a:pPr marL="0" indent="0">
              <a:lnSpc>
                <a:spcPct val="150000"/>
              </a:lnSpc>
              <a:spcBef>
                <a:spcPts val="600"/>
              </a:spcBef>
              <a:spcAft>
                <a:spcPts val="600"/>
              </a:spcAft>
              <a:buNone/>
            </a:pPr>
            <a:r>
              <a:rPr lang="en-GB" sz="1600" dirty="0">
                <a:solidFill>
                  <a:srgbClr val="569DA4"/>
                </a:solidFill>
                <a:latin typeface="Arial" panose="020B0604020202020204" pitchFamily="34" charset="0"/>
                <a:cs typeface="Arial" panose="020B0604020202020204" pitchFamily="34" charset="0"/>
              </a:rPr>
              <a:t>7. </a:t>
            </a:r>
            <a:r>
              <a:rPr lang="en-GB" sz="1600" dirty="0">
                <a:latin typeface="Arial" panose="020B0604020202020204" pitchFamily="34" charset="0"/>
                <a:cs typeface="Arial" panose="020B0604020202020204" pitchFamily="34" charset="0"/>
              </a:rPr>
              <a:t>Management Model	                            </a:t>
            </a:r>
            <a:r>
              <a:rPr lang="en-GB" sz="1600" dirty="0" err="1">
                <a:solidFill>
                  <a:srgbClr val="569DA4"/>
                </a:solidFill>
                <a:latin typeface="Arial" panose="020B0604020202020204" pitchFamily="34" charset="0"/>
                <a:cs typeface="Arial" panose="020B0604020202020204" pitchFamily="34" charset="0"/>
              </a:rPr>
              <a:t>Pag</a:t>
            </a:r>
            <a:r>
              <a:rPr lang="en-GB" sz="1600" dirty="0">
                <a:solidFill>
                  <a:srgbClr val="569DA4"/>
                </a:solidFill>
                <a:latin typeface="Arial" panose="020B0604020202020204" pitchFamily="34" charset="0"/>
                <a:cs typeface="Arial" panose="020B0604020202020204" pitchFamily="34" charset="0"/>
              </a:rPr>
              <a:t>  28 </a:t>
            </a:r>
            <a:r>
              <a:rPr lang="en-GB" sz="1600" dirty="0">
                <a:latin typeface="Arial" panose="020B0604020202020204" pitchFamily="34" charset="0"/>
                <a:cs typeface="Arial" panose="020B0604020202020204" pitchFamily="34" charset="0"/>
              </a:rPr>
              <a:t>	</a:t>
            </a:r>
            <a:r>
              <a:rPr lang="en-GB" sz="1600" dirty="0">
                <a:solidFill>
                  <a:srgbClr val="569DA4"/>
                </a:solidFill>
                <a:latin typeface="Arial" panose="020B0604020202020204" pitchFamily="34" charset="0"/>
                <a:cs typeface="Arial" panose="020B0604020202020204" pitchFamily="34" charset="0"/>
              </a:rPr>
              <a:t>18. </a:t>
            </a:r>
            <a:r>
              <a:rPr lang="en-GB" sz="1600" dirty="0">
                <a:latin typeface="Arial" panose="020B0604020202020204" pitchFamily="34" charset="0"/>
                <a:cs typeface="Arial" panose="020B0604020202020204" pitchFamily="34" charset="0"/>
              </a:rPr>
              <a:t>Decision					</a:t>
            </a:r>
            <a:r>
              <a:rPr lang="en-GB" sz="1600" dirty="0" err="1">
                <a:solidFill>
                  <a:srgbClr val="569DA4"/>
                </a:solidFill>
                <a:latin typeface="Arial" panose="020B0604020202020204" pitchFamily="34" charset="0"/>
                <a:cs typeface="Arial" panose="020B0604020202020204" pitchFamily="34" charset="0"/>
              </a:rPr>
              <a:t>Pag</a:t>
            </a:r>
            <a:r>
              <a:rPr lang="en-GB" sz="1600" dirty="0">
                <a:solidFill>
                  <a:srgbClr val="569DA4"/>
                </a:solidFill>
                <a:latin typeface="Arial" panose="020B0604020202020204" pitchFamily="34" charset="0"/>
                <a:cs typeface="Arial" panose="020B0604020202020204" pitchFamily="34" charset="0"/>
              </a:rPr>
              <a:t>  57</a:t>
            </a:r>
            <a:endParaRPr lang="en-GB" sz="1600" dirty="0">
              <a:latin typeface="Arial" panose="020B0604020202020204" pitchFamily="34" charset="0"/>
              <a:cs typeface="Arial" panose="020B0604020202020204" pitchFamily="34" charset="0"/>
            </a:endParaRPr>
          </a:p>
          <a:p>
            <a:pPr marL="0" indent="0">
              <a:lnSpc>
                <a:spcPct val="150000"/>
              </a:lnSpc>
              <a:spcBef>
                <a:spcPts val="600"/>
              </a:spcBef>
              <a:spcAft>
                <a:spcPts val="600"/>
              </a:spcAft>
              <a:buNone/>
            </a:pPr>
            <a:r>
              <a:rPr lang="en-GB" sz="1600" dirty="0">
                <a:solidFill>
                  <a:srgbClr val="569DA4"/>
                </a:solidFill>
                <a:latin typeface="Arial" panose="020B0604020202020204" pitchFamily="34" charset="0"/>
                <a:cs typeface="Arial" panose="020B0604020202020204" pitchFamily="34" charset="0"/>
              </a:rPr>
              <a:t>8. </a:t>
            </a:r>
            <a:r>
              <a:rPr lang="en-GB" sz="1600" dirty="0">
                <a:latin typeface="Arial" panose="020B0604020202020204" pitchFamily="34" charset="0"/>
                <a:cs typeface="Arial" panose="020B0604020202020204" pitchFamily="34" charset="0"/>
              </a:rPr>
              <a:t>Technical solution and feasibility	</a:t>
            </a:r>
            <a:r>
              <a:rPr lang="en-GB" sz="1600" dirty="0">
                <a:solidFill>
                  <a:srgbClr val="569DA4"/>
                </a:solidFill>
                <a:latin typeface="Arial" panose="020B0604020202020204" pitchFamily="34" charset="0"/>
                <a:cs typeface="Arial" panose="020B0604020202020204" pitchFamily="34" charset="0"/>
              </a:rPr>
              <a:t>            </a:t>
            </a:r>
            <a:r>
              <a:rPr lang="en-GB" sz="1600" dirty="0" err="1">
                <a:solidFill>
                  <a:srgbClr val="569DA4"/>
                </a:solidFill>
                <a:latin typeface="Arial" panose="020B0604020202020204" pitchFamily="34" charset="0"/>
                <a:cs typeface="Arial" panose="020B0604020202020204" pitchFamily="34" charset="0"/>
              </a:rPr>
              <a:t>Pag</a:t>
            </a:r>
            <a:r>
              <a:rPr lang="en-GB" sz="1600" dirty="0">
                <a:solidFill>
                  <a:srgbClr val="569DA4"/>
                </a:solidFill>
                <a:latin typeface="Arial" panose="020B0604020202020204" pitchFamily="34" charset="0"/>
                <a:cs typeface="Arial" panose="020B0604020202020204" pitchFamily="34" charset="0"/>
              </a:rPr>
              <a:t>  36 </a:t>
            </a:r>
            <a:r>
              <a:rPr lang="en-GB" sz="1600" dirty="0">
                <a:latin typeface="Arial" panose="020B0604020202020204" pitchFamily="34" charset="0"/>
                <a:cs typeface="Arial" panose="020B0604020202020204" pitchFamily="34" charset="0"/>
              </a:rPr>
              <a:t>	</a:t>
            </a:r>
            <a:r>
              <a:rPr lang="en-GB" sz="1600" dirty="0">
                <a:solidFill>
                  <a:srgbClr val="569DA4"/>
                </a:solidFill>
                <a:latin typeface="Arial" panose="020B0604020202020204" pitchFamily="34" charset="0"/>
                <a:cs typeface="Arial" panose="020B0604020202020204" pitchFamily="34" charset="0"/>
              </a:rPr>
              <a:t>19. </a:t>
            </a:r>
            <a:r>
              <a:rPr lang="en-GB" sz="1600" dirty="0">
                <a:latin typeface="Arial" panose="020B0604020202020204" pitchFamily="34" charset="0"/>
                <a:cs typeface="Arial" panose="020B0604020202020204" pitchFamily="34" charset="0"/>
              </a:rPr>
              <a:t>Implementation plan and schedule			</a:t>
            </a:r>
            <a:r>
              <a:rPr lang="en-GB" sz="1600" dirty="0" err="1">
                <a:solidFill>
                  <a:srgbClr val="569DA4"/>
                </a:solidFill>
                <a:latin typeface="Arial" panose="020B0604020202020204" pitchFamily="34" charset="0"/>
                <a:cs typeface="Arial" panose="020B0604020202020204" pitchFamily="34" charset="0"/>
              </a:rPr>
              <a:t>Pag</a:t>
            </a:r>
            <a:r>
              <a:rPr lang="en-GB" sz="1600" dirty="0">
                <a:solidFill>
                  <a:srgbClr val="569DA4"/>
                </a:solidFill>
                <a:latin typeface="Arial" panose="020B0604020202020204" pitchFamily="34" charset="0"/>
                <a:cs typeface="Arial" panose="020B0604020202020204" pitchFamily="34" charset="0"/>
              </a:rPr>
              <a:t>  58</a:t>
            </a:r>
            <a:endParaRPr lang="en-GB" sz="1600" dirty="0">
              <a:latin typeface="Arial" panose="020B0604020202020204" pitchFamily="34" charset="0"/>
              <a:cs typeface="Arial" panose="020B0604020202020204" pitchFamily="34" charset="0"/>
            </a:endParaRPr>
          </a:p>
          <a:p>
            <a:pPr marL="0" indent="0">
              <a:lnSpc>
                <a:spcPct val="150000"/>
              </a:lnSpc>
              <a:spcBef>
                <a:spcPts val="600"/>
              </a:spcBef>
              <a:spcAft>
                <a:spcPts val="600"/>
              </a:spcAft>
              <a:buNone/>
            </a:pPr>
            <a:r>
              <a:rPr lang="en-GB" sz="1600" dirty="0">
                <a:solidFill>
                  <a:srgbClr val="569DA4"/>
                </a:solidFill>
                <a:latin typeface="Arial" panose="020B0604020202020204" pitchFamily="34" charset="0"/>
                <a:cs typeface="Arial" panose="020B0604020202020204" pitchFamily="34" charset="0"/>
              </a:rPr>
              <a:t>9. </a:t>
            </a:r>
            <a:r>
              <a:rPr lang="en-GB" sz="1600" dirty="0">
                <a:latin typeface="Arial" panose="020B0604020202020204" pitchFamily="34" charset="0"/>
                <a:cs typeface="Arial" panose="020B0604020202020204" pitchFamily="34" charset="0"/>
              </a:rPr>
              <a:t>Operational Model		           </a:t>
            </a:r>
            <a:r>
              <a:rPr lang="en-GB" sz="1600" dirty="0">
                <a:solidFill>
                  <a:srgbClr val="569DA4"/>
                </a:solidFill>
                <a:latin typeface="Arial" panose="020B0604020202020204" pitchFamily="34" charset="0"/>
                <a:cs typeface="Arial" panose="020B0604020202020204" pitchFamily="34" charset="0"/>
              </a:rPr>
              <a:t> </a:t>
            </a:r>
            <a:r>
              <a:rPr lang="en-GB" sz="1600" dirty="0" err="1">
                <a:solidFill>
                  <a:srgbClr val="569DA4"/>
                </a:solidFill>
                <a:latin typeface="Arial" panose="020B0604020202020204" pitchFamily="34" charset="0"/>
                <a:cs typeface="Arial" panose="020B0604020202020204" pitchFamily="34" charset="0"/>
              </a:rPr>
              <a:t>Pag</a:t>
            </a:r>
            <a:r>
              <a:rPr lang="en-GB" sz="1600" dirty="0">
                <a:solidFill>
                  <a:srgbClr val="569DA4"/>
                </a:solidFill>
                <a:latin typeface="Arial" panose="020B0604020202020204" pitchFamily="34" charset="0"/>
                <a:cs typeface="Arial" panose="020B0604020202020204" pitchFamily="34" charset="0"/>
              </a:rPr>
              <a:t>  40 </a:t>
            </a:r>
            <a:r>
              <a:rPr lang="en-GB" sz="1600" dirty="0">
                <a:latin typeface="Arial" panose="020B0604020202020204" pitchFamily="34" charset="0"/>
                <a:cs typeface="Arial" panose="020B0604020202020204" pitchFamily="34" charset="0"/>
              </a:rPr>
              <a:t>	</a:t>
            </a:r>
            <a:r>
              <a:rPr lang="en-GB" sz="1600" b="1" dirty="0">
                <a:solidFill>
                  <a:srgbClr val="569DA4"/>
                </a:solidFill>
                <a:latin typeface="Arial" panose="020B0604020202020204" pitchFamily="34" charset="0"/>
                <a:cs typeface="Arial" panose="020B0604020202020204" pitchFamily="34" charset="0"/>
              </a:rPr>
              <a:t> 20. </a:t>
            </a:r>
            <a:r>
              <a:rPr lang="en-GB" sz="1600" dirty="0">
                <a:latin typeface="Arial" panose="020B0604020202020204" pitchFamily="34" charset="0"/>
                <a:cs typeface="Arial" panose="020B0604020202020204" pitchFamily="34" charset="0"/>
              </a:rPr>
              <a:t>Bibliography					</a:t>
            </a:r>
            <a:r>
              <a:rPr lang="en-GB" sz="1600" dirty="0" err="1">
                <a:solidFill>
                  <a:srgbClr val="569DA4"/>
                </a:solidFill>
                <a:latin typeface="Arial" panose="020B0604020202020204" pitchFamily="34" charset="0"/>
                <a:cs typeface="Arial" panose="020B0604020202020204" pitchFamily="34" charset="0"/>
              </a:rPr>
              <a:t>Pag</a:t>
            </a:r>
            <a:r>
              <a:rPr lang="en-GB" sz="1600" dirty="0">
                <a:solidFill>
                  <a:srgbClr val="569DA4"/>
                </a:solidFill>
                <a:latin typeface="Arial" panose="020B0604020202020204" pitchFamily="34" charset="0"/>
                <a:cs typeface="Arial" panose="020B0604020202020204" pitchFamily="34" charset="0"/>
              </a:rPr>
              <a:t>  59</a:t>
            </a:r>
            <a:endParaRPr lang="en-GB" sz="1600" dirty="0">
              <a:latin typeface="Arial" panose="020B0604020202020204" pitchFamily="34" charset="0"/>
              <a:cs typeface="Arial" panose="020B0604020202020204" pitchFamily="34" charset="0"/>
            </a:endParaRPr>
          </a:p>
          <a:p>
            <a:pPr marL="0" indent="0">
              <a:lnSpc>
                <a:spcPct val="150000"/>
              </a:lnSpc>
              <a:spcBef>
                <a:spcPts val="600"/>
              </a:spcBef>
              <a:spcAft>
                <a:spcPts val="600"/>
              </a:spcAft>
              <a:buNone/>
            </a:pPr>
            <a:endParaRPr lang="en-GB" sz="1600" dirty="0">
              <a:latin typeface="Arial" panose="020B0604020202020204" pitchFamily="34" charset="0"/>
              <a:cs typeface="Arial" panose="020B0604020202020204" pitchFamily="34" charset="0"/>
            </a:endParaRPr>
          </a:p>
        </p:txBody>
      </p:sp>
      <p:cxnSp>
        <p:nvCxnSpPr>
          <p:cNvPr id="5" name="Conector reto 4"/>
          <p:cNvCxnSpPr/>
          <p:nvPr/>
        </p:nvCxnSpPr>
        <p:spPr>
          <a:xfrm flipH="1">
            <a:off x="5477691" y="670561"/>
            <a:ext cx="8709" cy="6087290"/>
          </a:xfrm>
          <a:prstGeom prst="line">
            <a:avLst/>
          </a:prstGeom>
          <a:ln>
            <a:solidFill>
              <a:srgbClr val="569DA4"/>
            </a:solidFill>
          </a:ln>
        </p:spPr>
        <p:style>
          <a:lnRef idx="1">
            <a:schemeClr val="accent1"/>
          </a:lnRef>
          <a:fillRef idx="0">
            <a:schemeClr val="accent1"/>
          </a:fillRef>
          <a:effectRef idx="0">
            <a:schemeClr val="accent1"/>
          </a:effectRef>
          <a:fontRef idx="minor">
            <a:schemeClr val="tx1"/>
          </a:fontRef>
        </p:style>
      </p:cxnSp>
      <p:sp>
        <p:nvSpPr>
          <p:cNvPr id="4" name="Marcador de Posição do Número do Diapositivo 3">
            <a:extLst>
              <a:ext uri="{FF2B5EF4-FFF2-40B4-BE49-F238E27FC236}">
                <a16:creationId xmlns:a16="http://schemas.microsoft.com/office/drawing/2014/main" id="{6DAED7D3-781B-417A-B0C1-23C5C8190696}"/>
              </a:ext>
            </a:extLst>
          </p:cNvPr>
          <p:cNvSpPr>
            <a:spLocks noGrp="1"/>
          </p:cNvSpPr>
          <p:nvPr>
            <p:ph type="sldNum" sz="quarter" idx="12"/>
          </p:nvPr>
        </p:nvSpPr>
        <p:spPr/>
        <p:txBody>
          <a:bodyPr/>
          <a:lstStyle/>
          <a:p>
            <a:fld id="{C1D7F914-E4F7-455C-A1CC-52701B4165D2}" type="slidenum">
              <a:rPr lang="en-GB" smtClean="0"/>
              <a:t>3</a:t>
            </a:fld>
            <a:endParaRPr lang="en-GB" dirty="0"/>
          </a:p>
        </p:txBody>
      </p:sp>
    </p:spTree>
    <p:extLst>
      <p:ext uri="{BB962C8B-B14F-4D97-AF65-F5344CB8AC3E}">
        <p14:creationId xmlns:p14="http://schemas.microsoft.com/office/powerpoint/2010/main" val="20078169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Management Model</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Organizational chart and staff</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p:spPr>
        <p:txBody>
          <a:bodyPr>
            <a:normAutofit/>
          </a:bodyPr>
          <a:lstStyle/>
          <a:p>
            <a:pPr marL="0" indent="0" algn="just">
              <a:lnSpc>
                <a:spcPct val="150000"/>
              </a:lnSpc>
              <a:spcBef>
                <a:spcPts val="1200"/>
              </a:spcBef>
              <a:spcAft>
                <a:spcPts val="1200"/>
              </a:spcAft>
              <a:buNone/>
            </a:pPr>
            <a:r>
              <a:rPr lang="en-GB" sz="1200" dirty="0">
                <a:solidFill>
                  <a:srgbClr val="569DA4"/>
                </a:solidFill>
                <a:latin typeface="Arial" panose="020B0604020202020204" pitchFamily="34" charset="0"/>
                <a:cs typeface="Arial" panose="020B0604020202020204" pitchFamily="34" charset="0"/>
              </a:rPr>
              <a:t>Definition of internal areas organization</a:t>
            </a:r>
          </a:p>
          <a:p>
            <a:pPr lvl="1" algn="just">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Plant Management reports to Non-executive Board;</a:t>
            </a:r>
          </a:p>
          <a:p>
            <a:pPr lvl="1" algn="just">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Plant Management is responsible for the work organization and supervision of the administrative support area and technical staff;</a:t>
            </a:r>
          </a:p>
          <a:p>
            <a:pPr lvl="1" algn="just">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Administrative Support is responsible for work organization and supervision of the non-technical staff and management of staff from service providers (accounting, security, others);</a:t>
            </a:r>
          </a:p>
          <a:p>
            <a:pPr lvl="1" algn="just">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Logistics: The Logistic will be responsible to coordinate with the ginners their seed annual supply plan to the treatment plant, update the plans during the year, develop and update with the ginners the distribution plan for the treated seed per ginner.</a:t>
            </a:r>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AC0FB3B6-9A0F-4E82-9F17-0AF305B820B2}"/>
              </a:ext>
            </a:extLst>
          </p:cNvPr>
          <p:cNvSpPr>
            <a:spLocks noGrp="1"/>
          </p:cNvSpPr>
          <p:nvPr>
            <p:ph type="sldNum" sz="quarter" idx="12"/>
          </p:nvPr>
        </p:nvSpPr>
        <p:spPr/>
        <p:txBody>
          <a:bodyPr/>
          <a:lstStyle/>
          <a:p>
            <a:fld id="{C1D7F914-E4F7-455C-A1CC-52701B4165D2}" type="slidenum">
              <a:rPr lang="en-GB" smtClean="0"/>
              <a:t>30</a:t>
            </a:fld>
            <a:endParaRPr lang="en-GB"/>
          </a:p>
        </p:txBody>
      </p:sp>
    </p:spTree>
    <p:extLst>
      <p:ext uri="{BB962C8B-B14F-4D97-AF65-F5344CB8AC3E}">
        <p14:creationId xmlns:p14="http://schemas.microsoft.com/office/powerpoint/2010/main" val="4997273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Management Model</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Organizational chart and staff</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p:spPr>
        <p:txBody>
          <a:bodyPr>
            <a:normAutofit/>
          </a:bodyPr>
          <a:lstStyle/>
          <a:p>
            <a:pPr marL="0" indent="0">
              <a:lnSpc>
                <a:spcPct val="150000"/>
              </a:lnSpc>
              <a:spcBef>
                <a:spcPts val="1200"/>
              </a:spcBef>
              <a:spcAft>
                <a:spcPts val="1200"/>
              </a:spcAft>
              <a:buNone/>
            </a:pPr>
            <a:r>
              <a:rPr lang="en-GB" sz="1200" dirty="0">
                <a:solidFill>
                  <a:srgbClr val="569DA4"/>
                </a:solidFill>
                <a:latin typeface="Arial" panose="020B0604020202020204" pitchFamily="34" charset="0"/>
                <a:cs typeface="Arial" panose="020B0604020202020204" pitchFamily="34" charset="0"/>
              </a:rPr>
              <a:t>Needed staff per level and per area</a:t>
            </a:r>
          </a:p>
          <a:p>
            <a:pPr marL="0" indent="0">
              <a:lnSpc>
                <a:spcPct val="150000"/>
              </a:lnSpc>
              <a:spcBef>
                <a:spcPts val="1200"/>
              </a:spcBef>
              <a:spcAft>
                <a:spcPts val="1200"/>
              </a:spcAft>
              <a:buNone/>
            </a:pPr>
            <a:r>
              <a:rPr lang="en-GB" sz="1200" dirty="0">
                <a:solidFill>
                  <a:srgbClr val="569DA4"/>
                </a:solidFill>
                <a:latin typeface="Arial" panose="020B0604020202020204" pitchFamily="34" charset="0"/>
                <a:cs typeface="Arial" panose="020B0604020202020204" pitchFamily="34" charset="0"/>
              </a:rPr>
              <a:t>EMKAT						         Shandong Swan</a:t>
            </a:r>
          </a:p>
        </p:txBody>
      </p:sp>
      <p:graphicFrame>
        <p:nvGraphicFramePr>
          <p:cNvPr id="4" name="Tabela 3"/>
          <p:cNvGraphicFramePr>
            <a:graphicFrameLocks noGrp="1"/>
          </p:cNvGraphicFramePr>
          <p:nvPr>
            <p:extLst>
              <p:ext uri="{D42A27DB-BD31-4B8C-83A1-F6EECF244321}">
                <p14:modId xmlns:p14="http://schemas.microsoft.com/office/powerpoint/2010/main" val="3285573558"/>
              </p:ext>
            </p:extLst>
          </p:nvPr>
        </p:nvGraphicFramePr>
        <p:xfrm>
          <a:off x="189411" y="2031525"/>
          <a:ext cx="5727700" cy="2476500"/>
        </p:xfrm>
        <a:graphic>
          <a:graphicData uri="http://schemas.openxmlformats.org/drawingml/2006/table">
            <a:tbl>
              <a:tblPr/>
              <a:tblGrid>
                <a:gridCol w="1447800">
                  <a:extLst>
                    <a:ext uri="{9D8B030D-6E8A-4147-A177-3AD203B41FA5}">
                      <a16:colId xmlns:a16="http://schemas.microsoft.com/office/drawing/2014/main" val="459453859"/>
                    </a:ext>
                  </a:extLst>
                </a:gridCol>
                <a:gridCol w="1143000">
                  <a:extLst>
                    <a:ext uri="{9D8B030D-6E8A-4147-A177-3AD203B41FA5}">
                      <a16:colId xmlns:a16="http://schemas.microsoft.com/office/drawing/2014/main" val="1565742424"/>
                    </a:ext>
                  </a:extLst>
                </a:gridCol>
                <a:gridCol w="939800">
                  <a:extLst>
                    <a:ext uri="{9D8B030D-6E8A-4147-A177-3AD203B41FA5}">
                      <a16:colId xmlns:a16="http://schemas.microsoft.com/office/drawing/2014/main" val="866009224"/>
                    </a:ext>
                  </a:extLst>
                </a:gridCol>
                <a:gridCol w="1320800">
                  <a:extLst>
                    <a:ext uri="{9D8B030D-6E8A-4147-A177-3AD203B41FA5}">
                      <a16:colId xmlns:a16="http://schemas.microsoft.com/office/drawing/2014/main" val="3683547491"/>
                    </a:ext>
                  </a:extLst>
                </a:gridCol>
                <a:gridCol w="876300">
                  <a:extLst>
                    <a:ext uri="{9D8B030D-6E8A-4147-A177-3AD203B41FA5}">
                      <a16:colId xmlns:a16="http://schemas.microsoft.com/office/drawing/2014/main" val="2960261676"/>
                    </a:ext>
                  </a:extLst>
                </a:gridCol>
              </a:tblGrid>
              <a:tr h="190500">
                <a:tc>
                  <a:txBody>
                    <a:bodyPr/>
                    <a:lstStyle/>
                    <a:p>
                      <a:pPr algn="l" rtl="0" fontAlgn="b"/>
                      <a:r>
                        <a:rPr lang="en-GB" sz="1100" b="1" i="0" u="none" strike="noStrike">
                          <a:solidFill>
                            <a:srgbClr val="FFFFFF"/>
                          </a:solidFill>
                          <a:effectLst/>
                          <a:latin typeface="Arial" panose="020B0604020202020204" pitchFamily="34" charset="0"/>
                        </a:rPr>
                        <a:t>Position</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1" i="0" u="none" strike="noStrike">
                          <a:solidFill>
                            <a:srgbClr val="FFFFFF"/>
                          </a:solidFill>
                          <a:effectLst/>
                          <a:latin typeface="Arial" panose="020B0604020202020204" pitchFamily="34" charset="0"/>
                        </a:rPr>
                        <a:t># Employees</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1" i="0" u="none" strike="noStrike">
                          <a:solidFill>
                            <a:srgbClr val="FFFFFF"/>
                          </a:solidFill>
                          <a:effectLst/>
                          <a:latin typeface="Arial" panose="020B0604020202020204" pitchFamily="34" charset="0"/>
                        </a:rPr>
                        <a:t>Month Salary</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1" i="0" u="none" strike="noStrike">
                          <a:solidFill>
                            <a:srgbClr val="FFFFFF"/>
                          </a:solidFill>
                          <a:effectLst/>
                          <a:latin typeface="Arial" panose="020B0604020202020204" pitchFamily="34" charset="0"/>
                        </a:rPr>
                        <a:t>Number of months</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1" i="0" u="none" strike="noStrike">
                          <a:solidFill>
                            <a:srgbClr val="FFFFFF"/>
                          </a:solidFill>
                          <a:effectLst/>
                          <a:latin typeface="Arial" panose="020B0604020202020204" pitchFamily="34" charset="0"/>
                        </a:rPr>
                        <a:t>Annual Cost</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1341093219"/>
                  </a:ext>
                </a:extLst>
              </a:tr>
              <a:tr h="190500">
                <a:tc>
                  <a:txBody>
                    <a:bodyPr/>
                    <a:lstStyle/>
                    <a:p>
                      <a:pPr algn="l" rtl="0" fontAlgn="b"/>
                      <a:r>
                        <a:rPr lang="en-GB" sz="1100" b="0" i="0" u="none" strike="noStrike">
                          <a:solidFill>
                            <a:srgbClr val="FFFFFF"/>
                          </a:solidFill>
                          <a:effectLst/>
                          <a:latin typeface="Arial" panose="020B0604020202020204" pitchFamily="34" charset="0"/>
                        </a:rPr>
                        <a:t>Plant Manager</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1</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5,000.00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12</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60,000.00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3668150865"/>
                  </a:ext>
                </a:extLst>
              </a:tr>
              <a:tr h="190500">
                <a:tc>
                  <a:txBody>
                    <a:bodyPr/>
                    <a:lstStyle/>
                    <a:p>
                      <a:pPr algn="l" rtl="0" fontAlgn="b"/>
                      <a:r>
                        <a:rPr lang="en-GB" sz="1100" b="0" i="0" u="none" strike="noStrike">
                          <a:solidFill>
                            <a:srgbClr val="FFFFFF"/>
                          </a:solidFill>
                          <a:effectLst/>
                          <a:latin typeface="Arial" panose="020B0604020202020204" pitchFamily="34" charset="0"/>
                        </a:rPr>
                        <a:t>Plant Supervisor</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1</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2,500.00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12</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30,000.00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2962755748"/>
                  </a:ext>
                </a:extLst>
              </a:tr>
              <a:tr h="190500">
                <a:tc>
                  <a:txBody>
                    <a:bodyPr/>
                    <a:lstStyle/>
                    <a:p>
                      <a:pPr algn="l" rtl="0" fontAlgn="b"/>
                      <a:r>
                        <a:rPr lang="en-GB" sz="1100" b="0" i="0" u="none" strike="noStrike">
                          <a:solidFill>
                            <a:srgbClr val="FFFFFF"/>
                          </a:solidFill>
                          <a:effectLst/>
                          <a:latin typeface="Arial" panose="020B0604020202020204" pitchFamily="34" charset="0"/>
                        </a:rPr>
                        <a:t>Administrative Support</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2</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350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12</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8,400.00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18889665"/>
                  </a:ext>
                </a:extLst>
              </a:tr>
              <a:tr h="190500">
                <a:tc>
                  <a:txBody>
                    <a:bodyPr/>
                    <a:lstStyle/>
                    <a:p>
                      <a:pPr algn="l" rtl="0" fontAlgn="b"/>
                      <a:r>
                        <a:rPr lang="en-GB" sz="1100" b="0" i="0" u="none" strike="noStrike">
                          <a:solidFill>
                            <a:srgbClr val="FFFFFF"/>
                          </a:solidFill>
                          <a:effectLst/>
                          <a:latin typeface="Arial" panose="020B0604020202020204" pitchFamily="34" charset="0"/>
                        </a:rPr>
                        <a:t>Logistic Manager</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1</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dirty="0">
                          <a:solidFill>
                            <a:srgbClr val="FFFFFF"/>
                          </a:solidFill>
                          <a:effectLst/>
                          <a:latin typeface="Arial" panose="020B0604020202020204" pitchFamily="34" charset="0"/>
                        </a:rPr>
                        <a:t>2,500.00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12</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30,000.00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1049377812"/>
                  </a:ext>
                </a:extLst>
              </a:tr>
              <a:tr h="190500">
                <a:tc>
                  <a:txBody>
                    <a:bodyPr/>
                    <a:lstStyle/>
                    <a:p>
                      <a:pPr algn="l" rtl="0" fontAlgn="b"/>
                      <a:r>
                        <a:rPr lang="en-GB" sz="1100" b="0" i="0" u="none" strike="noStrike">
                          <a:solidFill>
                            <a:srgbClr val="FFFFFF"/>
                          </a:solidFill>
                          <a:effectLst/>
                          <a:latin typeface="Arial" panose="020B0604020202020204" pitchFamily="34" charset="0"/>
                        </a:rPr>
                        <a:t>Electrical Engineer</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2</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750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12</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18,000.00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2617883717"/>
                  </a:ext>
                </a:extLst>
              </a:tr>
              <a:tr h="190500">
                <a:tc>
                  <a:txBody>
                    <a:bodyPr/>
                    <a:lstStyle/>
                    <a:p>
                      <a:pPr algn="l" rtl="0" fontAlgn="b"/>
                      <a:r>
                        <a:rPr lang="en-GB" sz="1100" b="0" i="0" u="none" strike="noStrike">
                          <a:solidFill>
                            <a:srgbClr val="FFFFFF"/>
                          </a:solidFill>
                          <a:effectLst/>
                          <a:latin typeface="Arial" panose="020B0604020202020204" pitchFamily="34" charset="0"/>
                        </a:rPr>
                        <a:t>Mechanical Engineer</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2</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750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12</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18,000.00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1213560516"/>
                  </a:ext>
                </a:extLst>
              </a:tr>
              <a:tr h="190500">
                <a:tc>
                  <a:txBody>
                    <a:bodyPr/>
                    <a:lstStyle/>
                    <a:p>
                      <a:pPr algn="l" rtl="0" fontAlgn="b"/>
                      <a:r>
                        <a:rPr lang="en-GB" sz="1100" b="0" i="0" u="none" strike="noStrike">
                          <a:solidFill>
                            <a:srgbClr val="FFFFFF"/>
                          </a:solidFill>
                          <a:effectLst/>
                          <a:latin typeface="Arial" panose="020B0604020202020204" pitchFamily="34" charset="0"/>
                        </a:rPr>
                        <a:t>Seed Technologist</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2</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500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6</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6,000.00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669017599"/>
                  </a:ext>
                </a:extLst>
              </a:tr>
              <a:tr h="190500">
                <a:tc>
                  <a:txBody>
                    <a:bodyPr/>
                    <a:lstStyle/>
                    <a:p>
                      <a:pPr algn="l" rtl="0" fontAlgn="b"/>
                      <a:r>
                        <a:rPr lang="en-GB" sz="1100" b="0" i="0" u="none" strike="noStrike">
                          <a:solidFill>
                            <a:srgbClr val="FFFFFF"/>
                          </a:solidFill>
                          <a:effectLst/>
                          <a:latin typeface="Arial" panose="020B0604020202020204" pitchFamily="34" charset="0"/>
                        </a:rPr>
                        <a:t>Maintence Assistants</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6</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200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6</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7,200.00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3617878536"/>
                  </a:ext>
                </a:extLst>
              </a:tr>
              <a:tr h="190500">
                <a:tc>
                  <a:txBody>
                    <a:bodyPr/>
                    <a:lstStyle/>
                    <a:p>
                      <a:pPr algn="l" rtl="0" fontAlgn="b"/>
                      <a:r>
                        <a:rPr lang="en-GB" sz="1100" b="0" i="0" u="none" strike="noStrike">
                          <a:solidFill>
                            <a:srgbClr val="FFFFFF"/>
                          </a:solidFill>
                          <a:effectLst/>
                          <a:latin typeface="Arial" panose="020B0604020202020204" pitchFamily="34" charset="0"/>
                        </a:rPr>
                        <a:t>Forklift Operator</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2</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300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6</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3,600.00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2075520837"/>
                  </a:ext>
                </a:extLst>
              </a:tr>
              <a:tr h="190500">
                <a:tc>
                  <a:txBody>
                    <a:bodyPr/>
                    <a:lstStyle/>
                    <a:p>
                      <a:pPr algn="l" rtl="0" fontAlgn="b"/>
                      <a:r>
                        <a:rPr lang="en-GB" sz="1100" b="0" i="0" u="none" strike="noStrike">
                          <a:solidFill>
                            <a:srgbClr val="FFFFFF"/>
                          </a:solidFill>
                          <a:effectLst/>
                          <a:latin typeface="Arial" panose="020B0604020202020204" pitchFamily="34" charset="0"/>
                        </a:rPr>
                        <a:t>Wharehouse Staff</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8</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120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6</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5,760.00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4175499760"/>
                  </a:ext>
                </a:extLst>
              </a:tr>
              <a:tr h="190500">
                <a:tc>
                  <a:txBody>
                    <a:bodyPr/>
                    <a:lstStyle/>
                    <a:p>
                      <a:pPr algn="l" rtl="0" fontAlgn="b"/>
                      <a:r>
                        <a:rPr lang="en-GB" sz="1100" b="0" i="0" u="none" strike="noStrike">
                          <a:solidFill>
                            <a:srgbClr val="FFFFFF"/>
                          </a:solidFill>
                          <a:effectLst/>
                          <a:latin typeface="Arial" panose="020B0604020202020204" pitchFamily="34" charset="0"/>
                        </a:rPr>
                        <a:t>Cleaning Employees</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4</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120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6</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2,880.00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2968696793"/>
                  </a:ext>
                </a:extLst>
              </a:tr>
              <a:tr h="190500">
                <a:tc>
                  <a:txBody>
                    <a:bodyPr/>
                    <a:lstStyle/>
                    <a:p>
                      <a:pPr algn="l" rtl="0" fontAlgn="b"/>
                      <a:r>
                        <a:rPr lang="en-GB" sz="1100" b="0" i="0" u="none" strike="noStrike">
                          <a:solidFill>
                            <a:srgbClr val="FFFFFF"/>
                          </a:solidFill>
                          <a:effectLst/>
                          <a:latin typeface="Arial" panose="020B0604020202020204" pitchFamily="34" charset="0"/>
                        </a:rPr>
                        <a:t>Total</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1" i="0" u="none" strike="noStrike">
                          <a:solidFill>
                            <a:srgbClr val="FFFFFF"/>
                          </a:solidFill>
                          <a:effectLst/>
                          <a:latin typeface="Arial" panose="020B0604020202020204" pitchFamily="34" charset="0"/>
                        </a:rPr>
                        <a:t>31</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1" i="0" u="none" strike="noStrike">
                          <a:solidFill>
                            <a:srgbClr val="FFFFFF"/>
                          </a:solidFill>
                          <a:effectLst/>
                          <a:latin typeface="Arial" panose="020B0604020202020204" pitchFamily="34" charset="0"/>
                        </a:rPr>
                        <a:t> </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1" i="0" u="none" strike="noStrike">
                          <a:solidFill>
                            <a:srgbClr val="FFFFFF"/>
                          </a:solidFill>
                          <a:effectLst/>
                          <a:latin typeface="Arial" panose="020B0604020202020204" pitchFamily="34" charset="0"/>
                        </a:rPr>
                        <a:t> </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1" i="0" u="none" strike="noStrike" dirty="0">
                          <a:solidFill>
                            <a:srgbClr val="FFFFFF"/>
                          </a:solidFill>
                          <a:effectLst/>
                          <a:latin typeface="Arial" panose="020B0604020202020204" pitchFamily="34" charset="0"/>
                        </a:rPr>
                        <a:t>189,840.00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2383990227"/>
                  </a:ext>
                </a:extLst>
              </a:tr>
            </a:tbl>
          </a:graphicData>
        </a:graphic>
      </p:graphicFrame>
      <p:graphicFrame>
        <p:nvGraphicFramePr>
          <p:cNvPr id="5" name="Tabela 4"/>
          <p:cNvGraphicFramePr>
            <a:graphicFrameLocks noGrp="1"/>
          </p:cNvGraphicFramePr>
          <p:nvPr>
            <p:extLst>
              <p:ext uri="{D42A27DB-BD31-4B8C-83A1-F6EECF244321}">
                <p14:modId xmlns:p14="http://schemas.microsoft.com/office/powerpoint/2010/main" val="2023458507"/>
              </p:ext>
            </p:extLst>
          </p:nvPr>
        </p:nvGraphicFramePr>
        <p:xfrm>
          <a:off x="6109063" y="2031525"/>
          <a:ext cx="5753100" cy="3223260"/>
        </p:xfrm>
        <a:graphic>
          <a:graphicData uri="http://schemas.openxmlformats.org/drawingml/2006/table">
            <a:tbl>
              <a:tblPr/>
              <a:tblGrid>
                <a:gridCol w="1676400">
                  <a:extLst>
                    <a:ext uri="{9D8B030D-6E8A-4147-A177-3AD203B41FA5}">
                      <a16:colId xmlns:a16="http://schemas.microsoft.com/office/drawing/2014/main" val="3495353773"/>
                    </a:ext>
                  </a:extLst>
                </a:gridCol>
                <a:gridCol w="939800">
                  <a:extLst>
                    <a:ext uri="{9D8B030D-6E8A-4147-A177-3AD203B41FA5}">
                      <a16:colId xmlns:a16="http://schemas.microsoft.com/office/drawing/2014/main" val="1302709442"/>
                    </a:ext>
                  </a:extLst>
                </a:gridCol>
                <a:gridCol w="939800">
                  <a:extLst>
                    <a:ext uri="{9D8B030D-6E8A-4147-A177-3AD203B41FA5}">
                      <a16:colId xmlns:a16="http://schemas.microsoft.com/office/drawing/2014/main" val="1960804619"/>
                    </a:ext>
                  </a:extLst>
                </a:gridCol>
                <a:gridCol w="1320800">
                  <a:extLst>
                    <a:ext uri="{9D8B030D-6E8A-4147-A177-3AD203B41FA5}">
                      <a16:colId xmlns:a16="http://schemas.microsoft.com/office/drawing/2014/main" val="3904590733"/>
                    </a:ext>
                  </a:extLst>
                </a:gridCol>
                <a:gridCol w="876300">
                  <a:extLst>
                    <a:ext uri="{9D8B030D-6E8A-4147-A177-3AD203B41FA5}">
                      <a16:colId xmlns:a16="http://schemas.microsoft.com/office/drawing/2014/main" val="2048605818"/>
                    </a:ext>
                  </a:extLst>
                </a:gridCol>
              </a:tblGrid>
              <a:tr h="190500">
                <a:tc>
                  <a:txBody>
                    <a:bodyPr/>
                    <a:lstStyle/>
                    <a:p>
                      <a:pPr algn="l" rtl="0" fontAlgn="b"/>
                      <a:r>
                        <a:rPr lang="en-GB" sz="1100" b="1" i="0" u="none" strike="noStrike" dirty="0">
                          <a:solidFill>
                            <a:srgbClr val="FFFFFF"/>
                          </a:solidFill>
                          <a:effectLst/>
                          <a:latin typeface="Arial" panose="020B0604020202020204" pitchFamily="34" charset="0"/>
                        </a:rPr>
                        <a:t>Position</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1" i="0" u="none" strike="noStrike">
                          <a:solidFill>
                            <a:srgbClr val="FFFFFF"/>
                          </a:solidFill>
                          <a:effectLst/>
                          <a:latin typeface="Arial" panose="020B0604020202020204" pitchFamily="34" charset="0"/>
                        </a:rPr>
                        <a:t># Employees</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1" i="0" u="none" strike="noStrike">
                          <a:solidFill>
                            <a:srgbClr val="FFFFFF"/>
                          </a:solidFill>
                          <a:effectLst/>
                          <a:latin typeface="Arial" panose="020B0604020202020204" pitchFamily="34" charset="0"/>
                        </a:rPr>
                        <a:t>Month Salary</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1" i="0" u="none" strike="noStrike">
                          <a:solidFill>
                            <a:srgbClr val="FFFFFF"/>
                          </a:solidFill>
                          <a:effectLst/>
                          <a:latin typeface="Arial" panose="020B0604020202020204" pitchFamily="34" charset="0"/>
                        </a:rPr>
                        <a:t>Number of months</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1" i="0" u="none" strike="noStrike">
                          <a:solidFill>
                            <a:srgbClr val="FFFFFF"/>
                          </a:solidFill>
                          <a:effectLst/>
                          <a:latin typeface="Arial" panose="020B0604020202020204" pitchFamily="34" charset="0"/>
                        </a:rPr>
                        <a:t>Annual Cost</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2482617265"/>
                  </a:ext>
                </a:extLst>
              </a:tr>
              <a:tr h="190500">
                <a:tc>
                  <a:txBody>
                    <a:bodyPr/>
                    <a:lstStyle/>
                    <a:p>
                      <a:pPr algn="l" rtl="0" fontAlgn="b"/>
                      <a:r>
                        <a:rPr lang="en-GB" sz="1100" b="0" i="0" u="none" strike="noStrike">
                          <a:solidFill>
                            <a:srgbClr val="FFFFFF"/>
                          </a:solidFill>
                          <a:effectLst/>
                          <a:latin typeface="Arial" panose="020B0604020202020204" pitchFamily="34" charset="0"/>
                        </a:rPr>
                        <a:t>Plant Manager</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1</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5,000.00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12</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60,000.00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1161613745"/>
                  </a:ext>
                </a:extLst>
              </a:tr>
              <a:tr h="190500">
                <a:tc>
                  <a:txBody>
                    <a:bodyPr/>
                    <a:lstStyle/>
                    <a:p>
                      <a:pPr algn="l" rtl="0" fontAlgn="b"/>
                      <a:r>
                        <a:rPr lang="en-GB" sz="1100" b="0" i="0" u="none" strike="noStrike">
                          <a:solidFill>
                            <a:srgbClr val="FFFFFF"/>
                          </a:solidFill>
                          <a:effectLst/>
                          <a:latin typeface="Arial" panose="020B0604020202020204" pitchFamily="34" charset="0"/>
                        </a:rPr>
                        <a:t>Plant Supervisor</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1</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2,500.00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12</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30,000.00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2708332974"/>
                  </a:ext>
                </a:extLst>
              </a:tr>
              <a:tr h="190500">
                <a:tc>
                  <a:txBody>
                    <a:bodyPr/>
                    <a:lstStyle/>
                    <a:p>
                      <a:pPr algn="l" rtl="0" fontAlgn="b"/>
                      <a:r>
                        <a:rPr lang="en-GB" sz="1100" b="0" i="0" u="none" strike="noStrike">
                          <a:solidFill>
                            <a:srgbClr val="FFFFFF"/>
                          </a:solidFill>
                          <a:effectLst/>
                          <a:latin typeface="Arial" panose="020B0604020202020204" pitchFamily="34" charset="0"/>
                        </a:rPr>
                        <a:t>Administrative Support</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2</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350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12</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8,400.00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3919021665"/>
                  </a:ext>
                </a:extLst>
              </a:tr>
              <a:tr h="190500">
                <a:tc>
                  <a:txBody>
                    <a:bodyPr/>
                    <a:lstStyle/>
                    <a:p>
                      <a:pPr algn="l" rtl="0" fontAlgn="b"/>
                      <a:r>
                        <a:rPr lang="en-GB" sz="1100" b="0" i="0" u="none" strike="noStrike">
                          <a:solidFill>
                            <a:srgbClr val="FFFFFF"/>
                          </a:solidFill>
                          <a:effectLst/>
                          <a:latin typeface="Arial" panose="020B0604020202020204" pitchFamily="34" charset="0"/>
                        </a:rPr>
                        <a:t>Logistic Manager</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1</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2,500.00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12</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30,000.00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2763193957"/>
                  </a:ext>
                </a:extLst>
              </a:tr>
              <a:tr h="190500">
                <a:tc>
                  <a:txBody>
                    <a:bodyPr/>
                    <a:lstStyle/>
                    <a:p>
                      <a:pPr algn="l" rtl="0" fontAlgn="b"/>
                      <a:r>
                        <a:rPr lang="en-GB" sz="1100" b="0" i="0" u="none" strike="noStrike">
                          <a:solidFill>
                            <a:srgbClr val="FFFFFF"/>
                          </a:solidFill>
                          <a:effectLst/>
                          <a:latin typeface="Arial" panose="020B0604020202020204" pitchFamily="34" charset="0"/>
                        </a:rPr>
                        <a:t>Electrical Engineer</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2</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750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12</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18,000.00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444435268"/>
                  </a:ext>
                </a:extLst>
              </a:tr>
              <a:tr h="190500">
                <a:tc>
                  <a:txBody>
                    <a:bodyPr/>
                    <a:lstStyle/>
                    <a:p>
                      <a:pPr algn="l" rtl="0" fontAlgn="b"/>
                      <a:r>
                        <a:rPr lang="en-GB" sz="1100" b="0" i="0" u="none" strike="noStrike">
                          <a:solidFill>
                            <a:srgbClr val="FFFFFF"/>
                          </a:solidFill>
                          <a:effectLst/>
                          <a:latin typeface="Arial" panose="020B0604020202020204" pitchFamily="34" charset="0"/>
                        </a:rPr>
                        <a:t>Mechanical Engineer</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2</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750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12</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18,000.00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283441052"/>
                  </a:ext>
                </a:extLst>
              </a:tr>
              <a:tr h="190500">
                <a:tc>
                  <a:txBody>
                    <a:bodyPr/>
                    <a:lstStyle/>
                    <a:p>
                      <a:pPr algn="l" rtl="0" fontAlgn="b"/>
                      <a:r>
                        <a:rPr lang="en-GB" sz="1100" b="0" i="0" u="none" strike="noStrike">
                          <a:solidFill>
                            <a:srgbClr val="FFFFFF"/>
                          </a:solidFill>
                          <a:effectLst/>
                          <a:latin typeface="Arial" panose="020B0604020202020204" pitchFamily="34" charset="0"/>
                        </a:rPr>
                        <a:t>Seed Technologist</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2</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500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6</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6,000.00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3037165884"/>
                  </a:ext>
                </a:extLst>
              </a:tr>
              <a:tr h="190500">
                <a:tc>
                  <a:txBody>
                    <a:bodyPr/>
                    <a:lstStyle/>
                    <a:p>
                      <a:pPr algn="l" rtl="0" fontAlgn="b"/>
                      <a:r>
                        <a:rPr lang="en-GB" sz="1100" b="0" i="0" u="none" strike="noStrike">
                          <a:solidFill>
                            <a:srgbClr val="FFFFFF"/>
                          </a:solidFill>
                          <a:effectLst/>
                          <a:latin typeface="Arial" panose="020B0604020202020204" pitchFamily="34" charset="0"/>
                        </a:rPr>
                        <a:t>Feeding Section</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4</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200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6</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4,800.00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4190381430"/>
                  </a:ext>
                </a:extLst>
              </a:tr>
              <a:tr h="190500">
                <a:tc>
                  <a:txBody>
                    <a:bodyPr/>
                    <a:lstStyle/>
                    <a:p>
                      <a:pPr algn="l" rtl="0" fontAlgn="b"/>
                      <a:r>
                        <a:rPr lang="en-GB" sz="1100" b="0" i="0" u="none" strike="noStrike">
                          <a:solidFill>
                            <a:srgbClr val="FFFFFF"/>
                          </a:solidFill>
                          <a:effectLst/>
                          <a:latin typeface="Arial" panose="020B0604020202020204" pitchFamily="34" charset="0"/>
                        </a:rPr>
                        <a:t>Forklift Operator</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2</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300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6</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3,600.00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1120296985"/>
                  </a:ext>
                </a:extLst>
              </a:tr>
              <a:tr h="190500">
                <a:tc>
                  <a:txBody>
                    <a:bodyPr/>
                    <a:lstStyle/>
                    <a:p>
                      <a:pPr algn="l" rtl="0" fontAlgn="b"/>
                      <a:r>
                        <a:rPr lang="en-GB" sz="1100" b="0" i="0" u="none" strike="noStrike">
                          <a:solidFill>
                            <a:srgbClr val="FFFFFF"/>
                          </a:solidFill>
                          <a:effectLst/>
                          <a:latin typeface="Arial" panose="020B0604020202020204" pitchFamily="34" charset="0"/>
                        </a:rPr>
                        <a:t>Acid Section Worker</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2</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200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6</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2,400.00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348903757"/>
                  </a:ext>
                </a:extLst>
              </a:tr>
              <a:tr h="365760">
                <a:tc>
                  <a:txBody>
                    <a:bodyPr/>
                    <a:lstStyle/>
                    <a:p>
                      <a:pPr algn="l" rtl="0" fontAlgn="b"/>
                      <a:r>
                        <a:rPr lang="en-GB" sz="1100" b="0" i="0" u="none" strike="noStrike">
                          <a:solidFill>
                            <a:srgbClr val="FFFFFF"/>
                          </a:solidFill>
                          <a:effectLst/>
                          <a:latin typeface="Arial" panose="020B0604020202020204" pitchFamily="34" charset="0"/>
                        </a:rPr>
                        <a:t>Neutralization and coating section worker</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2</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200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6</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2,400.00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585260156"/>
                  </a:ext>
                </a:extLst>
              </a:tr>
              <a:tr h="190500">
                <a:tc>
                  <a:txBody>
                    <a:bodyPr/>
                    <a:lstStyle/>
                    <a:p>
                      <a:pPr algn="l" rtl="0" fontAlgn="b"/>
                      <a:r>
                        <a:rPr lang="en-GB" sz="1100" b="0" i="0" u="none" strike="noStrike">
                          <a:solidFill>
                            <a:srgbClr val="FFFFFF"/>
                          </a:solidFill>
                          <a:effectLst/>
                          <a:latin typeface="Arial" panose="020B0604020202020204" pitchFamily="34" charset="0"/>
                        </a:rPr>
                        <a:t>Package Section worker</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4</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200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6</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4,800.00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1741131909"/>
                  </a:ext>
                </a:extLst>
              </a:tr>
              <a:tr h="190500">
                <a:tc>
                  <a:txBody>
                    <a:bodyPr/>
                    <a:lstStyle/>
                    <a:p>
                      <a:pPr algn="l" rtl="0" fontAlgn="b"/>
                      <a:r>
                        <a:rPr lang="en-GB" sz="1100" b="0" i="0" u="none" strike="noStrike">
                          <a:solidFill>
                            <a:srgbClr val="FFFFFF"/>
                          </a:solidFill>
                          <a:effectLst/>
                          <a:latin typeface="Arial" panose="020B0604020202020204" pitchFamily="34" charset="0"/>
                        </a:rPr>
                        <a:t>Wharehouse Staff</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4</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120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6</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2,880.00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2490325111"/>
                  </a:ext>
                </a:extLst>
              </a:tr>
              <a:tr h="190500">
                <a:tc>
                  <a:txBody>
                    <a:bodyPr/>
                    <a:lstStyle/>
                    <a:p>
                      <a:pPr algn="l" rtl="0" fontAlgn="b"/>
                      <a:r>
                        <a:rPr lang="en-GB" sz="1100" b="0" i="0" u="none" strike="noStrike">
                          <a:solidFill>
                            <a:srgbClr val="FFFFFF"/>
                          </a:solidFill>
                          <a:effectLst/>
                          <a:latin typeface="Arial" panose="020B0604020202020204" pitchFamily="34" charset="0"/>
                        </a:rPr>
                        <a:t>Cleaning Employees</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4</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120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6</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0" i="0" u="none" strike="noStrike">
                          <a:solidFill>
                            <a:srgbClr val="FFFFFF"/>
                          </a:solidFill>
                          <a:effectLst/>
                          <a:latin typeface="Arial" panose="020B0604020202020204" pitchFamily="34" charset="0"/>
                        </a:rPr>
                        <a:t>2,880.00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3029827634"/>
                  </a:ext>
                </a:extLst>
              </a:tr>
              <a:tr h="190500">
                <a:tc>
                  <a:txBody>
                    <a:bodyPr/>
                    <a:lstStyle/>
                    <a:p>
                      <a:pPr algn="l" rtl="0" fontAlgn="b"/>
                      <a:r>
                        <a:rPr lang="en-GB" sz="1100" b="0" i="0" u="none" strike="noStrike">
                          <a:solidFill>
                            <a:srgbClr val="FFFFFF"/>
                          </a:solidFill>
                          <a:effectLst/>
                          <a:latin typeface="Arial" panose="020B0604020202020204" pitchFamily="34" charset="0"/>
                        </a:rPr>
                        <a:t>Total</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1" i="0" u="none" strike="noStrike">
                          <a:solidFill>
                            <a:srgbClr val="FFFFFF"/>
                          </a:solidFill>
                          <a:effectLst/>
                          <a:latin typeface="Arial" panose="020B0604020202020204" pitchFamily="34" charset="0"/>
                        </a:rPr>
                        <a:t>33</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1" i="0" u="none" strike="noStrike">
                          <a:solidFill>
                            <a:srgbClr val="FFFFFF"/>
                          </a:solidFill>
                          <a:effectLst/>
                          <a:latin typeface="Arial" panose="020B0604020202020204" pitchFamily="34" charset="0"/>
                        </a:rPr>
                        <a:t> </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1" i="0" u="none" strike="noStrike">
                          <a:solidFill>
                            <a:srgbClr val="FFFFFF"/>
                          </a:solidFill>
                          <a:effectLst/>
                          <a:latin typeface="Arial" panose="020B0604020202020204" pitchFamily="34" charset="0"/>
                        </a:rPr>
                        <a:t> </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100" b="1" i="0" u="none" strike="noStrike" dirty="0">
                          <a:solidFill>
                            <a:srgbClr val="FFFFFF"/>
                          </a:solidFill>
                          <a:effectLst/>
                          <a:latin typeface="Arial" panose="020B0604020202020204" pitchFamily="34" charset="0"/>
                        </a:rPr>
                        <a:t>194,160.00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2224543195"/>
                  </a:ext>
                </a:extLst>
              </a:tr>
            </a:tbl>
          </a:graphicData>
        </a:graphic>
      </p:graphicFrame>
      <p:sp>
        <p:nvSpPr>
          <p:cNvPr id="3" name="Marcador de Posição do Número do Diapositivo 2">
            <a:extLst>
              <a:ext uri="{FF2B5EF4-FFF2-40B4-BE49-F238E27FC236}">
                <a16:creationId xmlns:a16="http://schemas.microsoft.com/office/drawing/2014/main" id="{DBC46BD6-4AD0-4347-A19D-B33160B770FC}"/>
              </a:ext>
            </a:extLst>
          </p:cNvPr>
          <p:cNvSpPr>
            <a:spLocks noGrp="1"/>
          </p:cNvSpPr>
          <p:nvPr>
            <p:ph type="sldNum" sz="quarter" idx="12"/>
          </p:nvPr>
        </p:nvSpPr>
        <p:spPr/>
        <p:txBody>
          <a:bodyPr/>
          <a:lstStyle/>
          <a:p>
            <a:fld id="{C1D7F914-E4F7-455C-A1CC-52701B4165D2}" type="slidenum">
              <a:rPr lang="en-GB" smtClean="0"/>
              <a:t>31</a:t>
            </a:fld>
            <a:endParaRPr lang="en-GB"/>
          </a:p>
        </p:txBody>
      </p:sp>
    </p:spTree>
    <p:extLst>
      <p:ext uri="{BB962C8B-B14F-4D97-AF65-F5344CB8AC3E}">
        <p14:creationId xmlns:p14="http://schemas.microsoft.com/office/powerpoint/2010/main" val="28947178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Management Model</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Organizational chart and staff</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p:spPr>
        <p:txBody>
          <a:bodyPr>
            <a:normAutofit/>
          </a:bodyPr>
          <a:lstStyle/>
          <a:p>
            <a:pPr marL="0" indent="0">
              <a:lnSpc>
                <a:spcPct val="150000"/>
              </a:lnSpc>
              <a:spcBef>
                <a:spcPts val="1200"/>
              </a:spcBef>
              <a:spcAft>
                <a:spcPts val="1200"/>
              </a:spcAft>
              <a:buNone/>
            </a:pPr>
            <a:r>
              <a:rPr lang="en-GB" sz="1200" dirty="0">
                <a:solidFill>
                  <a:srgbClr val="569DA4"/>
                </a:solidFill>
                <a:latin typeface="Arial" panose="020B0604020202020204" pitchFamily="34" charset="0"/>
                <a:cs typeface="Arial" panose="020B0604020202020204" pitchFamily="34" charset="0"/>
              </a:rPr>
              <a:t>Global organizational chart</a:t>
            </a:r>
          </a:p>
          <a:p>
            <a:pPr marL="0" indent="0">
              <a:lnSpc>
                <a:spcPct val="150000"/>
              </a:lnSpc>
              <a:spcBef>
                <a:spcPts val="1200"/>
              </a:spcBef>
              <a:spcAft>
                <a:spcPts val="1200"/>
              </a:spcAft>
              <a:buNone/>
            </a:pPr>
            <a:r>
              <a:rPr lang="en-GB" sz="1200" dirty="0">
                <a:solidFill>
                  <a:srgbClr val="569DA4"/>
                </a:solidFill>
                <a:latin typeface="Arial" panose="020B0604020202020204" pitchFamily="34" charset="0"/>
                <a:cs typeface="Arial" panose="020B0604020202020204" pitchFamily="34" charset="0"/>
              </a:rPr>
              <a:t>						</a:t>
            </a:r>
          </a:p>
        </p:txBody>
      </p:sp>
      <p:graphicFrame>
        <p:nvGraphicFramePr>
          <p:cNvPr id="8" name="Diagrama 7"/>
          <p:cNvGraphicFramePr/>
          <p:nvPr>
            <p:extLst>
              <p:ext uri="{D42A27DB-BD31-4B8C-83A1-F6EECF244321}">
                <p14:modId xmlns:p14="http://schemas.microsoft.com/office/powerpoint/2010/main" val="607306163"/>
              </p:ext>
            </p:extLst>
          </p:nvPr>
        </p:nvGraphicFramePr>
        <p:xfrm>
          <a:off x="2057400" y="1552574"/>
          <a:ext cx="8048625" cy="4524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Marcador de Posição do Número do Diapositivo 2">
            <a:extLst>
              <a:ext uri="{FF2B5EF4-FFF2-40B4-BE49-F238E27FC236}">
                <a16:creationId xmlns:a16="http://schemas.microsoft.com/office/drawing/2014/main" id="{4F832599-6712-4604-A081-8F1D4FE2F064}"/>
              </a:ext>
            </a:extLst>
          </p:cNvPr>
          <p:cNvSpPr>
            <a:spLocks noGrp="1"/>
          </p:cNvSpPr>
          <p:nvPr>
            <p:ph type="sldNum" sz="quarter" idx="12"/>
          </p:nvPr>
        </p:nvSpPr>
        <p:spPr/>
        <p:txBody>
          <a:bodyPr/>
          <a:lstStyle/>
          <a:p>
            <a:fld id="{C1D7F914-E4F7-455C-A1CC-52701B4165D2}" type="slidenum">
              <a:rPr lang="en-GB" smtClean="0"/>
              <a:t>32</a:t>
            </a:fld>
            <a:endParaRPr lang="en-GB"/>
          </a:p>
        </p:txBody>
      </p:sp>
    </p:spTree>
    <p:extLst>
      <p:ext uri="{BB962C8B-B14F-4D97-AF65-F5344CB8AC3E}">
        <p14:creationId xmlns:p14="http://schemas.microsoft.com/office/powerpoint/2010/main" val="29229993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Management Model</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Recruitment and procurement policy</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p:spPr>
        <p:txBody>
          <a:bodyPr>
            <a:normAutofit/>
          </a:bodyPr>
          <a:lstStyle/>
          <a:p>
            <a:pPr marL="0" indent="0">
              <a:lnSpc>
                <a:spcPct val="150000"/>
              </a:lnSpc>
              <a:spcBef>
                <a:spcPts val="600"/>
              </a:spcBef>
              <a:spcAft>
                <a:spcPts val="600"/>
              </a:spcAft>
              <a:buNone/>
            </a:pPr>
            <a:r>
              <a:rPr lang="en-GB" sz="1200" dirty="0">
                <a:solidFill>
                  <a:srgbClr val="569DA4"/>
                </a:solidFill>
                <a:latin typeface="Arial" panose="020B0604020202020204" pitchFamily="34" charset="0"/>
                <a:cs typeface="Arial" panose="020B0604020202020204" pitchFamily="34" charset="0"/>
              </a:rPr>
              <a:t>Recruitment philosophy</a:t>
            </a:r>
          </a:p>
          <a:p>
            <a:pPr lvl="2">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National and Local staff priority when complies with the requirements;</a:t>
            </a:r>
          </a:p>
          <a:p>
            <a:pPr lvl="2">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No discrimination of any kind;</a:t>
            </a:r>
          </a:p>
          <a:p>
            <a:pPr lvl="2">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Prioritize experience in the management, technical staff and logistics;</a:t>
            </a:r>
          </a:p>
          <a:p>
            <a:pPr lvl="2">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For the plant managers, prioritize the indication or recommendation from the equipment's supplier for someone who managed some similar equipment's in other country or someone directly from the supplier;</a:t>
            </a:r>
          </a:p>
          <a:p>
            <a:pPr marL="0" indent="0">
              <a:lnSpc>
                <a:spcPct val="150000"/>
              </a:lnSpc>
              <a:spcBef>
                <a:spcPts val="600"/>
              </a:spcBef>
              <a:spcAft>
                <a:spcPts val="600"/>
              </a:spcAft>
              <a:buNone/>
            </a:pPr>
            <a:r>
              <a:rPr lang="en-GB" sz="1200" dirty="0">
                <a:solidFill>
                  <a:srgbClr val="569DA4"/>
                </a:solidFill>
                <a:latin typeface="Arial" panose="020B0604020202020204" pitchFamily="34" charset="0"/>
                <a:cs typeface="Arial" panose="020B0604020202020204" pitchFamily="34" charset="0"/>
              </a:rPr>
              <a:t>Recruitment procedures</a:t>
            </a:r>
          </a:p>
          <a:p>
            <a:pPr lvl="2">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Responsible</a:t>
            </a:r>
          </a:p>
          <a:p>
            <a:pPr lvl="3">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Plant Managers: Recruitment Professional Services with final approval from the non executive board;</a:t>
            </a:r>
          </a:p>
          <a:p>
            <a:pPr lvl="3">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Administrative Support: Recruitment Professional Services with final approval from Plant Manager</a:t>
            </a:r>
          </a:p>
          <a:p>
            <a:pPr lvl="3">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Technical and Non-Technical Staff: Recruitment Professional Services with final approval from Plant Manager</a:t>
            </a:r>
          </a:p>
          <a:p>
            <a:pPr lvl="2">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Source-of-hire</a:t>
            </a:r>
          </a:p>
          <a:p>
            <a:pPr lvl="3">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Plant Manager: 1</a:t>
            </a:r>
            <a:r>
              <a:rPr lang="en-GB" sz="1200" baseline="30000" dirty="0">
                <a:latin typeface="Arial" panose="020B0604020202020204" pitchFamily="34" charset="0"/>
                <a:cs typeface="Arial" panose="020B0604020202020204" pitchFamily="34" charset="0"/>
              </a:rPr>
              <a:t>st</a:t>
            </a:r>
            <a:r>
              <a:rPr lang="en-GB" sz="1200" dirty="0">
                <a:latin typeface="Arial" panose="020B0604020202020204" pitchFamily="34" charset="0"/>
                <a:cs typeface="Arial" panose="020B0604020202020204" pitchFamily="34" charset="0"/>
              </a:rPr>
              <a:t> option: Equipment Supplier indication, 2</a:t>
            </a:r>
            <a:r>
              <a:rPr lang="en-GB" sz="1200" baseline="30000" dirty="0">
                <a:latin typeface="Arial" panose="020B0604020202020204" pitchFamily="34" charset="0"/>
                <a:cs typeface="Arial" panose="020B0604020202020204" pitchFamily="34" charset="0"/>
              </a:rPr>
              <a:t>nd</a:t>
            </a:r>
            <a:r>
              <a:rPr lang="en-GB" sz="1200" dirty="0">
                <a:latin typeface="Arial" panose="020B0604020202020204" pitchFamily="34" charset="0"/>
                <a:cs typeface="Arial" panose="020B0604020202020204" pitchFamily="34" charset="0"/>
              </a:rPr>
              <a:t> Option: Regional Procurement</a:t>
            </a:r>
          </a:p>
          <a:p>
            <a:pPr lvl="3">
              <a:lnSpc>
                <a:spcPct val="15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Others: National Recruitment Services</a:t>
            </a:r>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931F7A48-5589-4DB4-A7ED-0567EED58A04}"/>
              </a:ext>
            </a:extLst>
          </p:cNvPr>
          <p:cNvSpPr>
            <a:spLocks noGrp="1"/>
          </p:cNvSpPr>
          <p:nvPr>
            <p:ph type="sldNum" sz="quarter" idx="12"/>
          </p:nvPr>
        </p:nvSpPr>
        <p:spPr/>
        <p:txBody>
          <a:bodyPr/>
          <a:lstStyle/>
          <a:p>
            <a:fld id="{C1D7F914-E4F7-455C-A1CC-52701B4165D2}" type="slidenum">
              <a:rPr lang="en-GB" smtClean="0"/>
              <a:t>33</a:t>
            </a:fld>
            <a:endParaRPr lang="en-GB"/>
          </a:p>
        </p:txBody>
      </p:sp>
    </p:spTree>
    <p:extLst>
      <p:ext uri="{BB962C8B-B14F-4D97-AF65-F5344CB8AC3E}">
        <p14:creationId xmlns:p14="http://schemas.microsoft.com/office/powerpoint/2010/main" val="22869180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Management Model</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Recruitment and procurement policy</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p:spPr>
        <p:txBody>
          <a:bodyPr>
            <a:normAutofit/>
          </a:bodyPr>
          <a:lstStyle/>
          <a:p>
            <a:pPr marL="0" indent="0">
              <a:lnSpc>
                <a:spcPct val="150000"/>
              </a:lnSpc>
              <a:spcBef>
                <a:spcPts val="1200"/>
              </a:spcBef>
              <a:spcAft>
                <a:spcPts val="1200"/>
              </a:spcAft>
              <a:buNone/>
            </a:pPr>
            <a:r>
              <a:rPr lang="en-GB" sz="1200" dirty="0">
                <a:solidFill>
                  <a:srgbClr val="569DA4"/>
                </a:solidFill>
                <a:latin typeface="Arial" panose="020B0604020202020204" pitchFamily="34" charset="0"/>
                <a:cs typeface="Arial" panose="020B0604020202020204" pitchFamily="34" charset="0"/>
              </a:rPr>
              <a:t>Procurement</a:t>
            </a:r>
          </a:p>
          <a:p>
            <a:pPr lvl="1">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Procurement Philosophy</a:t>
            </a:r>
          </a:p>
          <a:p>
            <a:pPr lvl="2">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Administrative and Finance responsible must prepare an internal procedures guide, after consultation with logistic and technical responsible,  in the short-term to be approved by Plant Manager and Presented to Non-Executive Board;</a:t>
            </a:r>
          </a:p>
          <a:p>
            <a:pPr lvl="2">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Competitive Biddings (Publication in National Newspaper and bid analysis;</a:t>
            </a:r>
          </a:p>
          <a:p>
            <a:pPr lvl="1">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Procurement procedures (to be detailed in the Internal procedures guide)</a:t>
            </a:r>
          </a:p>
          <a:p>
            <a:pPr lvl="2">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Responsible – Administrative Support Staff with Plant Manager Approval</a:t>
            </a:r>
          </a:p>
          <a:p>
            <a:pPr lvl="2">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Expenditure Limits </a:t>
            </a:r>
          </a:p>
          <a:p>
            <a:pPr lvl="3">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0&gt;5.000 USD : 3 Proposals Tenders</a:t>
            </a:r>
          </a:p>
          <a:p>
            <a:pPr lvl="3">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5.000 USD &gt; Max : Public Tender </a:t>
            </a:r>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2E4BFB2E-2961-4CA1-B871-9A90387DF4E1}"/>
              </a:ext>
            </a:extLst>
          </p:cNvPr>
          <p:cNvSpPr>
            <a:spLocks noGrp="1"/>
          </p:cNvSpPr>
          <p:nvPr>
            <p:ph type="sldNum" sz="quarter" idx="12"/>
          </p:nvPr>
        </p:nvSpPr>
        <p:spPr/>
        <p:txBody>
          <a:bodyPr/>
          <a:lstStyle/>
          <a:p>
            <a:fld id="{C1D7F914-E4F7-455C-A1CC-52701B4165D2}" type="slidenum">
              <a:rPr lang="en-GB" smtClean="0"/>
              <a:t>34</a:t>
            </a:fld>
            <a:endParaRPr lang="en-GB"/>
          </a:p>
        </p:txBody>
      </p:sp>
    </p:spTree>
    <p:extLst>
      <p:ext uri="{BB962C8B-B14F-4D97-AF65-F5344CB8AC3E}">
        <p14:creationId xmlns:p14="http://schemas.microsoft.com/office/powerpoint/2010/main" val="40258660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Management Model</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Operational Criteria &amp; Requirements</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p:spPr>
        <p:txBody>
          <a:bodyPr>
            <a:normAutofit fontScale="47500" lnSpcReduction="20000"/>
          </a:bodyPr>
          <a:lstStyle/>
          <a:p>
            <a:pPr marL="0" indent="0">
              <a:lnSpc>
                <a:spcPct val="170000"/>
              </a:lnSpc>
              <a:spcBef>
                <a:spcPts val="600"/>
              </a:spcBef>
              <a:spcAft>
                <a:spcPts val="600"/>
              </a:spcAft>
              <a:buNone/>
            </a:pPr>
            <a:r>
              <a:rPr lang="en-GB" sz="2500" dirty="0">
                <a:solidFill>
                  <a:srgbClr val="569DA4"/>
                </a:solidFill>
                <a:latin typeface="Arial" panose="020B0604020202020204" pitchFamily="34" charset="0"/>
                <a:cs typeface="Arial" panose="020B0604020202020204" pitchFamily="34" charset="0"/>
              </a:rPr>
              <a:t>Operational Criteria</a:t>
            </a:r>
          </a:p>
          <a:p>
            <a:pPr lvl="1">
              <a:lnSpc>
                <a:spcPct val="170000"/>
              </a:lnSpc>
              <a:spcBef>
                <a:spcPts val="600"/>
              </a:spcBef>
              <a:spcAft>
                <a:spcPts val="600"/>
              </a:spcAft>
              <a:buClr>
                <a:srgbClr val="569DA4"/>
              </a:buClr>
            </a:pPr>
            <a:r>
              <a:rPr lang="en-GB" sz="2500" dirty="0">
                <a:latin typeface="Arial" panose="020B0604020202020204" pitchFamily="34" charset="0"/>
                <a:cs typeface="Arial" panose="020B0604020202020204" pitchFamily="34" charset="0"/>
              </a:rPr>
              <a:t>Functional parameters</a:t>
            </a:r>
          </a:p>
          <a:p>
            <a:pPr lvl="1">
              <a:lnSpc>
                <a:spcPct val="170000"/>
              </a:lnSpc>
              <a:spcBef>
                <a:spcPts val="600"/>
              </a:spcBef>
              <a:spcAft>
                <a:spcPts val="600"/>
              </a:spcAft>
              <a:buClr>
                <a:srgbClr val="569DA4"/>
              </a:buClr>
            </a:pPr>
            <a:r>
              <a:rPr lang="en-GB" sz="2500" dirty="0">
                <a:latin typeface="Arial" panose="020B0604020202020204" pitchFamily="34" charset="0"/>
                <a:cs typeface="Arial" panose="020B0604020202020204" pitchFamily="34" charset="0"/>
              </a:rPr>
              <a:t>Time frames</a:t>
            </a:r>
          </a:p>
          <a:p>
            <a:pPr lvl="2">
              <a:lnSpc>
                <a:spcPct val="170000"/>
              </a:lnSpc>
              <a:spcBef>
                <a:spcPts val="600"/>
              </a:spcBef>
              <a:spcAft>
                <a:spcPts val="600"/>
              </a:spcAft>
              <a:buClr>
                <a:srgbClr val="569DA4"/>
              </a:buClr>
            </a:pPr>
            <a:r>
              <a:rPr lang="en-GB" sz="2500" dirty="0">
                <a:latin typeface="Arial" panose="020B0604020202020204" pitchFamily="34" charset="0"/>
                <a:cs typeface="Arial" panose="020B0604020202020204" pitchFamily="34" charset="0"/>
              </a:rPr>
              <a:t>Seed Reception – June and July</a:t>
            </a:r>
          </a:p>
          <a:p>
            <a:pPr lvl="2">
              <a:lnSpc>
                <a:spcPct val="170000"/>
              </a:lnSpc>
              <a:spcBef>
                <a:spcPts val="600"/>
              </a:spcBef>
              <a:spcAft>
                <a:spcPts val="600"/>
              </a:spcAft>
              <a:buClr>
                <a:srgbClr val="569DA4"/>
              </a:buClr>
            </a:pPr>
            <a:r>
              <a:rPr lang="en-GB" sz="2500" dirty="0">
                <a:latin typeface="Arial" panose="020B0604020202020204" pitchFamily="34" charset="0"/>
                <a:cs typeface="Arial" panose="020B0604020202020204" pitchFamily="34" charset="0"/>
              </a:rPr>
              <a:t>Seed Delinting and Treatment – August and September</a:t>
            </a:r>
          </a:p>
          <a:p>
            <a:pPr lvl="2">
              <a:lnSpc>
                <a:spcPct val="170000"/>
              </a:lnSpc>
              <a:spcBef>
                <a:spcPts val="600"/>
              </a:spcBef>
              <a:spcAft>
                <a:spcPts val="600"/>
              </a:spcAft>
              <a:buClr>
                <a:srgbClr val="569DA4"/>
              </a:buClr>
            </a:pPr>
            <a:r>
              <a:rPr lang="en-GB" sz="2500" dirty="0" err="1">
                <a:latin typeface="Arial" panose="020B0604020202020204" pitchFamily="34" charset="0"/>
                <a:cs typeface="Arial" panose="020B0604020202020204" pitchFamily="34" charset="0"/>
              </a:rPr>
              <a:t>Delinted</a:t>
            </a:r>
            <a:r>
              <a:rPr lang="en-GB" sz="2500" dirty="0">
                <a:latin typeface="Arial" panose="020B0604020202020204" pitchFamily="34" charset="0"/>
                <a:cs typeface="Arial" panose="020B0604020202020204" pitchFamily="34" charset="0"/>
              </a:rPr>
              <a:t> and Treated Seed Deliver – September and October</a:t>
            </a:r>
          </a:p>
          <a:p>
            <a:pPr lvl="1">
              <a:lnSpc>
                <a:spcPct val="170000"/>
              </a:lnSpc>
              <a:spcBef>
                <a:spcPts val="600"/>
              </a:spcBef>
              <a:spcAft>
                <a:spcPts val="600"/>
              </a:spcAft>
              <a:buClr>
                <a:srgbClr val="569DA4"/>
              </a:buClr>
            </a:pPr>
            <a:r>
              <a:rPr lang="en-GB" sz="2500" dirty="0">
                <a:latin typeface="Arial" panose="020B0604020202020204" pitchFamily="34" charset="0"/>
                <a:cs typeface="Arial" panose="020B0604020202020204" pitchFamily="34" charset="0"/>
              </a:rPr>
              <a:t>Weights</a:t>
            </a:r>
          </a:p>
          <a:p>
            <a:pPr lvl="2">
              <a:lnSpc>
                <a:spcPct val="170000"/>
              </a:lnSpc>
              <a:spcBef>
                <a:spcPts val="600"/>
              </a:spcBef>
              <a:spcAft>
                <a:spcPts val="600"/>
              </a:spcAft>
              <a:buClr>
                <a:srgbClr val="569DA4"/>
              </a:buClr>
            </a:pPr>
            <a:r>
              <a:rPr lang="en-GB" sz="2500" dirty="0">
                <a:latin typeface="Arial" panose="020B0604020202020204" pitchFamily="34" charset="0"/>
                <a:cs typeface="Arial" panose="020B0604020202020204" pitchFamily="34" charset="0"/>
              </a:rPr>
              <a:t>5 and 25KG Seed Bags</a:t>
            </a:r>
          </a:p>
          <a:p>
            <a:pPr marL="0" indent="0">
              <a:lnSpc>
                <a:spcPct val="170000"/>
              </a:lnSpc>
              <a:spcBef>
                <a:spcPts val="600"/>
              </a:spcBef>
              <a:spcAft>
                <a:spcPts val="600"/>
              </a:spcAft>
              <a:buNone/>
            </a:pPr>
            <a:r>
              <a:rPr lang="en-GB" sz="2500" dirty="0">
                <a:solidFill>
                  <a:srgbClr val="569DA4"/>
                </a:solidFill>
                <a:latin typeface="Arial" panose="020B0604020202020204" pitchFamily="34" charset="0"/>
                <a:cs typeface="Arial" panose="020B0604020202020204" pitchFamily="34" charset="0"/>
              </a:rPr>
              <a:t>Operational Requirements</a:t>
            </a:r>
          </a:p>
          <a:p>
            <a:pPr lvl="1">
              <a:lnSpc>
                <a:spcPct val="170000"/>
              </a:lnSpc>
              <a:spcBef>
                <a:spcPts val="600"/>
              </a:spcBef>
              <a:spcAft>
                <a:spcPts val="600"/>
              </a:spcAft>
              <a:buClr>
                <a:srgbClr val="569DA4"/>
              </a:buClr>
            </a:pPr>
            <a:r>
              <a:rPr lang="en-GB" sz="2500" dirty="0">
                <a:latin typeface="Arial" panose="020B0604020202020204" pitchFamily="34" charset="0"/>
                <a:cs typeface="Arial" panose="020B0604020202020204" pitchFamily="34" charset="0"/>
              </a:rPr>
              <a:t>Concept of operations</a:t>
            </a:r>
          </a:p>
          <a:p>
            <a:pPr lvl="2">
              <a:lnSpc>
                <a:spcPct val="170000"/>
              </a:lnSpc>
              <a:spcBef>
                <a:spcPts val="600"/>
              </a:spcBef>
              <a:spcAft>
                <a:spcPts val="600"/>
              </a:spcAft>
              <a:buClr>
                <a:srgbClr val="569DA4"/>
              </a:buClr>
            </a:pPr>
            <a:r>
              <a:rPr lang="en-GB" sz="2500" dirty="0">
                <a:latin typeface="Arial" panose="020B0604020202020204" pitchFamily="34" charset="0"/>
                <a:cs typeface="Arial" panose="020B0604020202020204" pitchFamily="34" charset="0"/>
              </a:rPr>
              <a:t>Diluted Acid Delinting, Treatment, Packaging</a:t>
            </a:r>
          </a:p>
          <a:p>
            <a:pPr lvl="1">
              <a:lnSpc>
                <a:spcPct val="170000"/>
              </a:lnSpc>
              <a:spcBef>
                <a:spcPts val="600"/>
              </a:spcBef>
              <a:spcAft>
                <a:spcPts val="600"/>
              </a:spcAft>
              <a:buClr>
                <a:srgbClr val="569DA4"/>
              </a:buClr>
            </a:pPr>
            <a:r>
              <a:rPr lang="en-GB" sz="2500" dirty="0">
                <a:latin typeface="Arial" panose="020B0604020202020204" pitchFamily="34" charset="0"/>
                <a:cs typeface="Arial" panose="020B0604020202020204" pitchFamily="34" charset="0"/>
              </a:rPr>
              <a:t>Operational functions/capabilities</a:t>
            </a:r>
          </a:p>
          <a:p>
            <a:pPr lvl="2">
              <a:lnSpc>
                <a:spcPct val="170000"/>
              </a:lnSpc>
              <a:spcBef>
                <a:spcPts val="600"/>
              </a:spcBef>
              <a:spcAft>
                <a:spcPts val="600"/>
              </a:spcAft>
              <a:buClr>
                <a:srgbClr val="569DA4"/>
              </a:buClr>
            </a:pPr>
            <a:r>
              <a:rPr lang="en-GB" sz="2500" dirty="0">
                <a:latin typeface="Arial" panose="020B0604020202020204" pitchFamily="34" charset="0"/>
                <a:cs typeface="Arial" panose="020B0604020202020204" pitchFamily="34" charset="0"/>
              </a:rPr>
              <a:t>10TN/Hour</a:t>
            </a:r>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FF601A99-37CA-4982-BD0B-790BA747FAC4}"/>
              </a:ext>
            </a:extLst>
          </p:cNvPr>
          <p:cNvSpPr>
            <a:spLocks noGrp="1"/>
          </p:cNvSpPr>
          <p:nvPr>
            <p:ph type="sldNum" sz="quarter" idx="12"/>
          </p:nvPr>
        </p:nvSpPr>
        <p:spPr/>
        <p:txBody>
          <a:bodyPr/>
          <a:lstStyle/>
          <a:p>
            <a:fld id="{C1D7F914-E4F7-455C-A1CC-52701B4165D2}" type="slidenum">
              <a:rPr lang="en-GB" smtClean="0"/>
              <a:t>35</a:t>
            </a:fld>
            <a:endParaRPr lang="en-GB"/>
          </a:p>
        </p:txBody>
      </p:sp>
    </p:spTree>
    <p:extLst>
      <p:ext uri="{BB962C8B-B14F-4D97-AF65-F5344CB8AC3E}">
        <p14:creationId xmlns:p14="http://schemas.microsoft.com/office/powerpoint/2010/main" val="13441447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8. Technical solution and feasibility</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Delinting process type</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p:spPr>
        <p:txBody>
          <a:bodyPr>
            <a:normAutofit/>
          </a:bodyPr>
          <a:lstStyle/>
          <a:p>
            <a:pPr marL="0" indent="0" algn="just">
              <a:lnSpc>
                <a:spcPct val="150000"/>
              </a:lnSpc>
              <a:spcBef>
                <a:spcPts val="600"/>
              </a:spcBef>
              <a:spcAft>
                <a:spcPts val="600"/>
              </a:spcAft>
              <a:buNone/>
            </a:pPr>
            <a:r>
              <a:rPr lang="en-GB" sz="1200" dirty="0">
                <a:solidFill>
                  <a:srgbClr val="569DA4"/>
                </a:solidFill>
                <a:latin typeface="Arial" panose="020B0604020202020204" pitchFamily="34" charset="0"/>
                <a:cs typeface="Arial" panose="020B0604020202020204" pitchFamily="34" charset="0"/>
              </a:rPr>
              <a:t>Possible Delinting Solutions</a:t>
            </a:r>
          </a:p>
          <a:p>
            <a:pPr lvl="1" algn="just">
              <a:lnSpc>
                <a:spcPct val="150000"/>
              </a:lnSpc>
              <a:spcBef>
                <a:spcPts val="600"/>
              </a:spcBef>
              <a:spcAft>
                <a:spcPts val="600"/>
              </a:spcAft>
              <a:buClr>
                <a:srgbClr val="569DA4"/>
              </a:buClr>
            </a:pPr>
            <a:r>
              <a:rPr lang="en-GB" sz="1200" b="1" dirty="0">
                <a:latin typeface="Arial" panose="020B0604020202020204" pitchFamily="34" charset="0"/>
                <a:cs typeface="Arial" panose="020B0604020202020204" pitchFamily="34" charset="0"/>
              </a:rPr>
              <a:t>Mechanical </a:t>
            </a:r>
            <a:r>
              <a:rPr lang="en-GB" sz="1200" b="1" dirty="0" err="1">
                <a:latin typeface="Arial" panose="020B0604020202020204" pitchFamily="34" charset="0"/>
                <a:cs typeface="Arial" panose="020B0604020202020204" pitchFamily="34" charset="0"/>
              </a:rPr>
              <a:t>delinting</a:t>
            </a:r>
            <a:r>
              <a:rPr lang="en-GB" sz="1200" b="1" dirty="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It is a traditional process of </a:t>
            </a:r>
            <a:r>
              <a:rPr lang="en-GB" sz="1200" dirty="0" err="1">
                <a:latin typeface="Arial" panose="020B0604020202020204" pitchFamily="34" charset="0"/>
                <a:cs typeface="Arial" panose="020B0604020202020204" pitchFamily="34" charset="0"/>
              </a:rPr>
              <a:t>delinting</a:t>
            </a:r>
            <a:r>
              <a:rPr lang="en-GB" sz="1200" dirty="0">
                <a:latin typeface="Arial" panose="020B0604020202020204" pitchFamily="34" charset="0"/>
                <a:cs typeface="Arial" panose="020B0604020202020204" pitchFamily="34" charset="0"/>
              </a:rPr>
              <a:t> using brushes and is common in the oil industries but not for seed treatment. Mechanical </a:t>
            </a:r>
            <a:r>
              <a:rPr lang="en-GB" sz="1200" dirty="0" err="1">
                <a:latin typeface="Arial" panose="020B0604020202020204" pitchFamily="34" charset="0"/>
                <a:cs typeface="Arial" panose="020B0604020202020204" pitchFamily="34" charset="0"/>
              </a:rPr>
              <a:t>delinting</a:t>
            </a:r>
            <a:r>
              <a:rPr lang="en-GB" sz="1200" dirty="0">
                <a:latin typeface="Arial" panose="020B0604020202020204" pitchFamily="34" charset="0"/>
                <a:cs typeface="Arial" panose="020B0604020202020204" pitchFamily="34" charset="0"/>
              </a:rPr>
              <a:t> is not suitable for seed classification or for removing low density seeds, as the process does not remove all of the seed fibres.</a:t>
            </a:r>
          </a:p>
          <a:p>
            <a:pPr lvl="1" algn="just">
              <a:lnSpc>
                <a:spcPct val="150000"/>
              </a:lnSpc>
              <a:spcBef>
                <a:spcPts val="600"/>
              </a:spcBef>
              <a:spcAft>
                <a:spcPts val="600"/>
              </a:spcAft>
              <a:buClr>
                <a:srgbClr val="569DA4"/>
              </a:buClr>
            </a:pPr>
            <a:r>
              <a:rPr lang="en-GB" sz="1200" b="1" dirty="0">
                <a:latin typeface="Arial" panose="020B0604020202020204" pitchFamily="34" charset="0"/>
                <a:cs typeface="Arial" panose="020B0604020202020204" pitchFamily="34" charset="0"/>
              </a:rPr>
              <a:t>Dry Gas Delinting with Hydrochloride Gas: </a:t>
            </a:r>
            <a:r>
              <a:rPr lang="en-GB" sz="1200" dirty="0">
                <a:latin typeface="Arial" panose="020B0604020202020204" pitchFamily="34" charset="0"/>
                <a:cs typeface="Arial" panose="020B0604020202020204" pitchFamily="34" charset="0"/>
              </a:rPr>
              <a:t>The Hydrochloride Gas </a:t>
            </a:r>
            <a:r>
              <a:rPr lang="en-GB" sz="1200" dirty="0" err="1">
                <a:latin typeface="Arial" panose="020B0604020202020204" pitchFamily="34" charset="0"/>
                <a:cs typeface="Arial" panose="020B0604020202020204" pitchFamily="34" charset="0"/>
              </a:rPr>
              <a:t>delinting</a:t>
            </a:r>
            <a:r>
              <a:rPr lang="en-GB" sz="1200" dirty="0">
                <a:latin typeface="Arial" panose="020B0604020202020204" pitchFamily="34" charset="0"/>
                <a:cs typeface="Arial" panose="020B0604020202020204" pitchFamily="34" charset="0"/>
              </a:rPr>
              <a:t> process is used mainly in arid areas, where the moisture content of the cotton seed is less than 9% and the low humidity reduces the corrosion of equipment and installations. Hydrochloric gas is used to degrade fibres so that they can be removed from the seed by frictional forces. The Hydrochloride gas </a:t>
            </a:r>
            <a:r>
              <a:rPr lang="en-GB" sz="1200" dirty="0" err="1">
                <a:latin typeface="Arial" panose="020B0604020202020204" pitchFamily="34" charset="0"/>
                <a:cs typeface="Arial" panose="020B0604020202020204" pitchFamily="34" charset="0"/>
              </a:rPr>
              <a:t>delinting</a:t>
            </a:r>
            <a:r>
              <a:rPr lang="en-GB" sz="1200" dirty="0">
                <a:latin typeface="Arial" panose="020B0604020202020204" pitchFamily="34" charset="0"/>
                <a:cs typeface="Arial" panose="020B0604020202020204" pitchFamily="34" charset="0"/>
              </a:rPr>
              <a:t> process requires very sophisticated equipment, rigorous monitoring and strict control of the various operations for effective removal without damaging the seed. The main causes of seed damage in this process are very high reaction temperatures and gas concentration, very long reaction time and "excessive" neutralization with ammonia. Disintegration with poorly controlled and managed hydrochloride gas can cause a drastic reduction in seed germination and </a:t>
            </a:r>
            <a:r>
              <a:rPr lang="en-GB" sz="1200" dirty="0" err="1">
                <a:latin typeface="Arial" panose="020B0604020202020204" pitchFamily="34" charset="0"/>
                <a:cs typeface="Arial" panose="020B0604020202020204" pitchFamily="34" charset="0"/>
              </a:rPr>
              <a:t>vigor</a:t>
            </a:r>
            <a:r>
              <a:rPr lang="en-GB" sz="1200" dirty="0">
                <a:latin typeface="Arial" panose="020B0604020202020204" pitchFamily="34" charset="0"/>
                <a:cs typeface="Arial" panose="020B0604020202020204" pitchFamily="34" charset="0"/>
              </a:rPr>
              <a:t>.</a:t>
            </a:r>
          </a:p>
          <a:p>
            <a:pPr lvl="1" algn="just">
              <a:lnSpc>
                <a:spcPct val="150000"/>
              </a:lnSpc>
              <a:spcBef>
                <a:spcPts val="600"/>
              </a:spcBef>
              <a:spcAft>
                <a:spcPts val="600"/>
              </a:spcAft>
              <a:buClr>
                <a:srgbClr val="569DA4"/>
              </a:buClr>
            </a:pPr>
            <a:r>
              <a:rPr lang="en-GB" sz="1200" b="1" dirty="0">
                <a:latin typeface="Arial" panose="020B0604020202020204" pitchFamily="34" charset="0"/>
                <a:cs typeface="Arial" panose="020B0604020202020204" pitchFamily="34" charset="0"/>
              </a:rPr>
              <a:t>Wet Acid Delinting: </a:t>
            </a:r>
            <a:r>
              <a:rPr lang="en-GB" sz="1200" dirty="0">
                <a:latin typeface="Arial" panose="020B0604020202020204" pitchFamily="34" charset="0"/>
                <a:cs typeface="Arial" panose="020B0604020202020204" pitchFamily="34" charset="0"/>
              </a:rPr>
              <a:t>The wet sulphuric acid </a:t>
            </a:r>
            <a:r>
              <a:rPr lang="en-GB" sz="1200" dirty="0" err="1">
                <a:latin typeface="Arial" panose="020B0604020202020204" pitchFamily="34" charset="0"/>
                <a:cs typeface="Arial" panose="020B0604020202020204" pitchFamily="34" charset="0"/>
              </a:rPr>
              <a:t>delinting</a:t>
            </a:r>
            <a:r>
              <a:rPr lang="en-GB" sz="1200" dirty="0">
                <a:latin typeface="Arial" panose="020B0604020202020204" pitchFamily="34" charset="0"/>
                <a:cs typeface="Arial" panose="020B0604020202020204" pitchFamily="34" charset="0"/>
              </a:rPr>
              <a:t> system is preferred in wet areas. The process is relatively simple and does not require sophisticated equipment. The cotton seeds are fed into a reactor trough or tank and mixed with concentrated sulphuric acid. The main problem with this method is the high cost of sulphuric acid and the high negative environmental impact caused by the disposal of acid and washing water after the process.</a:t>
            </a:r>
          </a:p>
          <a:p>
            <a:pPr lvl="1" algn="just">
              <a:lnSpc>
                <a:spcPct val="150000"/>
              </a:lnSpc>
              <a:spcBef>
                <a:spcPts val="600"/>
              </a:spcBef>
              <a:spcAft>
                <a:spcPts val="600"/>
              </a:spcAft>
              <a:buClr>
                <a:srgbClr val="569DA4"/>
              </a:buClr>
            </a:pPr>
            <a:r>
              <a:rPr lang="pt-PT" sz="1200" b="1" dirty="0" err="1">
                <a:latin typeface="Arial" panose="020B0604020202020204" pitchFamily="34" charset="0"/>
                <a:cs typeface="Arial" panose="020B0604020202020204" pitchFamily="34" charset="0"/>
              </a:rPr>
              <a:t>Diluted</a:t>
            </a:r>
            <a:r>
              <a:rPr lang="pt-PT" sz="1200" b="1" dirty="0">
                <a:latin typeface="Arial" panose="020B0604020202020204" pitchFamily="34" charset="0"/>
                <a:cs typeface="Arial" panose="020B0604020202020204" pitchFamily="34" charset="0"/>
              </a:rPr>
              <a:t> </a:t>
            </a:r>
            <a:r>
              <a:rPr lang="pt-PT" sz="1200" b="1" dirty="0" err="1">
                <a:latin typeface="Arial" panose="020B0604020202020204" pitchFamily="34" charset="0"/>
                <a:cs typeface="Arial" panose="020B0604020202020204" pitchFamily="34" charset="0"/>
              </a:rPr>
              <a:t>Acid</a:t>
            </a:r>
            <a:r>
              <a:rPr lang="pt-PT" sz="1200" b="1" dirty="0">
                <a:latin typeface="Arial" panose="020B0604020202020204" pitchFamily="34" charset="0"/>
                <a:cs typeface="Arial" panose="020B0604020202020204" pitchFamily="34" charset="0"/>
              </a:rPr>
              <a:t> </a:t>
            </a:r>
            <a:r>
              <a:rPr lang="pt-PT" sz="1200" b="1" dirty="0" err="1">
                <a:latin typeface="Arial" panose="020B0604020202020204" pitchFamily="34" charset="0"/>
                <a:cs typeface="Arial" panose="020B0604020202020204" pitchFamily="34" charset="0"/>
              </a:rPr>
              <a:t>Delinting</a:t>
            </a:r>
            <a:r>
              <a:rPr lang="pt-PT" sz="1200" b="1" dirty="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The advantages of this process in relation to Wet-acid are a great reduction in the amount of sulphuric acid needed, having a great impact in reducing the cost of the process and still in the elimination of the effluent produced in wet-acid </a:t>
            </a:r>
            <a:r>
              <a:rPr lang="en-GB" sz="1200" dirty="0" err="1">
                <a:latin typeface="Arial" panose="020B0604020202020204" pitchFamily="34" charset="0"/>
                <a:cs typeface="Arial" panose="020B0604020202020204" pitchFamily="34" charset="0"/>
              </a:rPr>
              <a:t>delinting</a:t>
            </a:r>
            <a:r>
              <a:rPr lang="en-GB" sz="1200" dirty="0">
                <a:latin typeface="Arial" panose="020B0604020202020204" pitchFamily="34" charset="0"/>
                <a:cs typeface="Arial" panose="020B0604020202020204" pitchFamily="34" charset="0"/>
              </a:rPr>
              <a:t>, eliminating the existing environmental cost in the wet-acid process. For these reasons, the Diluted Sulphuric Acid method has been the most used worldwide for the process of </a:t>
            </a:r>
            <a:r>
              <a:rPr lang="en-GB" sz="1200" dirty="0" err="1">
                <a:latin typeface="Arial" panose="020B0604020202020204" pitchFamily="34" charset="0"/>
                <a:cs typeface="Arial" panose="020B0604020202020204" pitchFamily="34" charset="0"/>
              </a:rPr>
              <a:t>delinting</a:t>
            </a:r>
            <a:r>
              <a:rPr lang="en-GB" sz="1200" dirty="0">
                <a:latin typeface="Arial" panose="020B0604020202020204" pitchFamily="34" charset="0"/>
                <a:cs typeface="Arial" panose="020B0604020202020204" pitchFamily="34" charset="0"/>
              </a:rPr>
              <a:t> cotton seeds for seed treatment, resulting in a lower processing cost and reduced environmental impacts of the operation.</a:t>
            </a:r>
          </a:p>
          <a:p>
            <a:pPr lvl="1" algn="just">
              <a:lnSpc>
                <a:spcPct val="150000"/>
              </a:lnSpc>
              <a:spcBef>
                <a:spcPts val="1200"/>
              </a:spcBef>
              <a:spcAft>
                <a:spcPts val="1200"/>
              </a:spcAft>
            </a:pPr>
            <a:endParaRPr lang="en-GB" sz="1200" dirty="0">
              <a:latin typeface="Arial" panose="020B0604020202020204" pitchFamily="34" charset="0"/>
              <a:cs typeface="Arial" panose="020B0604020202020204" pitchFamily="34" charset="0"/>
            </a:endParaRPr>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8F14ECB9-F463-48A9-93D7-86CB36A0FD9A}"/>
              </a:ext>
            </a:extLst>
          </p:cNvPr>
          <p:cNvSpPr>
            <a:spLocks noGrp="1"/>
          </p:cNvSpPr>
          <p:nvPr>
            <p:ph type="sldNum" sz="quarter" idx="12"/>
          </p:nvPr>
        </p:nvSpPr>
        <p:spPr/>
        <p:txBody>
          <a:bodyPr/>
          <a:lstStyle/>
          <a:p>
            <a:fld id="{C1D7F914-E4F7-455C-A1CC-52701B4165D2}" type="slidenum">
              <a:rPr lang="en-GB" smtClean="0"/>
              <a:t>36</a:t>
            </a:fld>
            <a:endParaRPr lang="en-GB"/>
          </a:p>
        </p:txBody>
      </p:sp>
    </p:spTree>
    <p:extLst>
      <p:ext uri="{BB962C8B-B14F-4D97-AF65-F5344CB8AC3E}">
        <p14:creationId xmlns:p14="http://schemas.microsoft.com/office/powerpoint/2010/main" val="27709201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Technical solution and feasibility</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Delinting process type</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a:noFill/>
          <a:ln>
            <a:solidFill>
              <a:schemeClr val="bg1"/>
            </a:solidFill>
          </a:ln>
        </p:spPr>
        <p:txBody>
          <a:bodyPr>
            <a:normAutofit/>
          </a:bodyPr>
          <a:lstStyle/>
          <a:p>
            <a:pPr marL="0" indent="0">
              <a:lnSpc>
                <a:spcPct val="150000"/>
              </a:lnSpc>
              <a:spcBef>
                <a:spcPts val="1200"/>
              </a:spcBef>
              <a:spcAft>
                <a:spcPts val="1200"/>
              </a:spcAft>
              <a:buNone/>
            </a:pPr>
            <a:r>
              <a:rPr lang="en-GB" sz="1200" dirty="0">
                <a:solidFill>
                  <a:srgbClr val="569DA4"/>
                </a:solidFill>
                <a:latin typeface="Arial" panose="020B0604020202020204" pitchFamily="34" charset="0"/>
                <a:cs typeface="Arial" panose="020B0604020202020204" pitchFamily="34" charset="0"/>
              </a:rPr>
              <a:t>Type of Seed Treatment in the Plant</a:t>
            </a:r>
          </a:p>
          <a:p>
            <a:pPr lvl="1">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Diluted </a:t>
            </a:r>
            <a:r>
              <a:rPr lang="en-GB" sz="1200" dirty="0" err="1">
                <a:latin typeface="Arial" panose="020B0604020202020204" pitchFamily="34" charset="0"/>
                <a:cs typeface="Arial" panose="020B0604020202020204" pitchFamily="34" charset="0"/>
              </a:rPr>
              <a:t>Sulfuric</a:t>
            </a:r>
            <a:r>
              <a:rPr lang="en-GB" sz="1200" dirty="0">
                <a:latin typeface="Arial" panose="020B0604020202020204" pitchFamily="34" charset="0"/>
                <a:cs typeface="Arial" panose="020B0604020202020204" pitchFamily="34" charset="0"/>
              </a:rPr>
              <a:t> Acid Delinting;</a:t>
            </a:r>
          </a:p>
          <a:p>
            <a:pPr lvl="1">
              <a:lnSpc>
                <a:spcPct val="150000"/>
              </a:lnSpc>
              <a:spcBef>
                <a:spcPts val="1200"/>
              </a:spcBef>
              <a:spcAft>
                <a:spcPts val="1200"/>
              </a:spcAft>
              <a:buClr>
                <a:srgbClr val="569DA4"/>
              </a:buClr>
            </a:pPr>
            <a:r>
              <a:rPr lang="en-GB" sz="1200" dirty="0" err="1">
                <a:latin typeface="Arial" panose="020B0604020202020204" pitchFamily="34" charset="0"/>
                <a:cs typeface="Arial" panose="020B0604020202020204" pitchFamily="34" charset="0"/>
              </a:rPr>
              <a:t>Delinted</a:t>
            </a:r>
            <a:r>
              <a:rPr lang="en-GB" sz="1200" dirty="0">
                <a:latin typeface="Arial" panose="020B0604020202020204" pitchFamily="34" charset="0"/>
                <a:cs typeface="Arial" panose="020B0604020202020204" pitchFamily="34" charset="0"/>
              </a:rPr>
              <a:t> Seed Drying;</a:t>
            </a:r>
          </a:p>
          <a:p>
            <a:pPr lvl="1">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Seed Separation and cleaning;</a:t>
            </a:r>
          </a:p>
          <a:p>
            <a:pPr lvl="1">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Chemical Seed Treatment - Neutralization;</a:t>
            </a:r>
          </a:p>
          <a:p>
            <a:pPr lvl="1">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Seed Testing;</a:t>
            </a:r>
          </a:p>
          <a:p>
            <a:pPr lvl="1">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Seed Packaging;</a:t>
            </a:r>
          </a:p>
          <a:p>
            <a:pPr marL="0" indent="0">
              <a:lnSpc>
                <a:spcPct val="150000"/>
              </a:lnSpc>
              <a:spcBef>
                <a:spcPts val="1200"/>
              </a:spcBef>
              <a:spcAft>
                <a:spcPts val="1200"/>
              </a:spcAft>
              <a:buNone/>
            </a:pPr>
            <a:r>
              <a:rPr lang="en-GB" sz="1200" dirty="0">
                <a:solidFill>
                  <a:srgbClr val="569DA4"/>
                </a:solidFill>
                <a:latin typeface="Arial" panose="020B0604020202020204" pitchFamily="34" charset="0"/>
                <a:cs typeface="Arial" panose="020B0604020202020204" pitchFamily="34" charset="0"/>
              </a:rPr>
              <a:t>Equipment Proposals Analysis</a:t>
            </a:r>
          </a:p>
          <a:p>
            <a:pPr marL="685800" lvl="2">
              <a:lnSpc>
                <a:spcPct val="150000"/>
              </a:lnSpc>
              <a:spcBef>
                <a:spcPts val="1200"/>
              </a:spcBef>
              <a:spcAft>
                <a:spcPts val="1200"/>
              </a:spcAft>
            </a:pPr>
            <a:r>
              <a:rPr lang="en-GB" sz="1400" b="1" u="sng" dirty="0">
                <a:solidFill>
                  <a:srgbClr val="569DA4"/>
                </a:solidFill>
                <a:latin typeface="Arial" panose="020B0604020202020204" pitchFamily="34" charset="0"/>
                <a:cs typeface="Arial" panose="020B0604020202020204" pitchFamily="34" charset="0"/>
                <a:hlinkClick r:id="rId2" action="ppaction://hlinkfile"/>
              </a:rPr>
              <a:t>Annexed Excel Document “Equipment Proposal Analysis”</a:t>
            </a:r>
            <a:endParaRPr lang="en-GB" sz="1400" b="1" u="sng" dirty="0">
              <a:solidFill>
                <a:srgbClr val="569DA4"/>
              </a:solidFill>
              <a:latin typeface="Arial" panose="020B0604020202020204" pitchFamily="34" charset="0"/>
              <a:cs typeface="Arial" panose="020B0604020202020204" pitchFamily="34" charset="0"/>
            </a:endParaRPr>
          </a:p>
          <a:p>
            <a:pPr marL="0" indent="0">
              <a:buNone/>
            </a:pPr>
            <a:endParaRPr lang="en-GB" dirty="0"/>
          </a:p>
          <a:p>
            <a:pPr marL="0" indent="0">
              <a:buNone/>
            </a:pPr>
            <a:endParaRPr lang="en-GB" dirty="0"/>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67E210FC-EE2E-4B5F-8C51-5017BD51813C}"/>
              </a:ext>
            </a:extLst>
          </p:cNvPr>
          <p:cNvSpPr>
            <a:spLocks noGrp="1"/>
          </p:cNvSpPr>
          <p:nvPr>
            <p:ph type="sldNum" sz="quarter" idx="12"/>
          </p:nvPr>
        </p:nvSpPr>
        <p:spPr/>
        <p:txBody>
          <a:bodyPr/>
          <a:lstStyle/>
          <a:p>
            <a:fld id="{C1D7F914-E4F7-455C-A1CC-52701B4165D2}" type="slidenum">
              <a:rPr lang="en-GB" smtClean="0"/>
              <a:t>37</a:t>
            </a:fld>
            <a:endParaRPr lang="en-GB"/>
          </a:p>
        </p:txBody>
      </p:sp>
    </p:spTree>
    <p:extLst>
      <p:ext uri="{BB962C8B-B14F-4D97-AF65-F5344CB8AC3E}">
        <p14:creationId xmlns:p14="http://schemas.microsoft.com/office/powerpoint/2010/main" val="20590894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Technical solution and feasibility</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Equipment Capacity</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a:noFill/>
          <a:ln>
            <a:solidFill>
              <a:schemeClr val="bg1"/>
            </a:solidFill>
          </a:ln>
        </p:spPr>
        <p:txBody>
          <a:bodyPr>
            <a:normAutofit/>
          </a:bodyPr>
          <a:lstStyle/>
          <a:p>
            <a:pPr marL="0" indent="0">
              <a:lnSpc>
                <a:spcPct val="150000"/>
              </a:lnSpc>
              <a:spcBef>
                <a:spcPts val="1200"/>
              </a:spcBef>
              <a:spcAft>
                <a:spcPts val="1200"/>
              </a:spcAft>
              <a:buNone/>
            </a:pPr>
            <a:r>
              <a:rPr lang="en-GB" sz="1200" dirty="0">
                <a:solidFill>
                  <a:srgbClr val="569DA4"/>
                </a:solidFill>
                <a:latin typeface="Arial" panose="020B0604020202020204" pitchFamily="34" charset="0"/>
                <a:cs typeface="Arial" panose="020B0604020202020204" pitchFamily="34" charset="0"/>
              </a:rPr>
              <a:t>Equipment capacity</a:t>
            </a:r>
          </a:p>
          <a:p>
            <a:pPr lvl="1">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5 or 10TN/H</a:t>
            </a:r>
          </a:p>
          <a:p>
            <a:pPr marL="0" indent="0">
              <a:lnSpc>
                <a:spcPct val="150000"/>
              </a:lnSpc>
              <a:spcBef>
                <a:spcPts val="1200"/>
              </a:spcBef>
              <a:spcAft>
                <a:spcPts val="1200"/>
              </a:spcAft>
              <a:buNone/>
            </a:pPr>
            <a:r>
              <a:rPr lang="en-GB" sz="1200" dirty="0">
                <a:solidFill>
                  <a:srgbClr val="569DA4"/>
                </a:solidFill>
                <a:latin typeface="Arial" panose="020B0604020202020204" pitchFamily="34" charset="0"/>
                <a:cs typeface="Arial" panose="020B0604020202020204" pitchFamily="34" charset="0"/>
              </a:rPr>
              <a:t>To justify the defined capacity</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lnSpc>
                <a:spcPct val="150000"/>
              </a:lnSpc>
              <a:spcBef>
                <a:spcPts val="1200"/>
              </a:spcBef>
              <a:spcAft>
                <a:spcPts val="1200"/>
              </a:spcAft>
              <a:buNone/>
            </a:pPr>
            <a:r>
              <a:rPr lang="en-GB" sz="1200" dirty="0">
                <a:solidFill>
                  <a:srgbClr val="569DA4"/>
                </a:solidFill>
                <a:latin typeface="Arial" panose="020B0604020202020204" pitchFamily="34" charset="0"/>
                <a:cs typeface="Arial" panose="020B0604020202020204" pitchFamily="34" charset="0"/>
              </a:rPr>
              <a:t>Logical input and output capacity</a:t>
            </a:r>
          </a:p>
          <a:p>
            <a:pPr lvl="1">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Output/Input Seed Rate: 65%</a:t>
            </a:r>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graphicFrame>
        <p:nvGraphicFramePr>
          <p:cNvPr id="3" name="Tabela 2"/>
          <p:cNvGraphicFramePr>
            <a:graphicFrameLocks noGrp="1"/>
          </p:cNvGraphicFramePr>
          <p:nvPr>
            <p:extLst>
              <p:ext uri="{D42A27DB-BD31-4B8C-83A1-F6EECF244321}">
                <p14:modId xmlns:p14="http://schemas.microsoft.com/office/powerpoint/2010/main" val="4242625380"/>
              </p:ext>
            </p:extLst>
          </p:nvPr>
        </p:nvGraphicFramePr>
        <p:xfrm>
          <a:off x="809625" y="2834640"/>
          <a:ext cx="10248900" cy="1828800"/>
        </p:xfrm>
        <a:graphic>
          <a:graphicData uri="http://schemas.openxmlformats.org/drawingml/2006/table">
            <a:tbl>
              <a:tblPr/>
              <a:tblGrid>
                <a:gridCol w="1066800">
                  <a:extLst>
                    <a:ext uri="{9D8B030D-6E8A-4147-A177-3AD203B41FA5}">
                      <a16:colId xmlns:a16="http://schemas.microsoft.com/office/drawing/2014/main" val="4201747231"/>
                    </a:ext>
                  </a:extLst>
                </a:gridCol>
                <a:gridCol w="711200">
                  <a:extLst>
                    <a:ext uri="{9D8B030D-6E8A-4147-A177-3AD203B41FA5}">
                      <a16:colId xmlns:a16="http://schemas.microsoft.com/office/drawing/2014/main" val="728068046"/>
                    </a:ext>
                  </a:extLst>
                </a:gridCol>
                <a:gridCol w="774700">
                  <a:extLst>
                    <a:ext uri="{9D8B030D-6E8A-4147-A177-3AD203B41FA5}">
                      <a16:colId xmlns:a16="http://schemas.microsoft.com/office/drawing/2014/main" val="1274990691"/>
                    </a:ext>
                  </a:extLst>
                </a:gridCol>
                <a:gridCol w="901700">
                  <a:extLst>
                    <a:ext uri="{9D8B030D-6E8A-4147-A177-3AD203B41FA5}">
                      <a16:colId xmlns:a16="http://schemas.microsoft.com/office/drawing/2014/main" val="765344929"/>
                    </a:ext>
                  </a:extLst>
                </a:gridCol>
                <a:gridCol w="990600">
                  <a:extLst>
                    <a:ext uri="{9D8B030D-6E8A-4147-A177-3AD203B41FA5}">
                      <a16:colId xmlns:a16="http://schemas.microsoft.com/office/drawing/2014/main" val="1882306673"/>
                    </a:ext>
                  </a:extLst>
                </a:gridCol>
                <a:gridCol w="850900">
                  <a:extLst>
                    <a:ext uri="{9D8B030D-6E8A-4147-A177-3AD203B41FA5}">
                      <a16:colId xmlns:a16="http://schemas.microsoft.com/office/drawing/2014/main" val="2194883015"/>
                    </a:ext>
                  </a:extLst>
                </a:gridCol>
                <a:gridCol w="977900">
                  <a:extLst>
                    <a:ext uri="{9D8B030D-6E8A-4147-A177-3AD203B41FA5}">
                      <a16:colId xmlns:a16="http://schemas.microsoft.com/office/drawing/2014/main" val="4063193982"/>
                    </a:ext>
                  </a:extLst>
                </a:gridCol>
                <a:gridCol w="723900">
                  <a:extLst>
                    <a:ext uri="{9D8B030D-6E8A-4147-A177-3AD203B41FA5}">
                      <a16:colId xmlns:a16="http://schemas.microsoft.com/office/drawing/2014/main" val="2429525639"/>
                    </a:ext>
                  </a:extLst>
                </a:gridCol>
                <a:gridCol w="787400">
                  <a:extLst>
                    <a:ext uri="{9D8B030D-6E8A-4147-A177-3AD203B41FA5}">
                      <a16:colId xmlns:a16="http://schemas.microsoft.com/office/drawing/2014/main" val="2824127794"/>
                    </a:ext>
                  </a:extLst>
                </a:gridCol>
                <a:gridCol w="876300">
                  <a:extLst>
                    <a:ext uri="{9D8B030D-6E8A-4147-A177-3AD203B41FA5}">
                      <a16:colId xmlns:a16="http://schemas.microsoft.com/office/drawing/2014/main" val="406472020"/>
                    </a:ext>
                  </a:extLst>
                </a:gridCol>
                <a:gridCol w="889000">
                  <a:extLst>
                    <a:ext uri="{9D8B030D-6E8A-4147-A177-3AD203B41FA5}">
                      <a16:colId xmlns:a16="http://schemas.microsoft.com/office/drawing/2014/main" val="2659110239"/>
                    </a:ext>
                  </a:extLst>
                </a:gridCol>
                <a:gridCol w="698500">
                  <a:extLst>
                    <a:ext uri="{9D8B030D-6E8A-4147-A177-3AD203B41FA5}">
                      <a16:colId xmlns:a16="http://schemas.microsoft.com/office/drawing/2014/main" val="3320982061"/>
                    </a:ext>
                  </a:extLst>
                </a:gridCol>
              </a:tblGrid>
              <a:tr h="800100">
                <a:tc>
                  <a:txBody>
                    <a:bodyPr/>
                    <a:lstStyle/>
                    <a:p>
                      <a:pPr algn="l" rtl="0" fontAlgn="b"/>
                      <a:r>
                        <a:rPr lang="en-GB" sz="1200" b="1" i="0" u="none" strike="noStrike">
                          <a:solidFill>
                            <a:srgbClr val="FFFFFF"/>
                          </a:solidFill>
                          <a:effectLst/>
                          <a:latin typeface="Arial" panose="020B0604020202020204" pitchFamily="34" charset="0"/>
                        </a:rPr>
                        <a:t>Year/Indicator</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1" i="0" u="none" strike="noStrike" dirty="0" err="1">
                          <a:solidFill>
                            <a:srgbClr val="FFFFFF"/>
                          </a:solidFill>
                          <a:effectLst/>
                          <a:latin typeface="Arial" panose="020B0604020202020204" pitchFamily="34" charset="0"/>
                        </a:rPr>
                        <a:t>Nr</a:t>
                      </a:r>
                      <a:r>
                        <a:rPr lang="en-GB" sz="1200" b="1" i="0" u="none" strike="noStrike" dirty="0">
                          <a:solidFill>
                            <a:srgbClr val="FFFFFF"/>
                          </a:solidFill>
                          <a:effectLst/>
                          <a:latin typeface="Arial" panose="020B0604020202020204" pitchFamily="34" charset="0"/>
                        </a:rPr>
                        <a:t>. Farmers</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1" i="0" u="none" strike="noStrike">
                          <a:solidFill>
                            <a:srgbClr val="FFFFFF"/>
                          </a:solidFill>
                          <a:effectLst/>
                          <a:latin typeface="Arial" panose="020B0604020202020204" pitchFamily="34" charset="0"/>
                        </a:rPr>
                        <a:t>Haverage area planted (ha)</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1" i="0" u="none" strike="noStrike">
                          <a:solidFill>
                            <a:srgbClr val="FFFFFF"/>
                          </a:solidFill>
                          <a:effectLst/>
                          <a:latin typeface="Arial" panose="020B0604020202020204" pitchFamily="34" charset="0"/>
                        </a:rPr>
                        <a:t>Seed per/ha(Kgs)</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1" i="0" u="none" strike="noStrike">
                          <a:solidFill>
                            <a:srgbClr val="FFFFFF"/>
                          </a:solidFill>
                          <a:effectLst/>
                          <a:latin typeface="Arial" panose="020B0604020202020204" pitchFamily="34" charset="0"/>
                        </a:rPr>
                        <a:t>Cotton Seed Need (output)(MT)</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1" i="0" u="none" strike="noStrike">
                          <a:solidFill>
                            <a:srgbClr val="FFFFFF"/>
                          </a:solidFill>
                          <a:effectLst/>
                          <a:latin typeface="Arial" panose="020B0604020202020204" pitchFamily="34" charset="0"/>
                        </a:rPr>
                        <a:t>Clean out coeficient</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1" i="0" u="none" strike="noStrike">
                          <a:solidFill>
                            <a:srgbClr val="FFFFFF"/>
                          </a:solidFill>
                          <a:effectLst/>
                          <a:latin typeface="Arial" panose="020B0604020202020204" pitchFamily="34" charset="0"/>
                        </a:rPr>
                        <a:t>Cotton Seed Need (input)(MT)</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1" i="0" u="none" strike="noStrike">
                          <a:solidFill>
                            <a:srgbClr val="FFFFFF"/>
                          </a:solidFill>
                          <a:effectLst/>
                          <a:latin typeface="Arial" panose="020B0604020202020204" pitchFamily="34" charset="0"/>
                        </a:rPr>
                        <a:t>Nr.Shifts</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1" i="0" u="none" strike="noStrike">
                          <a:solidFill>
                            <a:srgbClr val="FFFFFF"/>
                          </a:solidFill>
                          <a:effectLst/>
                          <a:latin typeface="Arial" panose="020B0604020202020204" pitchFamily="34" charset="0"/>
                        </a:rPr>
                        <a:t>Nr. Hours per Shift per week</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1" i="0" u="none" strike="noStrike">
                          <a:solidFill>
                            <a:srgbClr val="FFFFFF"/>
                          </a:solidFill>
                          <a:effectLst/>
                          <a:latin typeface="Arial" panose="020B0604020202020204" pitchFamily="34" charset="0"/>
                        </a:rPr>
                        <a:t>Nr. Weeks for processing</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1" i="0" u="none" strike="noStrike">
                          <a:solidFill>
                            <a:srgbClr val="FFFFFF"/>
                          </a:solidFill>
                          <a:effectLst/>
                          <a:latin typeface="Arial" panose="020B0604020202020204" pitchFamily="34" charset="0"/>
                        </a:rPr>
                        <a:t>Total Nr.Hours for processing</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1" i="0" u="none" strike="noStrike">
                          <a:solidFill>
                            <a:srgbClr val="FFFFFF"/>
                          </a:solidFill>
                          <a:effectLst/>
                          <a:latin typeface="Arial" panose="020B0604020202020204" pitchFamily="34" charset="0"/>
                        </a:rPr>
                        <a:t>MTH capacity need</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3371813394"/>
                  </a:ext>
                </a:extLst>
              </a:tr>
              <a:tr h="205740">
                <a:tc>
                  <a:txBody>
                    <a:bodyPr/>
                    <a:lstStyle/>
                    <a:p>
                      <a:pPr algn="l" rtl="0" fontAlgn="b"/>
                      <a:r>
                        <a:rPr lang="en-GB" sz="1200" b="1" i="0" u="none" strike="noStrike">
                          <a:solidFill>
                            <a:srgbClr val="FFFFFF"/>
                          </a:solidFill>
                          <a:effectLst/>
                          <a:latin typeface="Arial" panose="020B0604020202020204" pitchFamily="34" charset="0"/>
                        </a:rPr>
                        <a:t>Year 1</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250,000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1</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20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5,000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65%</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7,692</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2</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48</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10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960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1" i="0" u="none" strike="noStrike">
                          <a:solidFill>
                            <a:srgbClr val="FFFFFF"/>
                          </a:solidFill>
                          <a:effectLst/>
                          <a:latin typeface="Arial" panose="020B0604020202020204" pitchFamily="34" charset="0"/>
                        </a:rPr>
                        <a:t>8</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1282243373"/>
                  </a:ext>
                </a:extLst>
              </a:tr>
              <a:tr h="205740">
                <a:tc>
                  <a:txBody>
                    <a:bodyPr/>
                    <a:lstStyle/>
                    <a:p>
                      <a:pPr algn="l" rtl="0" fontAlgn="b"/>
                      <a:r>
                        <a:rPr lang="en-GB" sz="1200" b="1" i="0" u="none" strike="noStrike">
                          <a:solidFill>
                            <a:srgbClr val="FFFFFF"/>
                          </a:solidFill>
                          <a:effectLst/>
                          <a:latin typeface="Arial" panose="020B0604020202020204" pitchFamily="34" charset="0"/>
                        </a:rPr>
                        <a:t>Year 2</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250,000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1</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18</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4,500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65%</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6,923</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1.5</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48</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10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720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1" i="0" u="none" strike="noStrike">
                          <a:solidFill>
                            <a:srgbClr val="FFFFFF"/>
                          </a:solidFill>
                          <a:effectLst/>
                          <a:latin typeface="Arial" panose="020B0604020202020204" pitchFamily="34" charset="0"/>
                        </a:rPr>
                        <a:t>9.6</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3967774840"/>
                  </a:ext>
                </a:extLst>
              </a:tr>
              <a:tr h="205740">
                <a:tc>
                  <a:txBody>
                    <a:bodyPr/>
                    <a:lstStyle/>
                    <a:p>
                      <a:pPr algn="l" rtl="0" fontAlgn="b"/>
                      <a:r>
                        <a:rPr lang="en-GB" sz="1200" b="1" i="0" u="none" strike="noStrike">
                          <a:solidFill>
                            <a:srgbClr val="FFFFFF"/>
                          </a:solidFill>
                          <a:effectLst/>
                          <a:latin typeface="Arial" panose="020B0604020202020204" pitchFamily="34" charset="0"/>
                        </a:rPr>
                        <a:t>Year 3</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250,000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1</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17</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4,250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65%</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6,538</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1.5</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48</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10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720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1" i="0" u="none" strike="noStrike">
                          <a:solidFill>
                            <a:srgbClr val="FFFFFF"/>
                          </a:solidFill>
                          <a:effectLst/>
                          <a:latin typeface="Arial" panose="020B0604020202020204" pitchFamily="34" charset="0"/>
                        </a:rPr>
                        <a:t>9.1</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3796437395"/>
                  </a:ext>
                </a:extLst>
              </a:tr>
              <a:tr h="205740">
                <a:tc>
                  <a:txBody>
                    <a:bodyPr/>
                    <a:lstStyle/>
                    <a:p>
                      <a:pPr algn="l" rtl="0" fontAlgn="b"/>
                      <a:r>
                        <a:rPr lang="en-GB" sz="1200" b="1" i="0" u="none" strike="noStrike">
                          <a:solidFill>
                            <a:srgbClr val="FFFFFF"/>
                          </a:solidFill>
                          <a:effectLst/>
                          <a:latin typeface="Arial" panose="020B0604020202020204" pitchFamily="34" charset="0"/>
                        </a:rPr>
                        <a:t>Year 4</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250,000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1</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16</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4,000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65%</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6,154</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1.5</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48</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10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720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1" i="0" u="none" strike="noStrike">
                          <a:solidFill>
                            <a:srgbClr val="FFFFFF"/>
                          </a:solidFill>
                          <a:effectLst/>
                          <a:latin typeface="Arial" panose="020B0604020202020204" pitchFamily="34" charset="0"/>
                        </a:rPr>
                        <a:t>8.5</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4254406201"/>
                  </a:ext>
                </a:extLst>
              </a:tr>
              <a:tr h="205740">
                <a:tc>
                  <a:txBody>
                    <a:bodyPr/>
                    <a:lstStyle/>
                    <a:p>
                      <a:pPr algn="l" rtl="0" fontAlgn="b"/>
                      <a:r>
                        <a:rPr lang="en-GB" sz="1200" b="1" i="0" u="none" strike="noStrike">
                          <a:solidFill>
                            <a:srgbClr val="FFFFFF"/>
                          </a:solidFill>
                          <a:effectLst/>
                          <a:latin typeface="Arial" panose="020B0604020202020204" pitchFamily="34" charset="0"/>
                        </a:rPr>
                        <a:t>Year 5</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250,000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1</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15</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3,750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65%</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5,769</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1.5</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48</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10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0" i="0" u="none" strike="noStrike">
                          <a:solidFill>
                            <a:srgbClr val="FFFFFF"/>
                          </a:solidFill>
                          <a:effectLst/>
                          <a:latin typeface="Arial" panose="020B0604020202020204" pitchFamily="34" charset="0"/>
                        </a:rPr>
                        <a:t>720</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b"/>
                      <a:r>
                        <a:rPr lang="en-GB" sz="1200" b="1" i="0" u="none" strike="noStrike" dirty="0">
                          <a:solidFill>
                            <a:srgbClr val="FFFFFF"/>
                          </a:solidFill>
                          <a:effectLst/>
                          <a:latin typeface="Arial" panose="020B0604020202020204" pitchFamily="34" charset="0"/>
                        </a:rPr>
                        <a:t>8</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2384975455"/>
                  </a:ext>
                </a:extLst>
              </a:tr>
            </a:tbl>
          </a:graphicData>
        </a:graphic>
      </p:graphicFrame>
      <p:sp>
        <p:nvSpPr>
          <p:cNvPr id="4" name="Marcador de Posição do Número do Diapositivo 3">
            <a:extLst>
              <a:ext uri="{FF2B5EF4-FFF2-40B4-BE49-F238E27FC236}">
                <a16:creationId xmlns:a16="http://schemas.microsoft.com/office/drawing/2014/main" id="{E6BA6FAF-8158-4376-902D-0CC43AA13E8B}"/>
              </a:ext>
            </a:extLst>
          </p:cNvPr>
          <p:cNvSpPr>
            <a:spLocks noGrp="1"/>
          </p:cNvSpPr>
          <p:nvPr>
            <p:ph type="sldNum" sz="quarter" idx="12"/>
          </p:nvPr>
        </p:nvSpPr>
        <p:spPr/>
        <p:txBody>
          <a:bodyPr/>
          <a:lstStyle/>
          <a:p>
            <a:fld id="{C1D7F914-E4F7-455C-A1CC-52701B4165D2}" type="slidenum">
              <a:rPr lang="en-GB" smtClean="0"/>
              <a:t>38</a:t>
            </a:fld>
            <a:endParaRPr lang="en-GB"/>
          </a:p>
        </p:txBody>
      </p:sp>
    </p:spTree>
    <p:extLst>
      <p:ext uri="{BB962C8B-B14F-4D97-AF65-F5344CB8AC3E}">
        <p14:creationId xmlns:p14="http://schemas.microsoft.com/office/powerpoint/2010/main" val="25992983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Technical solution and feasibility</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Packing Solution and additional relevant components</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a:noFill/>
          <a:ln>
            <a:solidFill>
              <a:schemeClr val="bg1"/>
            </a:solidFill>
          </a:ln>
        </p:spPr>
        <p:txBody>
          <a:bodyPr>
            <a:normAutofit/>
          </a:bodyPr>
          <a:lstStyle/>
          <a:p>
            <a:pPr marL="0" indent="0">
              <a:lnSpc>
                <a:spcPct val="170000"/>
              </a:lnSpc>
              <a:spcBef>
                <a:spcPts val="600"/>
              </a:spcBef>
              <a:spcAft>
                <a:spcPts val="600"/>
              </a:spcAft>
              <a:buNone/>
            </a:pPr>
            <a:r>
              <a:rPr lang="en-GB" sz="1200" dirty="0">
                <a:solidFill>
                  <a:srgbClr val="569DA4"/>
                </a:solidFill>
                <a:latin typeface="Arial" panose="020B0604020202020204" pitchFamily="34" charset="0"/>
                <a:cs typeface="Arial" panose="020B0604020202020204" pitchFamily="34" charset="0"/>
              </a:rPr>
              <a:t>Packing</a:t>
            </a:r>
          </a:p>
          <a:p>
            <a:pPr lvl="1">
              <a:lnSpc>
                <a:spcPct val="17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Sizes and Shapes</a:t>
            </a:r>
          </a:p>
          <a:p>
            <a:pPr lvl="2">
              <a:lnSpc>
                <a:spcPct val="17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5 to 25 Kg or 0.5Kg to 5 Kg packing lines (2 Options)</a:t>
            </a:r>
          </a:p>
          <a:p>
            <a:pPr lvl="2">
              <a:lnSpc>
                <a:spcPct val="17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Paper Bag or Woven Bag</a:t>
            </a:r>
          </a:p>
          <a:p>
            <a:pPr lvl="1">
              <a:lnSpc>
                <a:spcPct val="17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Packaging method</a:t>
            </a:r>
          </a:p>
          <a:p>
            <a:pPr lvl="2">
              <a:lnSpc>
                <a:spcPct val="17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Delivering Belt Conveyor Packaging</a:t>
            </a:r>
          </a:p>
          <a:p>
            <a:pPr marL="0" indent="0">
              <a:lnSpc>
                <a:spcPct val="170000"/>
              </a:lnSpc>
              <a:spcBef>
                <a:spcPts val="600"/>
              </a:spcBef>
              <a:spcAft>
                <a:spcPts val="600"/>
              </a:spcAft>
              <a:buNone/>
            </a:pPr>
            <a:r>
              <a:rPr lang="en-GB" sz="1200" dirty="0">
                <a:solidFill>
                  <a:srgbClr val="569DA4"/>
                </a:solidFill>
                <a:latin typeface="Arial" panose="020B0604020202020204" pitchFamily="34" charset="0"/>
                <a:cs typeface="Arial" panose="020B0604020202020204" pitchFamily="34" charset="0"/>
              </a:rPr>
              <a:t>Additional relevant components</a:t>
            </a:r>
          </a:p>
          <a:p>
            <a:pPr lvl="1">
              <a:lnSpc>
                <a:spcPct val="17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Seeds Washing</a:t>
            </a:r>
          </a:p>
          <a:p>
            <a:pPr lvl="1">
              <a:lnSpc>
                <a:spcPct val="17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Seeds drying</a:t>
            </a:r>
          </a:p>
          <a:p>
            <a:pPr lvl="1">
              <a:lnSpc>
                <a:spcPct val="17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Acid Storage</a:t>
            </a:r>
          </a:p>
          <a:p>
            <a:pPr lvl="1">
              <a:lnSpc>
                <a:spcPct val="17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Chilled Storage for parent seed</a:t>
            </a:r>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FDB35034-7FAF-40EC-A0A6-D247376B7F9A}"/>
              </a:ext>
            </a:extLst>
          </p:cNvPr>
          <p:cNvSpPr>
            <a:spLocks noGrp="1"/>
          </p:cNvSpPr>
          <p:nvPr>
            <p:ph type="sldNum" sz="quarter" idx="12"/>
          </p:nvPr>
        </p:nvSpPr>
        <p:spPr/>
        <p:txBody>
          <a:bodyPr/>
          <a:lstStyle/>
          <a:p>
            <a:fld id="{C1D7F914-E4F7-455C-A1CC-52701B4165D2}" type="slidenum">
              <a:rPr lang="en-GB" smtClean="0"/>
              <a:t>39</a:t>
            </a:fld>
            <a:endParaRPr lang="en-GB"/>
          </a:p>
        </p:txBody>
      </p:sp>
    </p:spTree>
    <p:extLst>
      <p:ext uri="{BB962C8B-B14F-4D97-AF65-F5344CB8AC3E}">
        <p14:creationId xmlns:p14="http://schemas.microsoft.com/office/powerpoint/2010/main" val="623557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5919652"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1. Brief analysis of the cotton sector</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International</a:t>
            </a:r>
          </a:p>
        </p:txBody>
      </p:sp>
      <p:sp>
        <p:nvSpPr>
          <p:cNvPr id="8" name="CaixaDeTexto 7"/>
          <p:cNvSpPr txBox="1"/>
          <p:nvPr/>
        </p:nvSpPr>
        <p:spPr>
          <a:xfrm>
            <a:off x="1113233" y="775105"/>
            <a:ext cx="2736647" cy="246221"/>
          </a:xfrm>
          <a:prstGeom prst="rect">
            <a:avLst/>
          </a:prstGeom>
          <a:noFill/>
        </p:spPr>
        <p:txBody>
          <a:bodyPr wrap="none" rtlCol="0">
            <a:spAutoFit/>
          </a:bodyPr>
          <a:lstStyle/>
          <a:p>
            <a:r>
              <a:rPr lang="pt-PT" sz="1000" b="1" dirty="0">
                <a:latin typeface="Arial" panose="020B0604020202020204" pitchFamily="34" charset="0"/>
                <a:cs typeface="Arial" panose="020B0604020202020204" pitchFamily="34" charset="0"/>
              </a:rPr>
              <a:t>World Cotton Fiber Production, 2008-2018</a:t>
            </a:r>
            <a:endParaRPr lang="en-GB" sz="1000" dirty="0">
              <a:latin typeface="Arial" panose="020B0604020202020204" pitchFamily="34" charset="0"/>
              <a:cs typeface="Arial" panose="020B0604020202020204" pitchFamily="34" charset="0"/>
            </a:endParaRPr>
          </a:p>
        </p:txBody>
      </p:sp>
      <p:sp>
        <p:nvSpPr>
          <p:cNvPr id="9" name="CaixaDeTexto 8"/>
          <p:cNvSpPr txBox="1"/>
          <p:nvPr/>
        </p:nvSpPr>
        <p:spPr>
          <a:xfrm>
            <a:off x="800098" y="3328941"/>
            <a:ext cx="3329026" cy="461665"/>
          </a:xfrm>
          <a:prstGeom prst="rect">
            <a:avLst/>
          </a:prstGeom>
          <a:noFill/>
        </p:spPr>
        <p:txBody>
          <a:bodyPr wrap="square" rtlCol="0">
            <a:spAutoFit/>
          </a:bodyPr>
          <a:lstStyle/>
          <a:p>
            <a:pPr algn="just"/>
            <a:r>
              <a:rPr lang="pt-PT" sz="800" dirty="0" err="1">
                <a:latin typeface="Arial" panose="020B0604020202020204" pitchFamily="34" charset="0"/>
                <a:cs typeface="Arial" panose="020B0604020202020204" pitchFamily="34" charset="0"/>
              </a:rPr>
              <a:t>Source</a:t>
            </a:r>
            <a:r>
              <a:rPr lang="pt-PT" sz="800" dirty="0">
                <a:latin typeface="Arial" panose="020B0604020202020204" pitchFamily="34" charset="0"/>
                <a:cs typeface="Arial" panose="020B0604020202020204" pitchFamily="34" charset="0"/>
              </a:rPr>
              <a:t>: OECD/FAO (2019), “OECD-FAO </a:t>
            </a:r>
            <a:r>
              <a:rPr lang="pt-PT" sz="800" dirty="0" err="1">
                <a:latin typeface="Arial" panose="020B0604020202020204" pitchFamily="34" charset="0"/>
                <a:cs typeface="Arial" panose="020B0604020202020204" pitchFamily="34" charset="0"/>
              </a:rPr>
              <a:t>Agricultural</a:t>
            </a:r>
            <a:r>
              <a:rPr lang="pt-PT" sz="800" dirty="0">
                <a:latin typeface="Arial" panose="020B0604020202020204" pitchFamily="34" charset="0"/>
                <a:cs typeface="Arial" panose="020B0604020202020204" pitchFamily="34" charset="0"/>
              </a:rPr>
              <a:t> Outlook”, OECD </a:t>
            </a:r>
            <a:r>
              <a:rPr lang="pt-PT" sz="800" dirty="0" err="1">
                <a:latin typeface="Arial" panose="020B0604020202020204" pitchFamily="34" charset="0"/>
                <a:cs typeface="Arial" panose="020B0604020202020204" pitchFamily="34" charset="0"/>
              </a:rPr>
              <a:t>Agriculture</a:t>
            </a:r>
            <a:r>
              <a:rPr lang="pt-PT" sz="800" dirty="0">
                <a:latin typeface="Arial" panose="020B0604020202020204" pitchFamily="34" charset="0"/>
                <a:cs typeface="Arial" panose="020B0604020202020204" pitchFamily="34" charset="0"/>
              </a:rPr>
              <a:t> </a:t>
            </a:r>
            <a:r>
              <a:rPr lang="pt-PT" sz="800" dirty="0" err="1">
                <a:latin typeface="Arial" panose="020B0604020202020204" pitchFamily="34" charset="0"/>
                <a:cs typeface="Arial" panose="020B0604020202020204" pitchFamily="34" charset="0"/>
              </a:rPr>
              <a:t>statistics</a:t>
            </a:r>
            <a:r>
              <a:rPr lang="pt-PT" sz="800" dirty="0">
                <a:latin typeface="Arial" panose="020B0604020202020204" pitchFamily="34" charset="0"/>
                <a:cs typeface="Arial" panose="020B0604020202020204" pitchFamily="34" charset="0"/>
              </a:rPr>
              <a:t> (</a:t>
            </a:r>
            <a:r>
              <a:rPr lang="pt-PT" sz="800" dirty="0" err="1">
                <a:latin typeface="Arial" panose="020B0604020202020204" pitchFamily="34" charset="0"/>
                <a:cs typeface="Arial" panose="020B0604020202020204" pitchFamily="34" charset="0"/>
              </a:rPr>
              <a:t>database</a:t>
            </a:r>
            <a:r>
              <a:rPr lang="pt-PT" sz="800" dirty="0">
                <a:latin typeface="Arial" panose="020B0604020202020204" pitchFamily="34" charset="0"/>
                <a:cs typeface="Arial" panose="020B0604020202020204" pitchFamily="34" charset="0"/>
              </a:rPr>
              <a:t>), http://dx.doi.org/10.1787/agr-outl-data-en.</a:t>
            </a:r>
            <a:endParaRPr lang="en-GB" sz="800" dirty="0">
              <a:latin typeface="Arial" panose="020B0604020202020204" pitchFamily="34" charset="0"/>
              <a:cs typeface="Arial" panose="020B0604020202020204" pitchFamily="34" charset="0"/>
            </a:endParaRPr>
          </a:p>
        </p:txBody>
      </p:sp>
      <p:sp>
        <p:nvSpPr>
          <p:cNvPr id="12" name="CaixaDeTexto 11"/>
          <p:cNvSpPr txBox="1"/>
          <p:nvPr/>
        </p:nvSpPr>
        <p:spPr>
          <a:xfrm>
            <a:off x="5034156" y="775105"/>
            <a:ext cx="2924198" cy="246221"/>
          </a:xfrm>
          <a:prstGeom prst="rect">
            <a:avLst/>
          </a:prstGeom>
          <a:noFill/>
        </p:spPr>
        <p:txBody>
          <a:bodyPr wrap="none" rtlCol="0">
            <a:spAutoFit/>
          </a:bodyPr>
          <a:lstStyle/>
          <a:p>
            <a:r>
              <a:rPr lang="en-GB" sz="1000" b="1" dirty="0">
                <a:latin typeface="Arial" panose="020B0604020202020204" pitchFamily="34" charset="0"/>
                <a:cs typeface="Arial" panose="020B0604020202020204" pitchFamily="34" charset="0"/>
              </a:rPr>
              <a:t>Africa´s Cotton Fibre Production</a:t>
            </a:r>
            <a:r>
              <a:rPr lang="pt-PT" sz="1000" b="1" dirty="0">
                <a:latin typeface="Arial" panose="020B0604020202020204" pitchFamily="34" charset="0"/>
                <a:cs typeface="Arial" panose="020B0604020202020204" pitchFamily="34" charset="0"/>
              </a:rPr>
              <a:t>, ~2011-2016</a:t>
            </a:r>
            <a:endParaRPr lang="en-GB" sz="1000" dirty="0">
              <a:latin typeface="Arial" panose="020B0604020202020204" pitchFamily="34" charset="0"/>
              <a:cs typeface="Arial" panose="020B0604020202020204" pitchFamily="34" charset="0"/>
            </a:endParaRPr>
          </a:p>
        </p:txBody>
      </p:sp>
      <p:sp>
        <p:nvSpPr>
          <p:cNvPr id="13" name="CaixaDeTexto 12"/>
          <p:cNvSpPr txBox="1"/>
          <p:nvPr/>
        </p:nvSpPr>
        <p:spPr>
          <a:xfrm>
            <a:off x="5607574" y="3425309"/>
            <a:ext cx="1777361" cy="215444"/>
          </a:xfrm>
          <a:prstGeom prst="rect">
            <a:avLst/>
          </a:prstGeom>
          <a:noFill/>
        </p:spPr>
        <p:txBody>
          <a:bodyPr wrap="square" rtlCol="0">
            <a:spAutoFit/>
          </a:bodyPr>
          <a:lstStyle/>
          <a:p>
            <a:r>
              <a:rPr lang="pt-PT" sz="800" i="1" dirty="0" err="1">
                <a:latin typeface="Arial" panose="020B0604020202020204" pitchFamily="34" charset="0"/>
                <a:cs typeface="Arial" panose="020B0604020202020204" pitchFamily="34" charset="0"/>
              </a:rPr>
              <a:t>Source</a:t>
            </a:r>
            <a:r>
              <a:rPr lang="pt-PT" sz="800" i="1" dirty="0">
                <a:latin typeface="Arial" panose="020B0604020202020204" pitchFamily="34" charset="0"/>
                <a:cs typeface="Arial" panose="020B0604020202020204" pitchFamily="34" charset="0"/>
              </a:rPr>
              <a:t>: </a:t>
            </a:r>
            <a:r>
              <a:rPr lang="pt-PT" sz="800" i="1" dirty="0" err="1">
                <a:latin typeface="Arial" panose="020B0604020202020204" pitchFamily="34" charset="0"/>
                <a:cs typeface="Arial" panose="020B0604020202020204" pitchFamily="34" charset="0"/>
              </a:rPr>
              <a:t>Adapted</a:t>
            </a:r>
            <a:r>
              <a:rPr lang="pt-PT" sz="800" i="1" dirty="0">
                <a:latin typeface="Arial" panose="020B0604020202020204" pitchFamily="34" charset="0"/>
                <a:cs typeface="Arial" panose="020B0604020202020204" pitchFamily="34" charset="0"/>
              </a:rPr>
              <a:t> </a:t>
            </a:r>
            <a:r>
              <a:rPr lang="pt-PT" sz="800" i="1" dirty="0" err="1">
                <a:latin typeface="Arial" panose="020B0604020202020204" pitchFamily="34" charset="0"/>
                <a:cs typeface="Arial" panose="020B0604020202020204" pitchFamily="34" charset="0"/>
              </a:rPr>
              <a:t>from</a:t>
            </a:r>
            <a:r>
              <a:rPr lang="pt-PT" sz="800" i="1" dirty="0">
                <a:latin typeface="Arial" panose="020B0604020202020204" pitchFamily="34" charset="0"/>
                <a:cs typeface="Arial" panose="020B0604020202020204" pitchFamily="34" charset="0"/>
              </a:rPr>
              <a:t> USDA, IAM</a:t>
            </a:r>
            <a:endParaRPr lang="en-GB" sz="800" dirty="0">
              <a:latin typeface="Arial" panose="020B0604020202020204" pitchFamily="34" charset="0"/>
              <a:cs typeface="Arial" panose="020B0604020202020204" pitchFamily="34" charset="0"/>
            </a:endParaRPr>
          </a:p>
        </p:txBody>
      </p:sp>
      <p:sp>
        <p:nvSpPr>
          <p:cNvPr id="16" name="CaixaDeTexto 15"/>
          <p:cNvSpPr txBox="1"/>
          <p:nvPr/>
        </p:nvSpPr>
        <p:spPr>
          <a:xfrm>
            <a:off x="8837659" y="775105"/>
            <a:ext cx="2400016" cy="246221"/>
          </a:xfrm>
          <a:prstGeom prst="rect">
            <a:avLst/>
          </a:prstGeom>
          <a:noFill/>
        </p:spPr>
        <p:txBody>
          <a:bodyPr wrap="none" rtlCol="0">
            <a:spAutoFit/>
          </a:bodyPr>
          <a:lstStyle/>
          <a:p>
            <a:r>
              <a:rPr lang="pt-PT" sz="1000" b="1" dirty="0" err="1">
                <a:latin typeface="Arial" panose="020B0604020202020204" pitchFamily="34" charset="0"/>
                <a:cs typeface="Arial" panose="020B0604020202020204" pitchFamily="34" charset="0"/>
              </a:rPr>
              <a:t>Cotton</a:t>
            </a:r>
            <a:r>
              <a:rPr lang="pt-PT" sz="1000" b="1" dirty="0">
                <a:latin typeface="Arial" panose="020B0604020202020204" pitchFamily="34" charset="0"/>
                <a:cs typeface="Arial" panose="020B0604020202020204" pitchFamily="34" charset="0"/>
              </a:rPr>
              <a:t> </a:t>
            </a:r>
            <a:r>
              <a:rPr lang="pt-PT" sz="1000" b="1" dirty="0" err="1">
                <a:latin typeface="Arial" panose="020B0604020202020204" pitchFamily="34" charset="0"/>
                <a:cs typeface="Arial" panose="020B0604020202020204" pitchFamily="34" charset="0"/>
              </a:rPr>
              <a:t>Fibre</a:t>
            </a:r>
            <a:r>
              <a:rPr lang="pt-PT" sz="1000" b="1" dirty="0">
                <a:latin typeface="Arial" panose="020B0604020202020204" pitchFamily="34" charset="0"/>
                <a:cs typeface="Arial" panose="020B0604020202020204" pitchFamily="34" charset="0"/>
              </a:rPr>
              <a:t> </a:t>
            </a:r>
            <a:r>
              <a:rPr lang="pt-PT" sz="1000" b="1" dirty="0" err="1">
                <a:latin typeface="Arial" panose="020B0604020202020204" pitchFamily="34" charset="0"/>
                <a:cs typeface="Arial" panose="020B0604020202020204" pitchFamily="34" charset="0"/>
              </a:rPr>
              <a:t>Productivity</a:t>
            </a:r>
            <a:r>
              <a:rPr lang="pt-PT" sz="1000" b="1" dirty="0">
                <a:latin typeface="Arial" panose="020B0604020202020204" pitchFamily="34" charset="0"/>
                <a:cs typeface="Arial" panose="020B0604020202020204" pitchFamily="34" charset="0"/>
              </a:rPr>
              <a:t>, 2008-2018</a:t>
            </a:r>
            <a:endParaRPr lang="en-GB" sz="1000" dirty="0">
              <a:latin typeface="Arial" panose="020B0604020202020204" pitchFamily="34" charset="0"/>
              <a:cs typeface="Arial" panose="020B0604020202020204" pitchFamily="34" charset="0"/>
            </a:endParaRPr>
          </a:p>
        </p:txBody>
      </p:sp>
      <p:sp>
        <p:nvSpPr>
          <p:cNvPr id="18" name="CaixaDeTexto 17"/>
          <p:cNvSpPr txBox="1"/>
          <p:nvPr/>
        </p:nvSpPr>
        <p:spPr>
          <a:xfrm>
            <a:off x="1242272" y="3827098"/>
            <a:ext cx="2488182" cy="246221"/>
          </a:xfrm>
          <a:prstGeom prst="rect">
            <a:avLst/>
          </a:prstGeom>
          <a:noFill/>
        </p:spPr>
        <p:txBody>
          <a:bodyPr wrap="none" rtlCol="0">
            <a:spAutoFit/>
          </a:bodyPr>
          <a:lstStyle/>
          <a:p>
            <a:r>
              <a:rPr lang="pt-PT" sz="1000" b="1" dirty="0">
                <a:latin typeface="Arial" panose="020B0604020202020204" pitchFamily="34" charset="0"/>
                <a:cs typeface="Arial" panose="020B0604020202020204" pitchFamily="34" charset="0"/>
              </a:rPr>
              <a:t>Cotton Fiber Consumption, 2008-2018</a:t>
            </a:r>
            <a:endParaRPr lang="en-GB" sz="1000" dirty="0">
              <a:latin typeface="Arial" panose="020B0604020202020204" pitchFamily="34" charset="0"/>
              <a:cs typeface="Arial" panose="020B0604020202020204" pitchFamily="34" charset="0"/>
            </a:endParaRPr>
          </a:p>
        </p:txBody>
      </p:sp>
      <p:sp>
        <p:nvSpPr>
          <p:cNvPr id="19" name="CaixaDeTexto 18"/>
          <p:cNvSpPr txBox="1"/>
          <p:nvPr/>
        </p:nvSpPr>
        <p:spPr>
          <a:xfrm>
            <a:off x="800098" y="6152023"/>
            <a:ext cx="3524252" cy="461665"/>
          </a:xfrm>
          <a:prstGeom prst="rect">
            <a:avLst/>
          </a:prstGeom>
          <a:noFill/>
        </p:spPr>
        <p:txBody>
          <a:bodyPr wrap="square" rtlCol="0">
            <a:spAutoFit/>
          </a:bodyPr>
          <a:lstStyle/>
          <a:p>
            <a:pPr algn="just"/>
            <a:r>
              <a:rPr lang="pt-PT" sz="800" dirty="0" err="1">
                <a:latin typeface="Arial" panose="020B0604020202020204" pitchFamily="34" charset="0"/>
                <a:cs typeface="Arial" panose="020B0604020202020204" pitchFamily="34" charset="0"/>
              </a:rPr>
              <a:t>Source</a:t>
            </a:r>
            <a:r>
              <a:rPr lang="pt-PT" sz="800" dirty="0">
                <a:latin typeface="Arial" panose="020B0604020202020204" pitchFamily="34" charset="0"/>
                <a:cs typeface="Arial" panose="020B0604020202020204" pitchFamily="34" charset="0"/>
              </a:rPr>
              <a:t>: OECD/FAO (2019), “OECD-FAO </a:t>
            </a:r>
            <a:r>
              <a:rPr lang="pt-PT" sz="800" dirty="0" err="1">
                <a:latin typeface="Arial" panose="020B0604020202020204" pitchFamily="34" charset="0"/>
                <a:cs typeface="Arial" panose="020B0604020202020204" pitchFamily="34" charset="0"/>
              </a:rPr>
              <a:t>Agricultural</a:t>
            </a:r>
            <a:r>
              <a:rPr lang="pt-PT" sz="800" dirty="0">
                <a:latin typeface="Arial" panose="020B0604020202020204" pitchFamily="34" charset="0"/>
                <a:cs typeface="Arial" panose="020B0604020202020204" pitchFamily="34" charset="0"/>
              </a:rPr>
              <a:t> Outlook”, OECD </a:t>
            </a:r>
            <a:r>
              <a:rPr lang="pt-PT" sz="800" dirty="0" err="1">
                <a:latin typeface="Arial" panose="020B0604020202020204" pitchFamily="34" charset="0"/>
                <a:cs typeface="Arial" panose="020B0604020202020204" pitchFamily="34" charset="0"/>
              </a:rPr>
              <a:t>Agriculture</a:t>
            </a:r>
            <a:r>
              <a:rPr lang="pt-PT" sz="800" dirty="0">
                <a:latin typeface="Arial" panose="020B0604020202020204" pitchFamily="34" charset="0"/>
                <a:cs typeface="Arial" panose="020B0604020202020204" pitchFamily="34" charset="0"/>
              </a:rPr>
              <a:t> </a:t>
            </a:r>
            <a:r>
              <a:rPr lang="pt-PT" sz="800" dirty="0" err="1">
                <a:latin typeface="Arial" panose="020B0604020202020204" pitchFamily="34" charset="0"/>
                <a:cs typeface="Arial" panose="020B0604020202020204" pitchFamily="34" charset="0"/>
              </a:rPr>
              <a:t>statistics</a:t>
            </a:r>
            <a:r>
              <a:rPr lang="pt-PT" sz="800" dirty="0">
                <a:latin typeface="Arial" panose="020B0604020202020204" pitchFamily="34" charset="0"/>
                <a:cs typeface="Arial" panose="020B0604020202020204" pitchFamily="34" charset="0"/>
              </a:rPr>
              <a:t> (</a:t>
            </a:r>
            <a:r>
              <a:rPr lang="pt-PT" sz="800" dirty="0" err="1">
                <a:latin typeface="Arial" panose="020B0604020202020204" pitchFamily="34" charset="0"/>
                <a:cs typeface="Arial" panose="020B0604020202020204" pitchFamily="34" charset="0"/>
              </a:rPr>
              <a:t>database</a:t>
            </a:r>
            <a:r>
              <a:rPr lang="pt-PT" sz="800" dirty="0">
                <a:latin typeface="Arial" panose="020B0604020202020204" pitchFamily="34" charset="0"/>
                <a:cs typeface="Arial" panose="020B0604020202020204" pitchFamily="34" charset="0"/>
              </a:rPr>
              <a:t>), http://dx.doi.org/10.1787/agr-outl-data-en; </a:t>
            </a:r>
            <a:r>
              <a:rPr lang="pt-PT" sz="800" dirty="0" err="1">
                <a:latin typeface="Arial" panose="020B0604020202020204" pitchFamily="34" charset="0"/>
                <a:cs typeface="Arial" panose="020B0604020202020204" pitchFamily="34" charset="0"/>
              </a:rPr>
              <a:t>historical</a:t>
            </a:r>
            <a:r>
              <a:rPr lang="pt-PT" sz="800" dirty="0">
                <a:latin typeface="Arial" panose="020B0604020202020204" pitchFamily="34" charset="0"/>
                <a:cs typeface="Arial" panose="020B0604020202020204" pitchFamily="34" charset="0"/>
              </a:rPr>
              <a:t> data </a:t>
            </a:r>
            <a:r>
              <a:rPr lang="pt-PT" sz="800" dirty="0" err="1">
                <a:latin typeface="Arial" panose="020B0604020202020204" pitchFamily="34" charset="0"/>
                <a:cs typeface="Arial" panose="020B0604020202020204" pitchFamily="34" charset="0"/>
              </a:rPr>
              <a:t>from</a:t>
            </a:r>
            <a:r>
              <a:rPr lang="pt-PT" sz="800" dirty="0">
                <a:latin typeface="Arial" panose="020B0604020202020204" pitchFamily="34" charset="0"/>
                <a:cs typeface="Arial" panose="020B0604020202020204" pitchFamily="34" charset="0"/>
              </a:rPr>
              <a:t> ICAC.</a:t>
            </a:r>
            <a:endParaRPr lang="en-GB" sz="800" dirty="0">
              <a:latin typeface="Arial" panose="020B0604020202020204" pitchFamily="34" charset="0"/>
              <a:cs typeface="Arial" panose="020B0604020202020204" pitchFamily="34" charset="0"/>
            </a:endParaRPr>
          </a:p>
        </p:txBody>
      </p:sp>
      <p:sp>
        <p:nvSpPr>
          <p:cNvPr id="20" name="CaixaDeTexto 19"/>
          <p:cNvSpPr txBox="1"/>
          <p:nvPr/>
        </p:nvSpPr>
        <p:spPr>
          <a:xfrm>
            <a:off x="8863385" y="3194743"/>
            <a:ext cx="2620918" cy="707886"/>
          </a:xfrm>
          <a:prstGeom prst="rect">
            <a:avLst/>
          </a:prstGeom>
          <a:noFill/>
        </p:spPr>
        <p:txBody>
          <a:bodyPr wrap="square" rtlCol="0">
            <a:spAutoFit/>
          </a:bodyPr>
          <a:lstStyle/>
          <a:p>
            <a:pPr algn="just"/>
            <a:r>
              <a:rPr lang="pt-PT" sz="800" dirty="0" err="1">
                <a:latin typeface="Arial" panose="020B0604020202020204" pitchFamily="34" charset="0"/>
                <a:cs typeface="Arial" panose="020B0604020202020204" pitchFamily="34" charset="0"/>
              </a:rPr>
              <a:t>Source</a:t>
            </a:r>
            <a:r>
              <a:rPr lang="pt-PT" sz="800" dirty="0">
                <a:latin typeface="Arial" panose="020B0604020202020204" pitchFamily="34" charset="0"/>
                <a:cs typeface="Arial" panose="020B0604020202020204" pitchFamily="34" charset="0"/>
              </a:rPr>
              <a:t>: OECD/FAO (2019), “OECD-FAO </a:t>
            </a:r>
            <a:r>
              <a:rPr lang="pt-PT" sz="800" dirty="0" err="1">
                <a:latin typeface="Arial" panose="020B0604020202020204" pitchFamily="34" charset="0"/>
                <a:cs typeface="Arial" panose="020B0604020202020204" pitchFamily="34" charset="0"/>
              </a:rPr>
              <a:t>Agricultural</a:t>
            </a:r>
            <a:r>
              <a:rPr lang="pt-PT" sz="800" dirty="0">
                <a:latin typeface="Arial" panose="020B0604020202020204" pitchFamily="34" charset="0"/>
                <a:cs typeface="Arial" panose="020B0604020202020204" pitchFamily="34" charset="0"/>
              </a:rPr>
              <a:t> Outlook”, OECD </a:t>
            </a:r>
            <a:r>
              <a:rPr lang="pt-PT" sz="800" dirty="0" err="1">
                <a:latin typeface="Arial" panose="020B0604020202020204" pitchFamily="34" charset="0"/>
                <a:cs typeface="Arial" panose="020B0604020202020204" pitchFamily="34" charset="0"/>
              </a:rPr>
              <a:t>Agriculture</a:t>
            </a:r>
            <a:r>
              <a:rPr lang="pt-PT" sz="800" dirty="0">
                <a:latin typeface="Arial" panose="020B0604020202020204" pitchFamily="34" charset="0"/>
                <a:cs typeface="Arial" panose="020B0604020202020204" pitchFamily="34" charset="0"/>
              </a:rPr>
              <a:t> </a:t>
            </a:r>
            <a:r>
              <a:rPr lang="pt-PT" sz="800" dirty="0" err="1">
                <a:latin typeface="Arial" panose="020B0604020202020204" pitchFamily="34" charset="0"/>
                <a:cs typeface="Arial" panose="020B0604020202020204" pitchFamily="34" charset="0"/>
              </a:rPr>
              <a:t>statistics</a:t>
            </a:r>
            <a:r>
              <a:rPr lang="pt-PT" sz="800" dirty="0">
                <a:latin typeface="Arial" panose="020B0604020202020204" pitchFamily="34" charset="0"/>
                <a:cs typeface="Arial" panose="020B0604020202020204" pitchFamily="34" charset="0"/>
              </a:rPr>
              <a:t> (</a:t>
            </a:r>
            <a:r>
              <a:rPr lang="pt-PT" sz="800" dirty="0" err="1">
                <a:latin typeface="Arial" panose="020B0604020202020204" pitchFamily="34" charset="0"/>
                <a:cs typeface="Arial" panose="020B0604020202020204" pitchFamily="34" charset="0"/>
              </a:rPr>
              <a:t>database</a:t>
            </a:r>
            <a:r>
              <a:rPr lang="pt-PT" sz="800" dirty="0">
                <a:latin typeface="Arial" panose="020B0604020202020204" pitchFamily="34" charset="0"/>
                <a:cs typeface="Arial" panose="020B0604020202020204" pitchFamily="34" charset="0"/>
              </a:rPr>
              <a:t>), http://dx.doi.org/10.1787/agr-outl-data-en; </a:t>
            </a:r>
            <a:r>
              <a:rPr lang="pt-PT" sz="800" dirty="0" err="1">
                <a:latin typeface="Arial" panose="020B0604020202020204" pitchFamily="34" charset="0"/>
                <a:cs typeface="Arial" panose="020B0604020202020204" pitchFamily="34" charset="0"/>
              </a:rPr>
              <a:t>historical</a:t>
            </a:r>
            <a:r>
              <a:rPr lang="pt-PT" sz="800" dirty="0">
                <a:latin typeface="Arial" panose="020B0604020202020204" pitchFamily="34" charset="0"/>
                <a:cs typeface="Arial" panose="020B0604020202020204" pitchFamily="34" charset="0"/>
              </a:rPr>
              <a:t> data </a:t>
            </a:r>
            <a:r>
              <a:rPr lang="pt-PT" sz="800" dirty="0" err="1">
                <a:latin typeface="Arial" panose="020B0604020202020204" pitchFamily="34" charset="0"/>
                <a:cs typeface="Arial" panose="020B0604020202020204" pitchFamily="34" charset="0"/>
              </a:rPr>
              <a:t>from</a:t>
            </a:r>
            <a:r>
              <a:rPr lang="pt-PT" sz="800" dirty="0">
                <a:latin typeface="Arial" panose="020B0604020202020204" pitchFamily="34" charset="0"/>
                <a:cs typeface="Arial" panose="020B0604020202020204" pitchFamily="34" charset="0"/>
              </a:rPr>
              <a:t> ICAC.</a:t>
            </a:r>
            <a:endParaRPr lang="en-GB"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p:txBody>
      </p:sp>
      <p:sp>
        <p:nvSpPr>
          <p:cNvPr id="22" name="CaixaDeTexto 21"/>
          <p:cNvSpPr txBox="1"/>
          <p:nvPr/>
        </p:nvSpPr>
        <p:spPr>
          <a:xfrm>
            <a:off x="7084447" y="3827098"/>
            <a:ext cx="1972015" cy="246221"/>
          </a:xfrm>
          <a:prstGeom prst="rect">
            <a:avLst/>
          </a:prstGeom>
          <a:noFill/>
        </p:spPr>
        <p:txBody>
          <a:bodyPr wrap="none" rtlCol="0">
            <a:spAutoFit/>
          </a:bodyPr>
          <a:lstStyle/>
          <a:p>
            <a:r>
              <a:rPr lang="pt-PT" sz="1000" b="1" dirty="0">
                <a:latin typeface="Arial" panose="020B0604020202020204" pitchFamily="34" charset="0"/>
                <a:cs typeface="Arial" panose="020B0604020202020204" pitchFamily="34" charset="0"/>
              </a:rPr>
              <a:t>Cotton Fiber Price, 2008-2018</a:t>
            </a:r>
            <a:endParaRPr lang="en-GB" sz="1000" dirty="0">
              <a:latin typeface="Arial" panose="020B0604020202020204" pitchFamily="34" charset="0"/>
              <a:cs typeface="Arial" panose="020B0604020202020204" pitchFamily="34" charset="0"/>
            </a:endParaRPr>
          </a:p>
        </p:txBody>
      </p:sp>
      <p:sp>
        <p:nvSpPr>
          <p:cNvPr id="23" name="CaixaDeTexto 22"/>
          <p:cNvSpPr txBox="1"/>
          <p:nvPr/>
        </p:nvSpPr>
        <p:spPr>
          <a:xfrm>
            <a:off x="5894336" y="6135354"/>
            <a:ext cx="4595093" cy="338554"/>
          </a:xfrm>
          <a:prstGeom prst="rect">
            <a:avLst/>
          </a:prstGeom>
          <a:noFill/>
        </p:spPr>
        <p:txBody>
          <a:bodyPr wrap="square" rtlCol="0">
            <a:spAutoFit/>
          </a:bodyPr>
          <a:lstStyle/>
          <a:p>
            <a:r>
              <a:rPr lang="pt-PT" sz="800" dirty="0" err="1">
                <a:latin typeface="Arial" panose="020B0604020202020204" pitchFamily="34" charset="0"/>
                <a:cs typeface="Arial" panose="020B0604020202020204" pitchFamily="34" charset="0"/>
              </a:rPr>
              <a:t>Source</a:t>
            </a:r>
            <a:r>
              <a:rPr lang="pt-PT" sz="800" dirty="0">
                <a:latin typeface="Arial" panose="020B0604020202020204" pitchFamily="34" charset="0"/>
                <a:cs typeface="Arial" panose="020B0604020202020204" pitchFamily="34" charset="0"/>
              </a:rPr>
              <a:t>: OECD/FAO (2019), “OECD-FAO </a:t>
            </a:r>
            <a:r>
              <a:rPr lang="pt-PT" sz="800" dirty="0" err="1">
                <a:latin typeface="Arial" panose="020B0604020202020204" pitchFamily="34" charset="0"/>
                <a:cs typeface="Arial" panose="020B0604020202020204" pitchFamily="34" charset="0"/>
              </a:rPr>
              <a:t>Agricultural</a:t>
            </a:r>
            <a:r>
              <a:rPr lang="pt-PT" sz="800" dirty="0">
                <a:latin typeface="Arial" panose="020B0604020202020204" pitchFamily="34" charset="0"/>
                <a:cs typeface="Arial" panose="020B0604020202020204" pitchFamily="34" charset="0"/>
              </a:rPr>
              <a:t> Outlook”, OECD </a:t>
            </a:r>
            <a:r>
              <a:rPr lang="pt-PT" sz="800" dirty="0" err="1">
                <a:latin typeface="Arial" panose="020B0604020202020204" pitchFamily="34" charset="0"/>
                <a:cs typeface="Arial" panose="020B0604020202020204" pitchFamily="34" charset="0"/>
              </a:rPr>
              <a:t>Agriculture</a:t>
            </a:r>
            <a:r>
              <a:rPr lang="pt-PT" sz="800" dirty="0">
                <a:latin typeface="Arial" panose="020B0604020202020204" pitchFamily="34" charset="0"/>
                <a:cs typeface="Arial" panose="020B0604020202020204" pitchFamily="34" charset="0"/>
              </a:rPr>
              <a:t> </a:t>
            </a:r>
            <a:r>
              <a:rPr lang="pt-PT" sz="800" dirty="0" err="1">
                <a:latin typeface="Arial" panose="020B0604020202020204" pitchFamily="34" charset="0"/>
                <a:cs typeface="Arial" panose="020B0604020202020204" pitchFamily="34" charset="0"/>
              </a:rPr>
              <a:t>statistics</a:t>
            </a:r>
            <a:r>
              <a:rPr lang="pt-PT" sz="800" dirty="0">
                <a:latin typeface="Arial" panose="020B0604020202020204" pitchFamily="34" charset="0"/>
                <a:cs typeface="Arial" panose="020B0604020202020204" pitchFamily="34" charset="0"/>
              </a:rPr>
              <a:t> (</a:t>
            </a:r>
            <a:r>
              <a:rPr lang="pt-PT" sz="800" dirty="0" err="1">
                <a:latin typeface="Arial" panose="020B0604020202020204" pitchFamily="34" charset="0"/>
                <a:cs typeface="Arial" panose="020B0604020202020204" pitchFamily="34" charset="0"/>
              </a:rPr>
              <a:t>database</a:t>
            </a:r>
            <a:r>
              <a:rPr lang="pt-PT" sz="800" dirty="0">
                <a:latin typeface="Arial" panose="020B0604020202020204" pitchFamily="34" charset="0"/>
                <a:cs typeface="Arial" panose="020B0604020202020204" pitchFamily="34" charset="0"/>
              </a:rPr>
              <a:t>), http://dx.doi.org/10.1787/agr-outl-data-en; </a:t>
            </a:r>
            <a:r>
              <a:rPr lang="pt-PT" sz="800" dirty="0" err="1">
                <a:latin typeface="Arial" panose="020B0604020202020204" pitchFamily="34" charset="0"/>
                <a:cs typeface="Arial" panose="020B0604020202020204" pitchFamily="34" charset="0"/>
              </a:rPr>
              <a:t>historical</a:t>
            </a:r>
            <a:r>
              <a:rPr lang="pt-PT" sz="800" dirty="0">
                <a:latin typeface="Arial" panose="020B0604020202020204" pitchFamily="34" charset="0"/>
                <a:cs typeface="Arial" panose="020B0604020202020204" pitchFamily="34" charset="0"/>
              </a:rPr>
              <a:t> data </a:t>
            </a:r>
            <a:r>
              <a:rPr lang="pt-PT" sz="800" dirty="0" err="1">
                <a:latin typeface="Arial" panose="020B0604020202020204" pitchFamily="34" charset="0"/>
                <a:cs typeface="Arial" panose="020B0604020202020204" pitchFamily="34" charset="0"/>
              </a:rPr>
              <a:t>from</a:t>
            </a:r>
            <a:r>
              <a:rPr lang="pt-PT" sz="800" dirty="0">
                <a:latin typeface="Arial" panose="020B0604020202020204" pitchFamily="34" charset="0"/>
                <a:cs typeface="Arial" panose="020B0604020202020204" pitchFamily="34" charset="0"/>
              </a:rPr>
              <a:t> ICAC.</a:t>
            </a:r>
            <a:endParaRPr lang="en-GB" sz="800" dirty="0">
              <a:latin typeface="Arial" panose="020B0604020202020204" pitchFamily="34" charset="0"/>
              <a:cs typeface="Arial" panose="020B0604020202020204" pitchFamily="34" charset="0"/>
            </a:endParaRPr>
          </a:p>
        </p:txBody>
      </p:sp>
      <p:graphicFrame>
        <p:nvGraphicFramePr>
          <p:cNvPr id="27" name="Espaço Reservado para Conteúdo 26"/>
          <p:cNvGraphicFramePr>
            <a:graphicFrameLocks noGrp="1"/>
          </p:cNvGraphicFramePr>
          <p:nvPr>
            <p:ph idx="1"/>
            <p:extLst>
              <p:ext uri="{D42A27DB-BD31-4B8C-83A1-F6EECF244321}">
                <p14:modId xmlns:p14="http://schemas.microsoft.com/office/powerpoint/2010/main" val="2170155162"/>
              </p:ext>
            </p:extLst>
          </p:nvPr>
        </p:nvGraphicFramePr>
        <p:xfrm>
          <a:off x="862306" y="1025711"/>
          <a:ext cx="3238500" cy="2270760"/>
        </p:xfrm>
        <a:graphic>
          <a:graphicData uri="http://schemas.openxmlformats.org/drawingml/2006/table">
            <a:tbl>
              <a:tblPr firstRow="1" firstCol="1" bandRow="1"/>
              <a:tblGrid>
                <a:gridCol w="533400">
                  <a:extLst>
                    <a:ext uri="{9D8B030D-6E8A-4147-A177-3AD203B41FA5}">
                      <a16:colId xmlns:a16="http://schemas.microsoft.com/office/drawing/2014/main" val="3924813163"/>
                    </a:ext>
                  </a:extLst>
                </a:gridCol>
                <a:gridCol w="292100">
                  <a:extLst>
                    <a:ext uri="{9D8B030D-6E8A-4147-A177-3AD203B41FA5}">
                      <a16:colId xmlns:a16="http://schemas.microsoft.com/office/drawing/2014/main" val="637262359"/>
                    </a:ext>
                  </a:extLst>
                </a:gridCol>
                <a:gridCol w="330200">
                  <a:extLst>
                    <a:ext uri="{9D8B030D-6E8A-4147-A177-3AD203B41FA5}">
                      <a16:colId xmlns:a16="http://schemas.microsoft.com/office/drawing/2014/main" val="3177863533"/>
                    </a:ext>
                  </a:extLst>
                </a:gridCol>
                <a:gridCol w="393700">
                  <a:extLst>
                    <a:ext uri="{9D8B030D-6E8A-4147-A177-3AD203B41FA5}">
                      <a16:colId xmlns:a16="http://schemas.microsoft.com/office/drawing/2014/main" val="1197542436"/>
                    </a:ext>
                  </a:extLst>
                </a:gridCol>
                <a:gridCol w="469900">
                  <a:extLst>
                    <a:ext uri="{9D8B030D-6E8A-4147-A177-3AD203B41FA5}">
                      <a16:colId xmlns:a16="http://schemas.microsoft.com/office/drawing/2014/main" val="1888007980"/>
                    </a:ext>
                  </a:extLst>
                </a:gridCol>
                <a:gridCol w="330200">
                  <a:extLst>
                    <a:ext uri="{9D8B030D-6E8A-4147-A177-3AD203B41FA5}">
                      <a16:colId xmlns:a16="http://schemas.microsoft.com/office/drawing/2014/main" val="2443125572"/>
                    </a:ext>
                  </a:extLst>
                </a:gridCol>
                <a:gridCol w="596900">
                  <a:extLst>
                    <a:ext uri="{9D8B030D-6E8A-4147-A177-3AD203B41FA5}">
                      <a16:colId xmlns:a16="http://schemas.microsoft.com/office/drawing/2014/main" val="996763744"/>
                    </a:ext>
                  </a:extLst>
                </a:gridCol>
                <a:gridCol w="292100">
                  <a:extLst>
                    <a:ext uri="{9D8B030D-6E8A-4147-A177-3AD203B41FA5}">
                      <a16:colId xmlns:a16="http://schemas.microsoft.com/office/drawing/2014/main" val="2223316793"/>
                    </a:ext>
                  </a:extLst>
                </a:gridCol>
              </a:tblGrid>
              <a:tr h="259080">
                <a:tc>
                  <a:txBody>
                    <a:bodyPr/>
                    <a:lstStyle/>
                    <a:p>
                      <a:pPr algn="l" rtl="0" fontAlgn="ctr"/>
                      <a:r>
                        <a:rPr lang="en-GB" sz="800" b="1" i="0" u="none" strike="noStrike">
                          <a:solidFill>
                            <a:srgbClr val="FFFFFF"/>
                          </a:solidFill>
                          <a:effectLst/>
                          <a:latin typeface="Arial" panose="020B0604020202020204" pitchFamily="34" charset="0"/>
                        </a:rPr>
                        <a:t>Million Tn</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1" i="0" u="none" strike="noStrike">
                          <a:solidFill>
                            <a:srgbClr val="FFFFFF"/>
                          </a:solidFill>
                          <a:effectLst/>
                          <a:latin typeface="Arial" panose="020B0604020202020204" pitchFamily="34" charset="0"/>
                        </a:rPr>
                        <a:t>India</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1" i="0" u="none" strike="noStrike">
                          <a:solidFill>
                            <a:srgbClr val="FFFFFF"/>
                          </a:solidFill>
                          <a:effectLst/>
                          <a:latin typeface="Arial" panose="020B0604020202020204" pitchFamily="34" charset="0"/>
                        </a:rPr>
                        <a:t>China</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1" i="0" u="none" strike="noStrike">
                          <a:solidFill>
                            <a:srgbClr val="FFFFFF"/>
                          </a:solidFill>
                          <a:effectLst/>
                          <a:latin typeface="Arial" panose="020B0604020202020204" pitchFamily="34" charset="0"/>
                        </a:rPr>
                        <a:t>United States</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1" i="0" u="none" strike="noStrike">
                          <a:solidFill>
                            <a:srgbClr val="FFFFFF"/>
                          </a:solidFill>
                          <a:effectLst/>
                          <a:latin typeface="Arial" panose="020B0604020202020204" pitchFamily="34" charset="0"/>
                        </a:rPr>
                        <a:t>Pakistan</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1" i="0" u="none" strike="noStrike">
                          <a:solidFill>
                            <a:srgbClr val="FFFFFF"/>
                          </a:solidFill>
                          <a:effectLst/>
                          <a:latin typeface="Arial" panose="020B0604020202020204" pitchFamily="34" charset="0"/>
                        </a:rPr>
                        <a:t>Brazil</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1" i="0" u="none" strike="noStrike">
                          <a:solidFill>
                            <a:srgbClr val="FFFFFF"/>
                          </a:solidFill>
                          <a:effectLst/>
                          <a:latin typeface="Arial" panose="020B0604020202020204" pitchFamily="34" charset="0"/>
                        </a:rPr>
                        <a:t>Rest of the World</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1" i="0" u="none" strike="noStrike">
                          <a:solidFill>
                            <a:srgbClr val="FFFFFF"/>
                          </a:solidFill>
                          <a:effectLst/>
                          <a:latin typeface="Arial" panose="020B0604020202020204" pitchFamily="34" charset="0"/>
                        </a:rPr>
                        <a:t>Total</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000433643"/>
                  </a:ext>
                </a:extLst>
              </a:tr>
              <a:tr h="182880">
                <a:tc>
                  <a:txBody>
                    <a:bodyPr/>
                    <a:lstStyle/>
                    <a:p>
                      <a:pPr algn="l" rtl="0" fontAlgn="ctr"/>
                      <a:r>
                        <a:rPr lang="en-GB" sz="800" b="1" i="0" u="none" strike="noStrike">
                          <a:solidFill>
                            <a:srgbClr val="FFFFFF"/>
                          </a:solidFill>
                          <a:effectLst/>
                          <a:latin typeface="Arial" panose="020B0604020202020204" pitchFamily="34" charset="0"/>
                        </a:rPr>
                        <a:t>2008</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a:solidFill>
                            <a:srgbClr val="009999"/>
                          </a:solidFill>
                          <a:effectLst/>
                          <a:latin typeface="Arial" panose="020B0604020202020204" pitchFamily="34" charset="0"/>
                        </a:rPr>
                        <a:t>4.93</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8.03</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2.79</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2.01</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1.21</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4.54</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23.5</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3762426052"/>
                  </a:ext>
                </a:extLst>
              </a:tr>
              <a:tr h="182880">
                <a:tc>
                  <a:txBody>
                    <a:bodyPr/>
                    <a:lstStyle/>
                    <a:p>
                      <a:pPr algn="l" rtl="0" fontAlgn="ctr"/>
                      <a:r>
                        <a:rPr lang="en-GB" sz="800" b="1" i="0" u="none" strike="noStrike">
                          <a:solidFill>
                            <a:srgbClr val="FFFFFF"/>
                          </a:solidFill>
                          <a:effectLst/>
                          <a:latin typeface="Arial" panose="020B0604020202020204" pitchFamily="34" charset="0"/>
                        </a:rPr>
                        <a:t>2009</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a:solidFill>
                            <a:srgbClr val="009999"/>
                          </a:solidFill>
                          <a:effectLst/>
                          <a:latin typeface="Arial" panose="020B0604020202020204" pitchFamily="34" charset="0"/>
                        </a:rPr>
                        <a:t>5.19</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6.93</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2.65</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2.16</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1.19</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4.18</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22.3</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2625252910"/>
                  </a:ext>
                </a:extLst>
              </a:tr>
              <a:tr h="182880">
                <a:tc>
                  <a:txBody>
                    <a:bodyPr/>
                    <a:lstStyle/>
                    <a:p>
                      <a:pPr algn="l" rtl="0" fontAlgn="ctr"/>
                      <a:r>
                        <a:rPr lang="en-GB" sz="800" b="1" i="0" u="none" strike="noStrike">
                          <a:solidFill>
                            <a:srgbClr val="FFFFFF"/>
                          </a:solidFill>
                          <a:effectLst/>
                          <a:latin typeface="Arial" panose="020B0604020202020204" pitchFamily="34" charset="0"/>
                        </a:rPr>
                        <a:t>2010</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a:solidFill>
                            <a:srgbClr val="009999"/>
                          </a:solidFill>
                          <a:effectLst/>
                          <a:latin typeface="Arial" panose="020B0604020202020204" pitchFamily="34" charset="0"/>
                        </a:rPr>
                        <a:t>5.87</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6.6</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3.94</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1.95</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1.96</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5.58</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25.9</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2395731125"/>
                  </a:ext>
                </a:extLst>
              </a:tr>
              <a:tr h="182880">
                <a:tc>
                  <a:txBody>
                    <a:bodyPr/>
                    <a:lstStyle/>
                    <a:p>
                      <a:pPr algn="l" rtl="0" fontAlgn="ctr"/>
                      <a:r>
                        <a:rPr lang="en-GB" sz="800" b="1" i="0" u="none" strike="noStrike">
                          <a:solidFill>
                            <a:srgbClr val="FFFFFF"/>
                          </a:solidFill>
                          <a:effectLst/>
                          <a:latin typeface="Arial" panose="020B0604020202020204" pitchFamily="34" charset="0"/>
                        </a:rPr>
                        <a:t>2011</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a:solidFill>
                            <a:srgbClr val="009999"/>
                          </a:solidFill>
                          <a:effectLst/>
                          <a:latin typeface="Arial" panose="020B0604020202020204" pitchFamily="34" charset="0"/>
                        </a:rPr>
                        <a:t>6.24</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7.4</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3.39</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2.31</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dirty="0">
                          <a:solidFill>
                            <a:srgbClr val="009999"/>
                          </a:solidFill>
                          <a:effectLst/>
                          <a:latin typeface="Arial" panose="020B0604020202020204" pitchFamily="34" charset="0"/>
                        </a:rPr>
                        <a:t>1.89</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6.61</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27.9</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1891221627"/>
                  </a:ext>
                </a:extLst>
              </a:tr>
              <a:tr h="182880">
                <a:tc>
                  <a:txBody>
                    <a:bodyPr/>
                    <a:lstStyle/>
                    <a:p>
                      <a:pPr algn="l" rtl="0" fontAlgn="ctr"/>
                      <a:r>
                        <a:rPr lang="en-GB" sz="800" b="1" i="0" u="none" strike="noStrike">
                          <a:solidFill>
                            <a:srgbClr val="FFFFFF"/>
                          </a:solidFill>
                          <a:effectLst/>
                          <a:latin typeface="Arial" panose="020B0604020202020204" pitchFamily="34" charset="0"/>
                        </a:rPr>
                        <a:t>2012</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a:solidFill>
                            <a:srgbClr val="009999"/>
                          </a:solidFill>
                          <a:effectLst/>
                          <a:latin typeface="Arial" panose="020B0604020202020204" pitchFamily="34" charset="0"/>
                        </a:rPr>
                        <a:t>6.29</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7.6</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3.77</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1.31</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6.08</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27.1</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2110448031"/>
                  </a:ext>
                </a:extLst>
              </a:tr>
              <a:tr h="182880">
                <a:tc>
                  <a:txBody>
                    <a:bodyPr/>
                    <a:lstStyle/>
                    <a:p>
                      <a:pPr algn="l" rtl="0" fontAlgn="ctr"/>
                      <a:r>
                        <a:rPr lang="en-GB" sz="800" b="1" i="0" u="none" strike="noStrike">
                          <a:solidFill>
                            <a:srgbClr val="FFFFFF"/>
                          </a:solidFill>
                          <a:effectLst/>
                          <a:latin typeface="Arial" panose="020B0604020202020204" pitchFamily="34" charset="0"/>
                        </a:rPr>
                        <a:t>2013</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a:solidFill>
                            <a:srgbClr val="009999"/>
                          </a:solidFill>
                          <a:effectLst/>
                          <a:latin typeface="Arial" panose="020B0604020202020204" pitchFamily="34" charset="0"/>
                        </a:rPr>
                        <a:t>6.77</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7</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2.81</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2.08</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1.73</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5.78</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26.2</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3612399315"/>
                  </a:ext>
                </a:extLst>
              </a:tr>
              <a:tr h="182880">
                <a:tc>
                  <a:txBody>
                    <a:bodyPr/>
                    <a:lstStyle/>
                    <a:p>
                      <a:pPr algn="l" rtl="0" fontAlgn="ctr"/>
                      <a:r>
                        <a:rPr lang="en-GB" sz="800" b="1" i="0" u="none" strike="noStrike">
                          <a:solidFill>
                            <a:srgbClr val="FFFFFF"/>
                          </a:solidFill>
                          <a:effectLst/>
                          <a:latin typeface="Arial" panose="020B0604020202020204" pitchFamily="34" charset="0"/>
                        </a:rPr>
                        <a:t>2014</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a:solidFill>
                            <a:srgbClr val="009999"/>
                          </a:solidFill>
                          <a:effectLst/>
                          <a:latin typeface="Arial" panose="020B0604020202020204" pitchFamily="34" charset="0"/>
                        </a:rPr>
                        <a:t>6.56</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6.6</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3.55</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2.31</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1.56</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5.59</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26.2</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111517059"/>
                  </a:ext>
                </a:extLst>
              </a:tr>
              <a:tr h="182880">
                <a:tc>
                  <a:txBody>
                    <a:bodyPr/>
                    <a:lstStyle/>
                    <a:p>
                      <a:pPr algn="l" rtl="0" fontAlgn="ctr"/>
                      <a:r>
                        <a:rPr lang="en-GB" sz="800" b="1" i="0" u="none" strike="noStrike">
                          <a:solidFill>
                            <a:srgbClr val="FFFFFF"/>
                          </a:solidFill>
                          <a:effectLst/>
                          <a:latin typeface="Arial" panose="020B0604020202020204" pitchFamily="34" charset="0"/>
                        </a:rPr>
                        <a:t>2015</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a:solidFill>
                            <a:srgbClr val="009999"/>
                          </a:solidFill>
                          <a:effectLst/>
                          <a:latin typeface="Arial" panose="020B0604020202020204" pitchFamily="34" charset="0"/>
                        </a:rPr>
                        <a:t>5.75</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5.2</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2.81</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1.54</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1.29</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4.91</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21.5</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702195354"/>
                  </a:ext>
                </a:extLst>
              </a:tr>
              <a:tr h="182880">
                <a:tc>
                  <a:txBody>
                    <a:bodyPr/>
                    <a:lstStyle/>
                    <a:p>
                      <a:pPr algn="l" rtl="0" fontAlgn="ctr"/>
                      <a:r>
                        <a:rPr lang="en-GB" sz="800" b="1" i="0" u="none" strike="noStrike">
                          <a:solidFill>
                            <a:srgbClr val="FFFFFF"/>
                          </a:solidFill>
                          <a:effectLst/>
                          <a:latin typeface="Arial" panose="020B0604020202020204" pitchFamily="34" charset="0"/>
                        </a:rPr>
                        <a:t>2016</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a:solidFill>
                            <a:srgbClr val="009999"/>
                          </a:solidFill>
                          <a:effectLst/>
                          <a:latin typeface="Arial" panose="020B0604020202020204" pitchFamily="34" charset="0"/>
                        </a:rPr>
                        <a:t>5.87</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4.9</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3.74</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1.66</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1.53</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5.4</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23.1</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1501981701"/>
                  </a:ext>
                </a:extLst>
              </a:tr>
              <a:tr h="182880">
                <a:tc>
                  <a:txBody>
                    <a:bodyPr/>
                    <a:lstStyle/>
                    <a:p>
                      <a:pPr algn="l" rtl="0" fontAlgn="ctr"/>
                      <a:r>
                        <a:rPr lang="en-GB" sz="800" b="1" i="0" u="none" strike="noStrike">
                          <a:solidFill>
                            <a:srgbClr val="FFFFFF"/>
                          </a:solidFill>
                          <a:effectLst/>
                          <a:latin typeface="Arial" panose="020B0604020202020204" pitchFamily="34" charset="0"/>
                        </a:rPr>
                        <a:t>2017</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a:solidFill>
                            <a:srgbClr val="009999"/>
                          </a:solidFill>
                          <a:effectLst/>
                          <a:latin typeface="Arial" panose="020B0604020202020204" pitchFamily="34" charset="0"/>
                        </a:rPr>
                        <a:t>6.35</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5.89</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4.55</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1.8</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2.01</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6.15</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26.7</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1023311293"/>
                  </a:ext>
                </a:extLst>
              </a:tr>
              <a:tr h="182880">
                <a:tc>
                  <a:txBody>
                    <a:bodyPr/>
                    <a:lstStyle/>
                    <a:p>
                      <a:pPr algn="l" rtl="0" fontAlgn="ctr"/>
                      <a:r>
                        <a:rPr lang="en-GB" sz="800" b="1" i="0" u="none" strike="noStrike">
                          <a:solidFill>
                            <a:srgbClr val="FFFFFF"/>
                          </a:solidFill>
                          <a:effectLst/>
                          <a:latin typeface="Arial" panose="020B0604020202020204" pitchFamily="34" charset="0"/>
                        </a:rPr>
                        <a:t>2018</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a:solidFill>
                            <a:srgbClr val="009999"/>
                          </a:solidFill>
                          <a:effectLst/>
                          <a:latin typeface="Arial" panose="020B0604020202020204" pitchFamily="34" charset="0"/>
                        </a:rPr>
                        <a:t>6.05</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5.72</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4.01</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1.75</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2.31</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6.01</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dirty="0">
                          <a:solidFill>
                            <a:srgbClr val="009999"/>
                          </a:solidFill>
                          <a:effectLst/>
                          <a:latin typeface="Arial" panose="020B0604020202020204" pitchFamily="34" charset="0"/>
                        </a:rPr>
                        <a:t>25.8</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2445946634"/>
                  </a:ext>
                </a:extLst>
              </a:tr>
            </a:tbl>
          </a:graphicData>
        </a:graphic>
      </p:graphicFrame>
      <p:graphicFrame>
        <p:nvGraphicFramePr>
          <p:cNvPr id="28" name="Tabela 27"/>
          <p:cNvGraphicFramePr>
            <a:graphicFrameLocks noGrp="1"/>
          </p:cNvGraphicFramePr>
          <p:nvPr>
            <p:extLst>
              <p:ext uri="{D42A27DB-BD31-4B8C-83A1-F6EECF244321}">
                <p14:modId xmlns:p14="http://schemas.microsoft.com/office/powerpoint/2010/main" val="1426349254"/>
              </p:ext>
            </p:extLst>
          </p:nvPr>
        </p:nvGraphicFramePr>
        <p:xfrm>
          <a:off x="5321503" y="1054608"/>
          <a:ext cx="2393747" cy="2297532"/>
        </p:xfrm>
        <a:graphic>
          <a:graphicData uri="http://schemas.openxmlformats.org/drawingml/2006/table">
            <a:tbl>
              <a:tblPr firstRow="1" firstCol="1" bandRow="1"/>
              <a:tblGrid>
                <a:gridCol w="802229">
                  <a:extLst>
                    <a:ext uri="{9D8B030D-6E8A-4147-A177-3AD203B41FA5}">
                      <a16:colId xmlns:a16="http://schemas.microsoft.com/office/drawing/2014/main" val="2946622956"/>
                    </a:ext>
                  </a:extLst>
                </a:gridCol>
                <a:gridCol w="918681">
                  <a:extLst>
                    <a:ext uri="{9D8B030D-6E8A-4147-A177-3AD203B41FA5}">
                      <a16:colId xmlns:a16="http://schemas.microsoft.com/office/drawing/2014/main" val="3569044060"/>
                    </a:ext>
                  </a:extLst>
                </a:gridCol>
                <a:gridCol w="672837">
                  <a:extLst>
                    <a:ext uri="{9D8B030D-6E8A-4147-A177-3AD203B41FA5}">
                      <a16:colId xmlns:a16="http://schemas.microsoft.com/office/drawing/2014/main" val="1820654064"/>
                    </a:ext>
                  </a:extLst>
                </a:gridCol>
              </a:tblGrid>
              <a:tr h="228255">
                <a:tc>
                  <a:txBody>
                    <a:bodyPr/>
                    <a:lstStyle/>
                    <a:p>
                      <a:pPr algn="l" rtl="0" fontAlgn="ctr"/>
                      <a:r>
                        <a:rPr lang="en-GB" sz="800" b="1" i="0" u="none" strike="noStrike" dirty="0">
                          <a:solidFill>
                            <a:srgbClr val="FFFFFF"/>
                          </a:solidFill>
                          <a:effectLst/>
                          <a:latin typeface="Arial" panose="020B0604020202020204" pitchFamily="34" charset="0"/>
                        </a:rPr>
                        <a:t>Country</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1" i="0" u="none" strike="noStrike">
                          <a:solidFill>
                            <a:srgbClr val="FFFFFF"/>
                          </a:solidFill>
                          <a:effectLst/>
                          <a:latin typeface="Arial" panose="020B0604020202020204" pitchFamily="34" charset="0"/>
                        </a:rPr>
                        <a:t>Fiber Production (‘000 Tn)</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ctr"/>
                      <a:r>
                        <a:rPr lang="en-GB" sz="800" b="1" i="0" u="none" strike="noStrike">
                          <a:solidFill>
                            <a:srgbClr val="FFFFFF"/>
                          </a:solidFill>
                          <a:effectLst/>
                          <a:latin typeface="Arial" panose="020B0604020202020204" pitchFamily="34" charset="0"/>
                        </a:rPr>
                        <a:t>% of African Production</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extLst>
                  <a:ext uri="{0D108BD9-81ED-4DB2-BD59-A6C34878D82A}">
                    <a16:rowId xmlns:a16="http://schemas.microsoft.com/office/drawing/2014/main" val="3329868144"/>
                  </a:ext>
                </a:extLst>
              </a:tr>
              <a:tr h="141924">
                <a:tc>
                  <a:txBody>
                    <a:bodyPr/>
                    <a:lstStyle/>
                    <a:p>
                      <a:pPr algn="l" rtl="0" fontAlgn="ctr"/>
                      <a:r>
                        <a:rPr lang="en-GB" sz="800" b="1" i="0" u="none" strike="noStrike" dirty="0">
                          <a:solidFill>
                            <a:srgbClr val="FFFFFF"/>
                          </a:solidFill>
                          <a:effectLst/>
                          <a:latin typeface="Arial" panose="020B0604020202020204" pitchFamily="34" charset="0"/>
                        </a:rPr>
                        <a:t>Burkina Faso</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a:solidFill>
                            <a:srgbClr val="009999"/>
                          </a:solidFill>
                          <a:effectLst/>
                          <a:latin typeface="Arial" panose="020B0604020202020204" pitchFamily="34" charset="0"/>
                        </a:rPr>
                        <a:t>255</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17</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3213693055"/>
                  </a:ext>
                </a:extLst>
              </a:tr>
              <a:tr h="141924">
                <a:tc>
                  <a:txBody>
                    <a:bodyPr/>
                    <a:lstStyle/>
                    <a:p>
                      <a:pPr algn="l" rtl="0" fontAlgn="ctr"/>
                      <a:r>
                        <a:rPr lang="en-GB" sz="800" b="1" i="0" u="none" strike="noStrike">
                          <a:solidFill>
                            <a:srgbClr val="FFFFFF"/>
                          </a:solidFill>
                          <a:effectLst/>
                          <a:latin typeface="Arial" panose="020B0604020202020204" pitchFamily="34" charset="0"/>
                        </a:rPr>
                        <a:t>Mali</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a:solidFill>
                            <a:srgbClr val="009999"/>
                          </a:solidFill>
                          <a:effectLst/>
                          <a:latin typeface="Arial" panose="020B0604020202020204" pitchFamily="34" charset="0"/>
                        </a:rPr>
                        <a:t>212</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14.1</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3587223078"/>
                  </a:ext>
                </a:extLst>
              </a:tr>
              <a:tr h="141924">
                <a:tc>
                  <a:txBody>
                    <a:bodyPr/>
                    <a:lstStyle/>
                    <a:p>
                      <a:pPr algn="l" rtl="0" fontAlgn="ctr"/>
                      <a:r>
                        <a:rPr lang="en-GB" sz="800" b="1" i="0" u="none" strike="noStrike">
                          <a:solidFill>
                            <a:srgbClr val="FFFFFF"/>
                          </a:solidFill>
                          <a:effectLst/>
                          <a:latin typeface="Arial" panose="020B0604020202020204" pitchFamily="34" charset="0"/>
                        </a:rPr>
                        <a:t>Ivort Coast</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a:solidFill>
                            <a:srgbClr val="009999"/>
                          </a:solidFill>
                          <a:effectLst/>
                          <a:latin typeface="Arial" panose="020B0604020202020204" pitchFamily="34" charset="0"/>
                        </a:rPr>
                        <a:t>150</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10</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788410637"/>
                  </a:ext>
                </a:extLst>
              </a:tr>
              <a:tr h="141924">
                <a:tc>
                  <a:txBody>
                    <a:bodyPr/>
                    <a:lstStyle/>
                    <a:p>
                      <a:pPr algn="l" rtl="0" fontAlgn="ctr"/>
                      <a:r>
                        <a:rPr lang="en-GB" sz="800" b="1" i="0" u="none" strike="noStrike" dirty="0">
                          <a:solidFill>
                            <a:srgbClr val="FFFFFF"/>
                          </a:solidFill>
                          <a:effectLst/>
                          <a:latin typeface="Arial" panose="020B0604020202020204" pitchFamily="34" charset="0"/>
                        </a:rPr>
                        <a:t>Benin</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dirty="0">
                          <a:solidFill>
                            <a:srgbClr val="009999"/>
                          </a:solidFill>
                          <a:effectLst/>
                          <a:latin typeface="Arial" panose="020B0604020202020204" pitchFamily="34" charset="0"/>
                        </a:rPr>
                        <a:t>128</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8.5</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3032884711"/>
                  </a:ext>
                </a:extLst>
              </a:tr>
              <a:tr h="141924">
                <a:tc>
                  <a:txBody>
                    <a:bodyPr/>
                    <a:lstStyle/>
                    <a:p>
                      <a:pPr algn="l" rtl="0" fontAlgn="ctr"/>
                      <a:r>
                        <a:rPr lang="en-GB" sz="800" b="1" i="0" u="none" strike="noStrike">
                          <a:solidFill>
                            <a:srgbClr val="FFFFFF"/>
                          </a:solidFill>
                          <a:effectLst/>
                          <a:latin typeface="Arial" panose="020B0604020202020204" pitchFamily="34" charset="0"/>
                        </a:rPr>
                        <a:t>Cameroon</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a:solidFill>
                            <a:srgbClr val="009999"/>
                          </a:solidFill>
                          <a:effectLst/>
                          <a:latin typeface="Arial" panose="020B0604020202020204" pitchFamily="34" charset="0"/>
                        </a:rPr>
                        <a:t>102</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6.8</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2858655116"/>
                  </a:ext>
                </a:extLst>
              </a:tr>
              <a:tr h="141924">
                <a:tc>
                  <a:txBody>
                    <a:bodyPr/>
                    <a:lstStyle/>
                    <a:p>
                      <a:pPr algn="l" rtl="0" fontAlgn="ctr"/>
                      <a:r>
                        <a:rPr lang="en-GB" sz="800" b="1" i="0" u="none" strike="noStrike">
                          <a:solidFill>
                            <a:srgbClr val="FFFFFF"/>
                          </a:solidFill>
                          <a:effectLst/>
                          <a:latin typeface="Arial" panose="020B0604020202020204" pitchFamily="34" charset="0"/>
                        </a:rPr>
                        <a:t>Egypt</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dirty="0">
                          <a:solidFill>
                            <a:srgbClr val="009999"/>
                          </a:solidFill>
                          <a:effectLst/>
                          <a:latin typeface="Arial" panose="020B0604020202020204" pitchFamily="34" charset="0"/>
                        </a:rPr>
                        <a:t>98</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6.5</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1141395673"/>
                  </a:ext>
                </a:extLst>
              </a:tr>
              <a:tr h="141924">
                <a:tc>
                  <a:txBody>
                    <a:bodyPr/>
                    <a:lstStyle/>
                    <a:p>
                      <a:pPr algn="l" rtl="0" fontAlgn="ctr"/>
                      <a:r>
                        <a:rPr lang="en-GB" sz="800" b="1" i="0" u="none" strike="noStrike">
                          <a:solidFill>
                            <a:srgbClr val="FFFFFF"/>
                          </a:solidFill>
                          <a:effectLst/>
                          <a:latin typeface="Arial" panose="020B0604020202020204" pitchFamily="34" charset="0"/>
                        </a:rPr>
                        <a:t>Tanzania</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dirty="0">
                          <a:solidFill>
                            <a:srgbClr val="009999"/>
                          </a:solidFill>
                          <a:effectLst/>
                          <a:latin typeface="Arial" panose="020B0604020202020204" pitchFamily="34" charset="0"/>
                        </a:rPr>
                        <a:t>73</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4.9</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3742498804"/>
                  </a:ext>
                </a:extLst>
              </a:tr>
              <a:tr h="141924">
                <a:tc>
                  <a:txBody>
                    <a:bodyPr/>
                    <a:lstStyle/>
                    <a:p>
                      <a:pPr algn="l" rtl="0" fontAlgn="ctr"/>
                      <a:r>
                        <a:rPr lang="en-GB" sz="800" b="1" i="0" u="none" strike="noStrike">
                          <a:solidFill>
                            <a:srgbClr val="FFFFFF"/>
                          </a:solidFill>
                          <a:effectLst/>
                          <a:latin typeface="Arial" panose="020B0604020202020204" pitchFamily="34" charset="0"/>
                        </a:rPr>
                        <a:t>Zimbabwe</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dirty="0">
                          <a:solidFill>
                            <a:srgbClr val="009999"/>
                          </a:solidFill>
                          <a:effectLst/>
                          <a:latin typeface="Arial" panose="020B0604020202020204" pitchFamily="34" charset="0"/>
                        </a:rPr>
                        <a:t>58</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3.9</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3711869052"/>
                  </a:ext>
                </a:extLst>
              </a:tr>
              <a:tr h="141924">
                <a:tc>
                  <a:txBody>
                    <a:bodyPr/>
                    <a:lstStyle/>
                    <a:p>
                      <a:pPr algn="l" rtl="0" fontAlgn="ctr"/>
                      <a:r>
                        <a:rPr lang="en-GB" sz="800" b="1" i="0" u="none" strike="noStrike">
                          <a:solidFill>
                            <a:srgbClr val="FFFFFF"/>
                          </a:solidFill>
                          <a:effectLst/>
                          <a:latin typeface="Arial" panose="020B0604020202020204" pitchFamily="34" charset="0"/>
                        </a:rPr>
                        <a:t>Nigeria</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dirty="0">
                          <a:solidFill>
                            <a:srgbClr val="009999"/>
                          </a:solidFill>
                          <a:effectLst/>
                          <a:latin typeface="Arial" panose="020B0604020202020204" pitchFamily="34" charset="0"/>
                        </a:rPr>
                        <a:t>57</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3.8</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125767230"/>
                  </a:ext>
                </a:extLst>
              </a:tr>
              <a:tr h="141924">
                <a:tc>
                  <a:txBody>
                    <a:bodyPr/>
                    <a:lstStyle/>
                    <a:p>
                      <a:pPr algn="l" rtl="0" fontAlgn="ctr"/>
                      <a:r>
                        <a:rPr lang="en-GB" sz="800" b="1" i="0" u="none" strike="noStrike">
                          <a:solidFill>
                            <a:srgbClr val="FFFFFF"/>
                          </a:solidFill>
                          <a:effectLst/>
                          <a:latin typeface="Arial" panose="020B0604020202020204" pitchFamily="34" charset="0"/>
                        </a:rPr>
                        <a:t>Zambia</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dirty="0">
                          <a:solidFill>
                            <a:srgbClr val="009999"/>
                          </a:solidFill>
                          <a:effectLst/>
                          <a:latin typeface="Arial" panose="020B0604020202020204" pitchFamily="34" charset="0"/>
                        </a:rPr>
                        <a:t>53</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3.5</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1602277394"/>
                  </a:ext>
                </a:extLst>
              </a:tr>
              <a:tr h="141924">
                <a:tc>
                  <a:txBody>
                    <a:bodyPr/>
                    <a:lstStyle/>
                    <a:p>
                      <a:pPr algn="l" rtl="0" fontAlgn="ctr"/>
                      <a:r>
                        <a:rPr lang="en-GB" sz="800" b="1" i="0" u="none" strike="noStrike">
                          <a:solidFill>
                            <a:srgbClr val="FFFFFF"/>
                          </a:solidFill>
                          <a:effectLst/>
                          <a:latin typeface="Arial" panose="020B0604020202020204" pitchFamily="34" charset="0"/>
                        </a:rPr>
                        <a:t>Chad</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dirty="0">
                          <a:solidFill>
                            <a:srgbClr val="009999"/>
                          </a:solidFill>
                          <a:effectLst/>
                          <a:latin typeface="Arial" panose="020B0604020202020204" pitchFamily="34" charset="0"/>
                        </a:rPr>
                        <a:t>49</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3.3</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3014693488"/>
                  </a:ext>
                </a:extLst>
              </a:tr>
              <a:tr h="201060">
                <a:tc>
                  <a:txBody>
                    <a:bodyPr/>
                    <a:lstStyle/>
                    <a:p>
                      <a:pPr algn="l" rtl="0" fontAlgn="ctr"/>
                      <a:r>
                        <a:rPr lang="en-GB" sz="800" b="1" i="0" u="none" strike="noStrike">
                          <a:solidFill>
                            <a:srgbClr val="FFFFFF"/>
                          </a:solidFill>
                          <a:effectLst/>
                          <a:latin typeface="Arial" panose="020B0604020202020204" pitchFamily="34" charset="0"/>
                        </a:rPr>
                        <a:t>Other Countries</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dirty="0">
                          <a:solidFill>
                            <a:srgbClr val="009999"/>
                          </a:solidFill>
                          <a:effectLst/>
                          <a:latin typeface="Arial" panose="020B0604020202020204" pitchFamily="34" charset="0"/>
                        </a:rPr>
                        <a:t>268</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dirty="0">
                          <a:solidFill>
                            <a:srgbClr val="009999"/>
                          </a:solidFill>
                          <a:effectLst/>
                          <a:latin typeface="Arial" panose="020B0604020202020204" pitchFamily="34" charset="0"/>
                        </a:rPr>
                        <a:t>17.8</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2261677836"/>
                  </a:ext>
                </a:extLst>
              </a:tr>
              <a:tr h="141924">
                <a:tc>
                  <a:txBody>
                    <a:bodyPr/>
                    <a:lstStyle/>
                    <a:p>
                      <a:pPr algn="l" rtl="0" fontAlgn="ctr"/>
                      <a:r>
                        <a:rPr lang="en-GB" sz="800" b="1" i="0" u="none" strike="noStrike">
                          <a:solidFill>
                            <a:srgbClr val="FFFFFF"/>
                          </a:solidFill>
                          <a:effectLst/>
                          <a:latin typeface="Arial" panose="020B0604020202020204" pitchFamily="34" charset="0"/>
                        </a:rPr>
                        <a:t>(Mozambique)</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a:solidFill>
                            <a:srgbClr val="009999"/>
                          </a:solidFill>
                          <a:effectLst/>
                          <a:latin typeface="Arial" panose="020B0604020202020204" pitchFamily="34" charset="0"/>
                        </a:rPr>
                        <a:t>-30</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dirty="0">
                          <a:solidFill>
                            <a:srgbClr val="009999"/>
                          </a:solidFill>
                          <a:effectLst/>
                          <a:latin typeface="Arial" panose="020B0604020202020204" pitchFamily="34" charset="0"/>
                        </a:rPr>
                        <a:t>-1.9</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3678226999"/>
                  </a:ext>
                </a:extLst>
              </a:tr>
              <a:tr h="141924">
                <a:tc>
                  <a:txBody>
                    <a:bodyPr/>
                    <a:lstStyle/>
                    <a:p>
                      <a:pPr algn="l" rtl="0" fontAlgn="ctr"/>
                      <a:r>
                        <a:rPr lang="en-GB" sz="800" b="1" i="0" u="none" strike="noStrike">
                          <a:solidFill>
                            <a:srgbClr val="FFFFFF"/>
                          </a:solidFill>
                          <a:effectLst/>
                          <a:latin typeface="Arial" panose="020B0604020202020204" pitchFamily="34" charset="0"/>
                        </a:rPr>
                        <a:t>TOTAL</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a:solidFill>
                            <a:srgbClr val="009999"/>
                          </a:solidFill>
                          <a:effectLst/>
                          <a:latin typeface="Arial" panose="020B0604020202020204" pitchFamily="34" charset="0"/>
                        </a:rPr>
                        <a:t>1,502</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dirty="0">
                          <a:solidFill>
                            <a:srgbClr val="009999"/>
                          </a:solidFill>
                          <a:effectLst/>
                          <a:latin typeface="Arial" panose="020B0604020202020204" pitchFamily="34" charset="0"/>
                        </a:rPr>
                        <a:t>100</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1125907102"/>
                  </a:ext>
                </a:extLst>
              </a:tr>
            </a:tbl>
          </a:graphicData>
        </a:graphic>
      </p:graphicFrame>
      <p:graphicFrame>
        <p:nvGraphicFramePr>
          <p:cNvPr id="29" name="Tabela 28"/>
          <p:cNvGraphicFramePr>
            <a:graphicFrameLocks noGrp="1"/>
          </p:cNvGraphicFramePr>
          <p:nvPr>
            <p:extLst>
              <p:ext uri="{D42A27DB-BD31-4B8C-83A1-F6EECF244321}">
                <p14:modId xmlns:p14="http://schemas.microsoft.com/office/powerpoint/2010/main" val="1923067963"/>
              </p:ext>
            </p:extLst>
          </p:nvPr>
        </p:nvGraphicFramePr>
        <p:xfrm>
          <a:off x="8889111" y="1124358"/>
          <a:ext cx="2569466" cy="2025500"/>
        </p:xfrm>
        <a:graphic>
          <a:graphicData uri="http://schemas.openxmlformats.org/drawingml/2006/table">
            <a:tbl>
              <a:tblPr firstRow="1" firstCol="1" bandRow="1"/>
              <a:tblGrid>
                <a:gridCol w="423378">
                  <a:extLst>
                    <a:ext uri="{9D8B030D-6E8A-4147-A177-3AD203B41FA5}">
                      <a16:colId xmlns:a16="http://schemas.microsoft.com/office/drawing/2014/main" val="879273164"/>
                    </a:ext>
                  </a:extLst>
                </a:gridCol>
                <a:gridCol w="423378">
                  <a:extLst>
                    <a:ext uri="{9D8B030D-6E8A-4147-A177-3AD203B41FA5}">
                      <a16:colId xmlns:a16="http://schemas.microsoft.com/office/drawing/2014/main" val="2875014162"/>
                    </a:ext>
                  </a:extLst>
                </a:gridCol>
                <a:gridCol w="364981">
                  <a:extLst>
                    <a:ext uri="{9D8B030D-6E8A-4147-A177-3AD203B41FA5}">
                      <a16:colId xmlns:a16="http://schemas.microsoft.com/office/drawing/2014/main" val="509221617"/>
                    </a:ext>
                  </a:extLst>
                </a:gridCol>
                <a:gridCol w="510973">
                  <a:extLst>
                    <a:ext uri="{9D8B030D-6E8A-4147-A177-3AD203B41FA5}">
                      <a16:colId xmlns:a16="http://schemas.microsoft.com/office/drawing/2014/main" val="2814189655"/>
                    </a:ext>
                  </a:extLst>
                </a:gridCol>
                <a:gridCol w="423378">
                  <a:extLst>
                    <a:ext uri="{9D8B030D-6E8A-4147-A177-3AD203B41FA5}">
                      <a16:colId xmlns:a16="http://schemas.microsoft.com/office/drawing/2014/main" val="3224455085"/>
                    </a:ext>
                  </a:extLst>
                </a:gridCol>
                <a:gridCol w="423378">
                  <a:extLst>
                    <a:ext uri="{9D8B030D-6E8A-4147-A177-3AD203B41FA5}">
                      <a16:colId xmlns:a16="http://schemas.microsoft.com/office/drawing/2014/main" val="1988657137"/>
                    </a:ext>
                  </a:extLst>
                </a:gridCol>
              </a:tblGrid>
              <a:tr h="432920">
                <a:tc>
                  <a:txBody>
                    <a:bodyPr/>
                    <a:lstStyle/>
                    <a:p>
                      <a:pPr algn="ctr" rtl="0" fontAlgn="ctr"/>
                      <a:r>
                        <a:rPr lang="en-GB" sz="900" b="1" i="0" u="none" strike="noStrike">
                          <a:solidFill>
                            <a:srgbClr val="FFFFFF"/>
                          </a:solidFill>
                          <a:effectLst/>
                          <a:latin typeface="Arial" panose="020B0604020202020204" pitchFamily="34" charset="0"/>
                        </a:rPr>
                        <a:t>Tn/Ha</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China</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India</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United States</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Brazil</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World</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779545821"/>
                  </a:ext>
                </a:extLst>
              </a:tr>
              <a:tr h="137387">
                <a:tc>
                  <a:txBody>
                    <a:bodyPr/>
                    <a:lstStyle/>
                    <a:p>
                      <a:pPr algn="ctr" rtl="0" fontAlgn="ctr"/>
                      <a:r>
                        <a:rPr lang="en-GB" sz="900" b="1" i="0" u="none" strike="noStrike">
                          <a:solidFill>
                            <a:srgbClr val="FFFFFF"/>
                          </a:solidFill>
                          <a:effectLst/>
                          <a:latin typeface="Arial" panose="020B0604020202020204" pitchFamily="34" charset="0"/>
                        </a:rPr>
                        <a:t>2008</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009999"/>
                          </a:solidFill>
                          <a:effectLst/>
                          <a:latin typeface="Arial" panose="020B0604020202020204" pitchFamily="34" charset="0"/>
                        </a:rPr>
                        <a:t>1.31</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0.52</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0.91</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1.44</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0.79</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2214920993"/>
                  </a:ext>
                </a:extLst>
              </a:tr>
              <a:tr h="137387">
                <a:tc>
                  <a:txBody>
                    <a:bodyPr/>
                    <a:lstStyle/>
                    <a:p>
                      <a:pPr algn="ctr" rtl="0" fontAlgn="ctr"/>
                      <a:r>
                        <a:rPr lang="en-GB" sz="900" b="1" i="0" u="none" strike="noStrike">
                          <a:solidFill>
                            <a:srgbClr val="FFFFFF"/>
                          </a:solidFill>
                          <a:effectLst/>
                          <a:latin typeface="Arial" panose="020B0604020202020204" pitchFamily="34" charset="0"/>
                        </a:rPr>
                        <a:t>2009</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009999"/>
                          </a:solidFill>
                          <a:effectLst/>
                          <a:latin typeface="Arial" panose="020B0604020202020204" pitchFamily="34" charset="0"/>
                        </a:rPr>
                        <a:t>1.3</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0.5</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0.87</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1.43</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0.75</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483821177"/>
                  </a:ext>
                </a:extLst>
              </a:tr>
              <a:tr h="137387">
                <a:tc>
                  <a:txBody>
                    <a:bodyPr/>
                    <a:lstStyle/>
                    <a:p>
                      <a:pPr algn="ctr" rtl="0" fontAlgn="ctr"/>
                      <a:r>
                        <a:rPr lang="en-GB" sz="900" b="1" i="0" u="none" strike="noStrike">
                          <a:solidFill>
                            <a:srgbClr val="FFFFFF"/>
                          </a:solidFill>
                          <a:effectLst/>
                          <a:latin typeface="Arial" panose="020B0604020202020204" pitchFamily="34" charset="0"/>
                        </a:rPr>
                        <a:t>2010</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009999"/>
                          </a:solidFill>
                          <a:effectLst/>
                          <a:latin typeface="Arial" panose="020B0604020202020204" pitchFamily="34" charset="0"/>
                        </a:rPr>
                        <a:t>1.25</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0.52</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0.91</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1.4</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0.77</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3114272104"/>
                  </a:ext>
                </a:extLst>
              </a:tr>
              <a:tr h="137387">
                <a:tc>
                  <a:txBody>
                    <a:bodyPr/>
                    <a:lstStyle/>
                    <a:p>
                      <a:pPr algn="ctr" rtl="0" fontAlgn="ctr"/>
                      <a:r>
                        <a:rPr lang="en-GB" sz="900" b="1" i="0" u="none" strike="noStrike">
                          <a:solidFill>
                            <a:srgbClr val="FFFFFF"/>
                          </a:solidFill>
                          <a:effectLst/>
                          <a:latin typeface="Arial" panose="020B0604020202020204" pitchFamily="34" charset="0"/>
                        </a:rPr>
                        <a:t>2011</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009999"/>
                          </a:solidFill>
                          <a:effectLst/>
                          <a:latin typeface="Arial" panose="020B0604020202020204" pitchFamily="34" charset="0"/>
                        </a:rPr>
                        <a:t>1.38</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0.51</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0.89</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1.36</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0.78</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1182428543"/>
                  </a:ext>
                </a:extLst>
              </a:tr>
              <a:tr h="137387">
                <a:tc>
                  <a:txBody>
                    <a:bodyPr/>
                    <a:lstStyle/>
                    <a:p>
                      <a:pPr algn="ctr" rtl="0" fontAlgn="ctr"/>
                      <a:r>
                        <a:rPr lang="en-GB" sz="900" b="1" i="0" u="none" strike="noStrike">
                          <a:solidFill>
                            <a:srgbClr val="FFFFFF"/>
                          </a:solidFill>
                          <a:effectLst/>
                          <a:latin typeface="Arial" panose="020B0604020202020204" pitchFamily="34" charset="0"/>
                        </a:rPr>
                        <a:t>2012</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009999"/>
                          </a:solidFill>
                          <a:effectLst/>
                          <a:latin typeface="Arial" panose="020B0604020202020204" pitchFamily="34" charset="0"/>
                        </a:rPr>
                        <a:t>1.56</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0.53</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0.99</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1.47</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0.8</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3377684732"/>
                  </a:ext>
                </a:extLst>
              </a:tr>
              <a:tr h="137387">
                <a:tc>
                  <a:txBody>
                    <a:bodyPr/>
                    <a:lstStyle/>
                    <a:p>
                      <a:pPr algn="ctr" rtl="0" fontAlgn="ctr"/>
                      <a:r>
                        <a:rPr lang="en-GB" sz="900" b="1" i="0" u="none" strike="noStrike">
                          <a:solidFill>
                            <a:srgbClr val="FFFFFF"/>
                          </a:solidFill>
                          <a:effectLst/>
                          <a:latin typeface="Arial" panose="020B0604020202020204" pitchFamily="34" charset="0"/>
                        </a:rPr>
                        <a:t>2013</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009999"/>
                          </a:solidFill>
                          <a:effectLst/>
                          <a:latin typeface="Arial" panose="020B0604020202020204" pitchFamily="34" charset="0"/>
                        </a:rPr>
                        <a:t>1.46</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0.57</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0.92</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1.55</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0.8</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2320206541"/>
                  </a:ext>
                </a:extLst>
              </a:tr>
              <a:tr h="137387">
                <a:tc>
                  <a:txBody>
                    <a:bodyPr/>
                    <a:lstStyle/>
                    <a:p>
                      <a:pPr algn="ctr" rtl="0" fontAlgn="ctr"/>
                      <a:r>
                        <a:rPr lang="en-GB" sz="900" b="1" i="0" u="none" strike="noStrike">
                          <a:solidFill>
                            <a:srgbClr val="FFFFFF"/>
                          </a:solidFill>
                          <a:effectLst/>
                          <a:latin typeface="Arial" panose="020B0604020202020204" pitchFamily="34" charset="0"/>
                        </a:rPr>
                        <a:t>2014</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009999"/>
                          </a:solidFill>
                          <a:effectLst/>
                          <a:latin typeface="Arial" panose="020B0604020202020204" pitchFamily="34" charset="0"/>
                        </a:rPr>
                        <a:t>1.54</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0.51</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0.94</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1.6</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0.77</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809528831"/>
                  </a:ext>
                </a:extLst>
              </a:tr>
              <a:tr h="137387">
                <a:tc>
                  <a:txBody>
                    <a:bodyPr/>
                    <a:lstStyle/>
                    <a:p>
                      <a:pPr algn="ctr" rtl="0" fontAlgn="ctr"/>
                      <a:r>
                        <a:rPr lang="en-GB" sz="900" b="1" i="0" u="none" strike="noStrike">
                          <a:solidFill>
                            <a:srgbClr val="FFFFFF"/>
                          </a:solidFill>
                          <a:effectLst/>
                          <a:latin typeface="Arial" panose="020B0604020202020204" pitchFamily="34" charset="0"/>
                        </a:rPr>
                        <a:t>2015</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009999"/>
                          </a:solidFill>
                          <a:effectLst/>
                          <a:latin typeface="Arial" panose="020B0604020202020204" pitchFamily="34" charset="0"/>
                        </a:rPr>
                        <a:t>1.52</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0.48</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0.86</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1.35</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0.7</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3526064195"/>
                  </a:ext>
                </a:extLst>
              </a:tr>
              <a:tr h="137387">
                <a:tc>
                  <a:txBody>
                    <a:bodyPr/>
                    <a:lstStyle/>
                    <a:p>
                      <a:pPr algn="ctr" rtl="0" fontAlgn="ctr"/>
                      <a:r>
                        <a:rPr lang="en-GB" sz="900" b="1" i="0" u="none" strike="noStrike">
                          <a:solidFill>
                            <a:srgbClr val="FFFFFF"/>
                          </a:solidFill>
                          <a:effectLst/>
                          <a:latin typeface="Arial" panose="020B0604020202020204" pitchFamily="34" charset="0"/>
                        </a:rPr>
                        <a:t>2016</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009999"/>
                          </a:solidFill>
                          <a:effectLst/>
                          <a:latin typeface="Arial" panose="020B0604020202020204" pitchFamily="34" charset="0"/>
                        </a:rPr>
                        <a:t>1.58</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0.54</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0.97</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1.63</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0.77</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1660226344"/>
                  </a:ext>
                </a:extLst>
              </a:tr>
              <a:tr h="137387">
                <a:tc>
                  <a:txBody>
                    <a:bodyPr/>
                    <a:lstStyle/>
                    <a:p>
                      <a:pPr algn="ctr" rtl="0" fontAlgn="ctr"/>
                      <a:r>
                        <a:rPr lang="en-GB" sz="900" b="1" i="0" u="none" strike="noStrike">
                          <a:solidFill>
                            <a:srgbClr val="FFFFFF"/>
                          </a:solidFill>
                          <a:effectLst/>
                          <a:latin typeface="Arial" panose="020B0604020202020204" pitchFamily="34" charset="0"/>
                        </a:rPr>
                        <a:t>2017</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009999"/>
                          </a:solidFill>
                          <a:effectLst/>
                          <a:latin typeface="Arial" panose="020B0604020202020204" pitchFamily="34" charset="0"/>
                        </a:rPr>
                        <a:t>1.76</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0.52</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0.99</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1.71</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0.81</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1839617784"/>
                  </a:ext>
                </a:extLst>
              </a:tr>
              <a:tr h="137387">
                <a:tc>
                  <a:txBody>
                    <a:bodyPr/>
                    <a:lstStyle/>
                    <a:p>
                      <a:pPr algn="ctr" rtl="0" fontAlgn="ctr"/>
                      <a:r>
                        <a:rPr lang="en-GB" sz="900" b="1" i="0" u="none" strike="noStrike">
                          <a:solidFill>
                            <a:srgbClr val="FFFFFF"/>
                          </a:solidFill>
                          <a:effectLst/>
                          <a:latin typeface="Arial" panose="020B0604020202020204" pitchFamily="34" charset="0"/>
                        </a:rPr>
                        <a:t>2018</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009999"/>
                          </a:solidFill>
                          <a:effectLst/>
                          <a:latin typeface="Arial" panose="020B0604020202020204" pitchFamily="34" charset="0"/>
                        </a:rPr>
                        <a:t>1.7</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0.49</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0.91</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a:solidFill>
                            <a:srgbClr val="009999"/>
                          </a:solidFill>
                          <a:effectLst/>
                          <a:latin typeface="Arial" panose="020B0604020202020204" pitchFamily="34" charset="0"/>
                        </a:rPr>
                        <a:t>1.71</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0" i="0" u="none" strike="noStrike" dirty="0">
                          <a:solidFill>
                            <a:srgbClr val="009999"/>
                          </a:solidFill>
                          <a:effectLst/>
                          <a:latin typeface="Arial" panose="020B0604020202020204" pitchFamily="34" charset="0"/>
                        </a:rPr>
                        <a:t>0.78</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3798815047"/>
                  </a:ext>
                </a:extLst>
              </a:tr>
            </a:tbl>
          </a:graphicData>
        </a:graphic>
      </p:graphicFrame>
      <p:graphicFrame>
        <p:nvGraphicFramePr>
          <p:cNvPr id="30" name="Tabela 29"/>
          <p:cNvGraphicFramePr>
            <a:graphicFrameLocks noGrp="1"/>
          </p:cNvGraphicFramePr>
          <p:nvPr>
            <p:extLst>
              <p:ext uri="{D42A27DB-BD31-4B8C-83A1-F6EECF244321}">
                <p14:modId xmlns:p14="http://schemas.microsoft.com/office/powerpoint/2010/main" val="714783676"/>
              </p:ext>
            </p:extLst>
          </p:nvPr>
        </p:nvGraphicFramePr>
        <p:xfrm>
          <a:off x="800098" y="4073319"/>
          <a:ext cx="3524252" cy="2023758"/>
        </p:xfrm>
        <a:graphic>
          <a:graphicData uri="http://schemas.openxmlformats.org/drawingml/2006/table">
            <a:tbl>
              <a:tblPr firstRow="1" firstCol="1" bandRow="1"/>
              <a:tblGrid>
                <a:gridCol w="596412">
                  <a:extLst>
                    <a:ext uri="{9D8B030D-6E8A-4147-A177-3AD203B41FA5}">
                      <a16:colId xmlns:a16="http://schemas.microsoft.com/office/drawing/2014/main" val="3221790952"/>
                    </a:ext>
                  </a:extLst>
                </a:gridCol>
                <a:gridCol w="352425">
                  <a:extLst>
                    <a:ext uri="{9D8B030D-6E8A-4147-A177-3AD203B41FA5}">
                      <a16:colId xmlns:a16="http://schemas.microsoft.com/office/drawing/2014/main" val="2608174488"/>
                    </a:ext>
                  </a:extLst>
                </a:gridCol>
                <a:gridCol w="311761">
                  <a:extLst>
                    <a:ext uri="{9D8B030D-6E8A-4147-A177-3AD203B41FA5}">
                      <a16:colId xmlns:a16="http://schemas.microsoft.com/office/drawing/2014/main" val="4002750223"/>
                    </a:ext>
                  </a:extLst>
                </a:gridCol>
                <a:gridCol w="501528">
                  <a:extLst>
                    <a:ext uri="{9D8B030D-6E8A-4147-A177-3AD203B41FA5}">
                      <a16:colId xmlns:a16="http://schemas.microsoft.com/office/drawing/2014/main" val="664448209"/>
                    </a:ext>
                  </a:extLst>
                </a:gridCol>
                <a:gridCol w="528638">
                  <a:extLst>
                    <a:ext uri="{9D8B030D-6E8A-4147-A177-3AD203B41FA5}">
                      <a16:colId xmlns:a16="http://schemas.microsoft.com/office/drawing/2014/main" val="1917318195"/>
                    </a:ext>
                  </a:extLst>
                </a:gridCol>
                <a:gridCol w="596412">
                  <a:extLst>
                    <a:ext uri="{9D8B030D-6E8A-4147-A177-3AD203B41FA5}">
                      <a16:colId xmlns:a16="http://schemas.microsoft.com/office/drawing/2014/main" val="3272127411"/>
                    </a:ext>
                  </a:extLst>
                </a:gridCol>
                <a:gridCol w="637076">
                  <a:extLst>
                    <a:ext uri="{9D8B030D-6E8A-4147-A177-3AD203B41FA5}">
                      <a16:colId xmlns:a16="http://schemas.microsoft.com/office/drawing/2014/main" val="1832564641"/>
                    </a:ext>
                  </a:extLst>
                </a:gridCol>
              </a:tblGrid>
              <a:tr h="228250">
                <a:tc>
                  <a:txBody>
                    <a:bodyPr/>
                    <a:lstStyle/>
                    <a:p>
                      <a:pPr algn="l" rtl="0" fontAlgn="ctr"/>
                      <a:r>
                        <a:rPr lang="en-GB" sz="800" b="1" i="0" u="none" strike="noStrike">
                          <a:solidFill>
                            <a:srgbClr val="FFFFFF"/>
                          </a:solidFill>
                          <a:effectLst/>
                          <a:latin typeface="Arial" panose="020B0604020202020204" pitchFamily="34" charset="0"/>
                        </a:rPr>
                        <a:t> Million Tn</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1" i="0" u="none" strike="noStrike">
                          <a:solidFill>
                            <a:srgbClr val="FFFFFF"/>
                          </a:solidFill>
                          <a:effectLst/>
                          <a:latin typeface="Arial" panose="020B0604020202020204" pitchFamily="34" charset="0"/>
                        </a:rPr>
                        <a:t>China</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ctr"/>
                      <a:r>
                        <a:rPr lang="en-GB" sz="800" b="1" i="0" u="none" strike="noStrike">
                          <a:solidFill>
                            <a:srgbClr val="FFFFFF"/>
                          </a:solidFill>
                          <a:effectLst/>
                          <a:latin typeface="Arial" panose="020B0604020202020204" pitchFamily="34" charset="0"/>
                        </a:rPr>
                        <a:t>India</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ctr"/>
                      <a:r>
                        <a:rPr lang="en-GB" sz="800" b="1" i="0" u="none" strike="noStrike">
                          <a:solidFill>
                            <a:srgbClr val="FFFFFF"/>
                          </a:solidFill>
                          <a:effectLst/>
                          <a:latin typeface="Arial" panose="020B0604020202020204" pitchFamily="34" charset="0"/>
                        </a:rPr>
                        <a:t>Pakistan</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ctr"/>
                      <a:r>
                        <a:rPr lang="en-GB" sz="800" b="1" i="0" u="none" strike="noStrike">
                          <a:solidFill>
                            <a:srgbClr val="FFFFFF"/>
                          </a:solidFill>
                          <a:effectLst/>
                          <a:latin typeface="Arial" panose="020B0604020202020204" pitchFamily="34" charset="0"/>
                        </a:rPr>
                        <a:t>Viet Nam</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ctr"/>
                      <a:r>
                        <a:rPr lang="en-GB" sz="800" b="1" i="0" u="none" strike="noStrike">
                          <a:solidFill>
                            <a:srgbClr val="FFFFFF"/>
                          </a:solidFill>
                          <a:effectLst/>
                          <a:latin typeface="Arial" panose="020B0604020202020204" pitchFamily="34" charset="0"/>
                        </a:rPr>
                        <a:t>Bangladesh</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ctr"/>
                      <a:r>
                        <a:rPr lang="en-GB" sz="800" b="1" i="0" u="none" strike="noStrike">
                          <a:solidFill>
                            <a:srgbClr val="FFFFFF"/>
                          </a:solidFill>
                          <a:effectLst/>
                          <a:latin typeface="Arial" panose="020B0604020202020204" pitchFamily="34" charset="0"/>
                        </a:rPr>
                        <a:t>Rest of the World</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extLst>
                  <a:ext uri="{0D108BD9-81ED-4DB2-BD59-A6C34878D82A}">
                    <a16:rowId xmlns:a16="http://schemas.microsoft.com/office/drawing/2014/main" val="4058446908"/>
                  </a:ext>
                </a:extLst>
              </a:tr>
              <a:tr h="161118">
                <a:tc>
                  <a:txBody>
                    <a:bodyPr/>
                    <a:lstStyle/>
                    <a:p>
                      <a:pPr algn="ctr" rtl="0" fontAlgn="ctr"/>
                      <a:r>
                        <a:rPr lang="en-GB" sz="800" b="1" i="0" u="none" strike="noStrike">
                          <a:solidFill>
                            <a:srgbClr val="FFFFFF"/>
                          </a:solidFill>
                          <a:effectLst/>
                          <a:latin typeface="Arial" panose="020B0604020202020204" pitchFamily="34" charset="0"/>
                        </a:rPr>
                        <a:t>2008</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a:solidFill>
                            <a:srgbClr val="009999"/>
                          </a:solidFill>
                          <a:effectLst/>
                          <a:latin typeface="Arial" panose="020B0604020202020204" pitchFamily="34" charset="0"/>
                        </a:rPr>
                        <a:t>9.27</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3.92</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2.45</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0.27</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1.04</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6.81</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1095708809"/>
                  </a:ext>
                </a:extLst>
              </a:tr>
              <a:tr h="161118">
                <a:tc>
                  <a:txBody>
                    <a:bodyPr/>
                    <a:lstStyle/>
                    <a:p>
                      <a:pPr algn="ctr" rtl="0" fontAlgn="ctr"/>
                      <a:r>
                        <a:rPr lang="en-GB" sz="800" b="1" i="0" u="none" strike="noStrike">
                          <a:solidFill>
                            <a:srgbClr val="FFFFFF"/>
                          </a:solidFill>
                          <a:effectLst/>
                          <a:latin typeface="Arial" panose="020B0604020202020204" pitchFamily="34" charset="0"/>
                        </a:rPr>
                        <a:t>2009</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a:solidFill>
                            <a:srgbClr val="009999"/>
                          </a:solidFill>
                          <a:effectLst/>
                          <a:latin typeface="Arial" panose="020B0604020202020204" pitchFamily="34" charset="0"/>
                        </a:rPr>
                        <a:t>10.19</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4.3</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2.26</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0.36</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1.09</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7.26</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3224463319"/>
                  </a:ext>
                </a:extLst>
              </a:tr>
              <a:tr h="161118">
                <a:tc>
                  <a:txBody>
                    <a:bodyPr/>
                    <a:lstStyle/>
                    <a:p>
                      <a:pPr algn="ctr" rtl="0" fontAlgn="ctr"/>
                      <a:r>
                        <a:rPr lang="en-GB" sz="800" b="1" i="0" u="none" strike="noStrike">
                          <a:solidFill>
                            <a:srgbClr val="FFFFFF"/>
                          </a:solidFill>
                          <a:effectLst/>
                          <a:latin typeface="Arial" panose="020B0604020202020204" pitchFamily="34" charset="0"/>
                        </a:rPr>
                        <a:t>2010</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a:solidFill>
                            <a:srgbClr val="009999"/>
                          </a:solidFill>
                          <a:effectLst/>
                          <a:latin typeface="Arial" panose="020B0604020202020204" pitchFamily="34" charset="0"/>
                        </a:rPr>
                        <a:t>9.7</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4.47</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2.17</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0.35</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1.1</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7.11</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2221606393"/>
                  </a:ext>
                </a:extLst>
              </a:tr>
              <a:tr h="161118">
                <a:tc>
                  <a:txBody>
                    <a:bodyPr/>
                    <a:lstStyle/>
                    <a:p>
                      <a:pPr algn="ctr" rtl="0" fontAlgn="ctr"/>
                      <a:r>
                        <a:rPr lang="en-GB" sz="800" b="1" i="0" u="none" strike="noStrike">
                          <a:solidFill>
                            <a:srgbClr val="FFFFFF"/>
                          </a:solidFill>
                          <a:effectLst/>
                          <a:latin typeface="Arial" panose="020B0604020202020204" pitchFamily="34" charset="0"/>
                        </a:rPr>
                        <a:t>2011</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a:solidFill>
                            <a:srgbClr val="009999"/>
                          </a:solidFill>
                          <a:effectLst/>
                          <a:latin typeface="Arial" panose="020B0604020202020204" pitchFamily="34" charset="0"/>
                        </a:rPr>
                        <a:t>8.2</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4.23</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2.12</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0.41</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0.93</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6.57</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2122357814"/>
                  </a:ext>
                </a:extLst>
              </a:tr>
              <a:tr h="161118">
                <a:tc>
                  <a:txBody>
                    <a:bodyPr/>
                    <a:lstStyle/>
                    <a:p>
                      <a:pPr algn="ctr" rtl="0" fontAlgn="ctr"/>
                      <a:r>
                        <a:rPr lang="en-GB" sz="800" b="1" i="0" u="none" strike="noStrike">
                          <a:solidFill>
                            <a:srgbClr val="FFFFFF"/>
                          </a:solidFill>
                          <a:effectLst/>
                          <a:latin typeface="Arial" panose="020B0604020202020204" pitchFamily="34" charset="0"/>
                        </a:rPr>
                        <a:t>2012</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a:solidFill>
                            <a:srgbClr val="009999"/>
                          </a:solidFill>
                          <a:effectLst/>
                          <a:latin typeface="Arial" panose="020B0604020202020204" pitchFamily="34" charset="0"/>
                        </a:rPr>
                        <a:t>7.9</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4.76</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2.22</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0.49</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1.25</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6.86</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2562446371"/>
                  </a:ext>
                </a:extLst>
              </a:tr>
              <a:tr h="161118">
                <a:tc>
                  <a:txBody>
                    <a:bodyPr/>
                    <a:lstStyle/>
                    <a:p>
                      <a:pPr algn="ctr" rtl="0" fontAlgn="ctr"/>
                      <a:r>
                        <a:rPr lang="en-GB" sz="800" b="1" i="0" u="none" strike="noStrike">
                          <a:solidFill>
                            <a:srgbClr val="FFFFFF"/>
                          </a:solidFill>
                          <a:effectLst/>
                          <a:latin typeface="Arial" panose="020B0604020202020204" pitchFamily="34" charset="0"/>
                        </a:rPr>
                        <a:t>2013</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a:solidFill>
                            <a:srgbClr val="009999"/>
                          </a:solidFill>
                          <a:effectLst/>
                          <a:latin typeface="Arial" panose="020B0604020202020204" pitchFamily="34" charset="0"/>
                        </a:rPr>
                        <a:t>7.6</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5.09</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2.47</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0.67</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1.33</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7.03</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3251482732"/>
                  </a:ext>
                </a:extLst>
              </a:tr>
              <a:tr h="161118">
                <a:tc>
                  <a:txBody>
                    <a:bodyPr/>
                    <a:lstStyle/>
                    <a:p>
                      <a:pPr algn="ctr" rtl="0" fontAlgn="ctr"/>
                      <a:r>
                        <a:rPr lang="en-GB" sz="800" b="1" i="0" u="none" strike="noStrike">
                          <a:solidFill>
                            <a:srgbClr val="FFFFFF"/>
                          </a:solidFill>
                          <a:effectLst/>
                          <a:latin typeface="Arial" panose="020B0604020202020204" pitchFamily="34" charset="0"/>
                        </a:rPr>
                        <a:t>2014</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a:solidFill>
                            <a:srgbClr val="009999"/>
                          </a:solidFill>
                          <a:effectLst/>
                          <a:latin typeface="Arial" panose="020B0604020202020204" pitchFamily="34" charset="0"/>
                        </a:rPr>
                        <a:t>7.55</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5.38</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2.47</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0.88</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1.4</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6.93</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4049771397"/>
                  </a:ext>
                </a:extLst>
              </a:tr>
              <a:tr h="161118">
                <a:tc>
                  <a:txBody>
                    <a:bodyPr/>
                    <a:lstStyle/>
                    <a:p>
                      <a:pPr algn="ctr" rtl="0" fontAlgn="ctr"/>
                      <a:r>
                        <a:rPr lang="en-GB" sz="800" b="1" i="0" u="none" strike="noStrike">
                          <a:solidFill>
                            <a:srgbClr val="FFFFFF"/>
                          </a:solidFill>
                          <a:effectLst/>
                          <a:latin typeface="Arial" panose="020B0604020202020204" pitchFamily="34" charset="0"/>
                        </a:rPr>
                        <a:t>2015</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a:solidFill>
                            <a:srgbClr val="009999"/>
                          </a:solidFill>
                          <a:effectLst/>
                          <a:latin typeface="Arial" panose="020B0604020202020204" pitchFamily="34" charset="0"/>
                        </a:rPr>
                        <a:t>7.6</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5.3</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2.15</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1.01</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1.53</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6.64</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2634204005"/>
                  </a:ext>
                </a:extLst>
              </a:tr>
              <a:tr h="161118">
                <a:tc>
                  <a:txBody>
                    <a:bodyPr/>
                    <a:lstStyle/>
                    <a:p>
                      <a:pPr algn="ctr" rtl="0" fontAlgn="ctr"/>
                      <a:r>
                        <a:rPr lang="en-GB" sz="800" b="1" i="0" u="none" strike="noStrike">
                          <a:solidFill>
                            <a:srgbClr val="FFFFFF"/>
                          </a:solidFill>
                          <a:effectLst/>
                          <a:latin typeface="Arial" panose="020B0604020202020204" pitchFamily="34" charset="0"/>
                        </a:rPr>
                        <a:t>2016</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a:solidFill>
                            <a:srgbClr val="009999"/>
                          </a:solidFill>
                          <a:effectLst/>
                          <a:latin typeface="Arial" panose="020B0604020202020204" pitchFamily="34" charset="0"/>
                        </a:rPr>
                        <a:t>8</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5.15</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2.15</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1.17</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1.62</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6.49</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3485383195"/>
                  </a:ext>
                </a:extLst>
              </a:tr>
              <a:tr h="161118">
                <a:tc>
                  <a:txBody>
                    <a:bodyPr/>
                    <a:lstStyle/>
                    <a:p>
                      <a:pPr algn="ctr" rtl="0" fontAlgn="ctr"/>
                      <a:r>
                        <a:rPr lang="en-GB" sz="800" b="1" i="0" u="none" strike="noStrike">
                          <a:solidFill>
                            <a:srgbClr val="FFFFFF"/>
                          </a:solidFill>
                          <a:effectLst/>
                          <a:latin typeface="Arial" panose="020B0604020202020204" pitchFamily="34" charset="0"/>
                        </a:rPr>
                        <a:t>2017</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a:solidFill>
                            <a:srgbClr val="009999"/>
                          </a:solidFill>
                          <a:effectLst/>
                          <a:latin typeface="Arial" panose="020B0604020202020204" pitchFamily="34" charset="0"/>
                        </a:rPr>
                        <a:t>9.2</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5.2</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2.35</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1.53</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1.87</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6.59</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727431644"/>
                  </a:ext>
                </a:extLst>
              </a:tr>
              <a:tr h="161118">
                <a:tc>
                  <a:txBody>
                    <a:bodyPr/>
                    <a:lstStyle/>
                    <a:p>
                      <a:pPr algn="ctr" rtl="0" fontAlgn="ctr"/>
                      <a:r>
                        <a:rPr lang="en-GB" sz="800" b="1" i="0" u="none" strike="noStrike">
                          <a:solidFill>
                            <a:srgbClr val="FFFFFF"/>
                          </a:solidFill>
                          <a:effectLst/>
                          <a:latin typeface="Arial" panose="020B0604020202020204" pitchFamily="34" charset="0"/>
                        </a:rPr>
                        <a:t>2018</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00" b="0" i="0" u="none" strike="noStrike">
                          <a:solidFill>
                            <a:srgbClr val="009999"/>
                          </a:solidFill>
                          <a:effectLst/>
                          <a:latin typeface="Arial" panose="020B0604020202020204" pitchFamily="34" charset="0"/>
                        </a:rPr>
                        <a:t>9.07</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5.25</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2.35</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1.59</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a:solidFill>
                            <a:srgbClr val="009999"/>
                          </a:solidFill>
                          <a:effectLst/>
                          <a:latin typeface="Arial" panose="020B0604020202020204" pitchFamily="34" charset="0"/>
                        </a:rPr>
                        <a:t>2.02</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00" b="0" i="0" u="none" strike="noStrike" dirty="0">
                          <a:solidFill>
                            <a:srgbClr val="009999"/>
                          </a:solidFill>
                          <a:effectLst/>
                          <a:latin typeface="Arial" panose="020B0604020202020204" pitchFamily="34" charset="0"/>
                        </a:rPr>
                        <a:t>7.05</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2900878315"/>
                  </a:ext>
                </a:extLst>
              </a:tr>
            </a:tbl>
          </a:graphicData>
        </a:graphic>
      </p:graphicFrame>
      <p:pic>
        <p:nvPicPr>
          <p:cNvPr id="32" name="Imagem 3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94336" y="4059875"/>
            <a:ext cx="4595093" cy="2037202"/>
          </a:xfrm>
          <a:prstGeom prst="rect">
            <a:avLst/>
          </a:prstGeom>
        </p:spPr>
      </p:pic>
      <p:sp>
        <p:nvSpPr>
          <p:cNvPr id="3" name="Marcador de Posição do Número do Diapositivo 2">
            <a:extLst>
              <a:ext uri="{FF2B5EF4-FFF2-40B4-BE49-F238E27FC236}">
                <a16:creationId xmlns:a16="http://schemas.microsoft.com/office/drawing/2014/main" id="{F4B26CBA-534D-438C-83AD-31099FECA98E}"/>
              </a:ext>
            </a:extLst>
          </p:cNvPr>
          <p:cNvSpPr>
            <a:spLocks noGrp="1"/>
          </p:cNvSpPr>
          <p:nvPr>
            <p:ph type="sldNum" sz="quarter" idx="12"/>
          </p:nvPr>
        </p:nvSpPr>
        <p:spPr/>
        <p:txBody>
          <a:bodyPr/>
          <a:lstStyle/>
          <a:p>
            <a:fld id="{C1D7F914-E4F7-455C-A1CC-52701B4165D2}" type="slidenum">
              <a:rPr lang="en-GB" smtClean="0"/>
              <a:t>4</a:t>
            </a:fld>
            <a:endParaRPr lang="en-GB"/>
          </a:p>
        </p:txBody>
      </p:sp>
    </p:spTree>
    <p:extLst>
      <p:ext uri="{BB962C8B-B14F-4D97-AF65-F5344CB8AC3E}">
        <p14:creationId xmlns:p14="http://schemas.microsoft.com/office/powerpoint/2010/main" val="11271301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9. Operational model</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Key operational rules</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a:noFill/>
          <a:ln>
            <a:solidFill>
              <a:schemeClr val="bg1"/>
            </a:solidFill>
          </a:ln>
        </p:spPr>
        <p:txBody>
          <a:bodyPr>
            <a:normAutofit fontScale="77500" lnSpcReduction="20000"/>
          </a:bodyPr>
          <a:lstStyle/>
          <a:p>
            <a:pPr marL="0" indent="0">
              <a:lnSpc>
                <a:spcPct val="150000"/>
              </a:lnSpc>
              <a:spcBef>
                <a:spcPts val="1200"/>
              </a:spcBef>
              <a:spcAft>
                <a:spcPts val="1200"/>
              </a:spcAft>
              <a:buNone/>
            </a:pPr>
            <a:r>
              <a:rPr lang="en-GB" sz="1500" dirty="0">
                <a:solidFill>
                  <a:srgbClr val="569DA4"/>
                </a:solidFill>
                <a:latin typeface="Arial" panose="020B0604020202020204" pitchFamily="34" charset="0"/>
                <a:cs typeface="Arial" panose="020B0604020202020204" pitchFamily="34" charset="0"/>
              </a:rPr>
              <a:t>Seed Processing Annual Plans</a:t>
            </a:r>
          </a:p>
          <a:p>
            <a:pPr lvl="1">
              <a:lnSpc>
                <a:spcPct val="150000"/>
              </a:lnSpc>
              <a:spcBef>
                <a:spcPts val="1200"/>
              </a:spcBef>
              <a:spcAft>
                <a:spcPts val="1200"/>
              </a:spcAft>
              <a:buClr>
                <a:srgbClr val="569DA4"/>
              </a:buClr>
            </a:pPr>
            <a:r>
              <a:rPr lang="en-GB" sz="1500" dirty="0">
                <a:latin typeface="Arial" panose="020B0604020202020204" pitchFamily="34" charset="0"/>
                <a:cs typeface="Arial" panose="020B0604020202020204" pitchFamily="34" charset="0"/>
              </a:rPr>
              <a:t>The ginners deliver to the seed treatment plant a draft Seed Quantity and quality plan till January of each year;</a:t>
            </a:r>
          </a:p>
          <a:p>
            <a:pPr lvl="1">
              <a:lnSpc>
                <a:spcPct val="150000"/>
              </a:lnSpc>
              <a:spcBef>
                <a:spcPts val="1200"/>
              </a:spcBef>
              <a:spcAft>
                <a:spcPts val="1200"/>
              </a:spcAft>
              <a:buClr>
                <a:srgbClr val="569DA4"/>
              </a:buClr>
            </a:pPr>
            <a:r>
              <a:rPr lang="en-GB" sz="1500" dirty="0">
                <a:latin typeface="Arial" panose="020B0604020202020204" pitchFamily="34" charset="0"/>
                <a:cs typeface="Arial" panose="020B0604020202020204" pitchFamily="34" charset="0"/>
              </a:rPr>
              <a:t>The ginners update the Plan in April each year (the same time that they meet with the AAM and other subsector stakeholders to set the minimum cotton price)</a:t>
            </a:r>
          </a:p>
          <a:p>
            <a:pPr marL="0" indent="0">
              <a:lnSpc>
                <a:spcPct val="150000"/>
              </a:lnSpc>
              <a:spcBef>
                <a:spcPts val="1200"/>
              </a:spcBef>
              <a:spcAft>
                <a:spcPts val="1200"/>
              </a:spcAft>
              <a:buNone/>
            </a:pPr>
            <a:r>
              <a:rPr lang="en-GB" sz="1500" dirty="0">
                <a:solidFill>
                  <a:srgbClr val="569DA4"/>
                </a:solidFill>
                <a:latin typeface="Arial" panose="020B0604020202020204" pitchFamily="34" charset="0"/>
                <a:cs typeface="Arial" panose="020B0604020202020204" pitchFamily="34" charset="0"/>
              </a:rPr>
              <a:t>Seed processing scheduling rules</a:t>
            </a:r>
          </a:p>
          <a:p>
            <a:pPr lvl="1">
              <a:lnSpc>
                <a:spcPct val="150000"/>
              </a:lnSpc>
              <a:spcBef>
                <a:spcPts val="1200"/>
              </a:spcBef>
              <a:spcAft>
                <a:spcPts val="1200"/>
              </a:spcAft>
              <a:buClr>
                <a:srgbClr val="569DA4"/>
              </a:buClr>
            </a:pPr>
            <a:r>
              <a:rPr lang="en-GB" sz="1500" dirty="0">
                <a:latin typeface="Arial" panose="020B0604020202020204" pitchFamily="34" charset="0"/>
                <a:cs typeface="Arial" panose="020B0604020202020204" pitchFamily="34" charset="0"/>
              </a:rPr>
              <a:t>June and July – The Ginners deliver the seed to the Plant;</a:t>
            </a:r>
          </a:p>
          <a:p>
            <a:pPr lvl="1">
              <a:lnSpc>
                <a:spcPct val="150000"/>
              </a:lnSpc>
              <a:spcBef>
                <a:spcPts val="1200"/>
              </a:spcBef>
              <a:spcAft>
                <a:spcPts val="1200"/>
              </a:spcAft>
              <a:buClr>
                <a:srgbClr val="569DA4"/>
              </a:buClr>
            </a:pPr>
            <a:r>
              <a:rPr lang="en-GB" sz="1500" dirty="0">
                <a:latin typeface="Arial" panose="020B0604020202020204" pitchFamily="34" charset="0"/>
                <a:cs typeface="Arial" panose="020B0604020202020204" pitchFamily="34" charset="0"/>
              </a:rPr>
              <a:t>August and September – The seed is </a:t>
            </a:r>
            <a:r>
              <a:rPr lang="en-GB" sz="1500" dirty="0" err="1">
                <a:latin typeface="Arial" panose="020B0604020202020204" pitchFamily="34" charset="0"/>
                <a:cs typeface="Arial" panose="020B0604020202020204" pitchFamily="34" charset="0"/>
              </a:rPr>
              <a:t>delinted</a:t>
            </a:r>
            <a:r>
              <a:rPr lang="en-GB" sz="1500" dirty="0">
                <a:latin typeface="Arial" panose="020B0604020202020204" pitchFamily="34" charset="0"/>
                <a:cs typeface="Arial" panose="020B0604020202020204" pitchFamily="34" charset="0"/>
              </a:rPr>
              <a:t>, treated and packed;</a:t>
            </a:r>
          </a:p>
          <a:p>
            <a:pPr lvl="1">
              <a:lnSpc>
                <a:spcPct val="150000"/>
              </a:lnSpc>
              <a:spcBef>
                <a:spcPts val="1200"/>
              </a:spcBef>
              <a:spcAft>
                <a:spcPts val="1200"/>
              </a:spcAft>
              <a:buClr>
                <a:srgbClr val="569DA4"/>
              </a:buClr>
            </a:pPr>
            <a:r>
              <a:rPr lang="en-GB" sz="1500" dirty="0">
                <a:latin typeface="Arial" panose="020B0604020202020204" pitchFamily="34" charset="0"/>
                <a:cs typeface="Arial" panose="020B0604020202020204" pitchFamily="34" charset="0"/>
              </a:rPr>
              <a:t>September and October – The Ginners collect the seeds at the Plant;</a:t>
            </a:r>
          </a:p>
          <a:p>
            <a:pPr marL="0" indent="0">
              <a:lnSpc>
                <a:spcPct val="150000"/>
              </a:lnSpc>
              <a:spcBef>
                <a:spcPts val="1200"/>
              </a:spcBef>
              <a:spcAft>
                <a:spcPts val="1200"/>
              </a:spcAft>
              <a:buNone/>
            </a:pPr>
            <a:r>
              <a:rPr lang="en-GB" sz="1500" dirty="0">
                <a:solidFill>
                  <a:srgbClr val="569DA4"/>
                </a:solidFill>
                <a:latin typeface="Arial" panose="020B0604020202020204" pitchFamily="34" charset="0"/>
                <a:cs typeface="Arial" panose="020B0604020202020204" pitchFamily="34" charset="0"/>
              </a:rPr>
              <a:t>Members seed processing equality rules</a:t>
            </a:r>
          </a:p>
          <a:p>
            <a:pPr lvl="1">
              <a:lnSpc>
                <a:spcPct val="150000"/>
              </a:lnSpc>
              <a:spcBef>
                <a:spcPts val="1200"/>
              </a:spcBef>
              <a:spcAft>
                <a:spcPts val="1200"/>
              </a:spcAft>
              <a:buClr>
                <a:srgbClr val="569DA4"/>
              </a:buClr>
            </a:pPr>
            <a:r>
              <a:rPr lang="en-GB" sz="1500" dirty="0">
                <a:latin typeface="Arial" panose="020B0604020202020204" pitchFamily="34" charset="0"/>
                <a:cs typeface="Arial" panose="020B0604020202020204" pitchFamily="34" charset="0"/>
              </a:rPr>
              <a:t>The seed is treated and distributed in First-come, First Served basis;</a:t>
            </a:r>
          </a:p>
          <a:p>
            <a:pPr lvl="1">
              <a:lnSpc>
                <a:spcPct val="150000"/>
              </a:lnSpc>
              <a:spcBef>
                <a:spcPts val="1200"/>
              </a:spcBef>
              <a:spcAft>
                <a:spcPts val="1200"/>
              </a:spcAft>
              <a:buClr>
                <a:srgbClr val="569DA4"/>
              </a:buClr>
            </a:pPr>
            <a:r>
              <a:rPr lang="en-GB" sz="1500" dirty="0">
                <a:latin typeface="Arial" panose="020B0604020202020204" pitchFamily="34" charset="0"/>
                <a:cs typeface="Arial" panose="020B0604020202020204" pitchFamily="34" charset="0"/>
              </a:rPr>
              <a:t>The Members should report their expected quantities in the beginning of each season;</a:t>
            </a:r>
          </a:p>
          <a:p>
            <a:pPr lvl="1">
              <a:lnSpc>
                <a:spcPct val="150000"/>
              </a:lnSpc>
              <a:spcBef>
                <a:spcPts val="1200"/>
              </a:spcBef>
              <a:spcAft>
                <a:spcPts val="1200"/>
              </a:spcAft>
              <a:buClr>
                <a:srgbClr val="569DA4"/>
              </a:buClr>
            </a:pPr>
            <a:r>
              <a:rPr lang="en-GB" sz="1500" dirty="0">
                <a:latin typeface="Arial" panose="020B0604020202020204" pitchFamily="34" charset="0"/>
                <a:cs typeface="Arial" panose="020B0604020202020204" pitchFamily="34" charset="0"/>
              </a:rPr>
              <a:t>All the ginners will use their own transport to deliver and pick up the seed before and after the treatment;</a:t>
            </a:r>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11ADD0D3-CDE2-486A-860A-B64EDAFBF89F}"/>
              </a:ext>
            </a:extLst>
          </p:cNvPr>
          <p:cNvSpPr>
            <a:spLocks noGrp="1"/>
          </p:cNvSpPr>
          <p:nvPr>
            <p:ph type="sldNum" sz="quarter" idx="12"/>
          </p:nvPr>
        </p:nvSpPr>
        <p:spPr/>
        <p:txBody>
          <a:bodyPr/>
          <a:lstStyle/>
          <a:p>
            <a:fld id="{C1D7F914-E4F7-455C-A1CC-52701B4165D2}" type="slidenum">
              <a:rPr lang="en-GB" smtClean="0"/>
              <a:t>40</a:t>
            </a:fld>
            <a:endParaRPr lang="en-GB"/>
          </a:p>
        </p:txBody>
      </p:sp>
    </p:spTree>
    <p:extLst>
      <p:ext uri="{BB962C8B-B14F-4D97-AF65-F5344CB8AC3E}">
        <p14:creationId xmlns:p14="http://schemas.microsoft.com/office/powerpoint/2010/main" val="25527647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10. Location &amp; Facilities</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Location</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a:noFill/>
          <a:ln>
            <a:solidFill>
              <a:schemeClr val="bg1"/>
            </a:solidFill>
          </a:ln>
        </p:spPr>
        <p:txBody>
          <a:bodyPr>
            <a:normAutofit/>
          </a:bodyPr>
          <a:lstStyle/>
          <a:p>
            <a:pPr marL="0" indent="0">
              <a:lnSpc>
                <a:spcPct val="150000"/>
              </a:lnSpc>
              <a:spcBef>
                <a:spcPts val="600"/>
              </a:spcBef>
              <a:spcAft>
                <a:spcPts val="600"/>
              </a:spcAft>
              <a:buNone/>
            </a:pPr>
            <a:r>
              <a:rPr lang="en-GB" sz="1200" dirty="0">
                <a:solidFill>
                  <a:srgbClr val="569DA4"/>
                </a:solidFill>
                <a:latin typeface="Arial" panose="020B0604020202020204" pitchFamily="34" charset="0"/>
                <a:cs typeface="Arial" panose="020B0604020202020204" pitchFamily="34" charset="0"/>
              </a:rPr>
              <a:t>Site location options pros &amp; cons</a:t>
            </a:r>
          </a:p>
          <a:p>
            <a:pPr lvl="1" algn="just">
              <a:lnSpc>
                <a:spcPct val="150000"/>
              </a:lnSpc>
              <a:spcBef>
                <a:spcPts val="600"/>
              </a:spcBef>
              <a:spcAft>
                <a:spcPts val="600"/>
              </a:spcAft>
              <a:buClr>
                <a:srgbClr val="569DA4"/>
              </a:buClr>
            </a:pPr>
            <a:r>
              <a:rPr lang="en-GB" sz="1200" b="1" dirty="0">
                <a:latin typeface="Arial" panose="020B0604020202020204" pitchFamily="34" charset="0"/>
                <a:cs typeface="Arial" panose="020B0604020202020204" pitchFamily="34" charset="0"/>
              </a:rPr>
              <a:t>SANAM site </a:t>
            </a:r>
            <a:r>
              <a:rPr lang="en-GB" sz="1200" dirty="0">
                <a:latin typeface="Arial" panose="020B0604020202020204" pitchFamily="34" charset="0"/>
                <a:cs typeface="Arial" panose="020B0604020202020204" pitchFamily="34" charset="0"/>
              </a:rPr>
              <a:t>– Rent - Located in </a:t>
            </a:r>
            <a:r>
              <a:rPr lang="en-GB" sz="1200" dirty="0" err="1">
                <a:latin typeface="Arial" panose="020B0604020202020204" pitchFamily="34" charset="0"/>
                <a:cs typeface="Arial" panose="020B0604020202020204" pitchFamily="34" charset="0"/>
              </a:rPr>
              <a:t>Namialo</a:t>
            </a:r>
            <a:r>
              <a:rPr lang="en-GB" sz="1200" dirty="0">
                <a:latin typeface="Arial" panose="020B0604020202020204" pitchFamily="34" charset="0"/>
                <a:cs typeface="Arial" panose="020B0604020202020204" pitchFamily="34" charset="0"/>
              </a:rPr>
              <a:t>, SANAM has some warehouses available in its Industrial Park that can be used for the installation of the Cotton Seed Treatment Factory. The site has access to grid power, good access roads (Estrada Nacional </a:t>
            </a:r>
            <a:r>
              <a:rPr lang="en-GB" sz="1200" dirty="0" err="1">
                <a:latin typeface="Arial" panose="020B0604020202020204" pitchFamily="34" charset="0"/>
                <a:cs typeface="Arial" panose="020B0604020202020204" pitchFamily="34" charset="0"/>
              </a:rPr>
              <a:t>Nampula-Nacala</a:t>
            </a:r>
            <a:r>
              <a:rPr lang="en-GB" sz="1200" dirty="0">
                <a:latin typeface="Arial" panose="020B0604020202020204" pitchFamily="34" charset="0"/>
                <a:cs typeface="Arial" panose="020B0604020202020204" pitchFamily="34" charset="0"/>
              </a:rPr>
              <a:t>), very close to the railway and the possibility of having water supply through a borehole, and the water table is estimated to be 45 to 50 meters deep. The need investment in this option will be lower since there will be only need to rebuild and improve one warehouse;</a:t>
            </a:r>
          </a:p>
          <a:p>
            <a:pPr lvl="1" algn="just">
              <a:lnSpc>
                <a:spcPct val="150000"/>
              </a:lnSpc>
              <a:spcBef>
                <a:spcPts val="600"/>
              </a:spcBef>
              <a:spcAft>
                <a:spcPts val="600"/>
              </a:spcAft>
              <a:buClr>
                <a:srgbClr val="569DA4"/>
              </a:buClr>
            </a:pPr>
            <a:r>
              <a:rPr lang="en-GB" sz="1200" b="1" dirty="0">
                <a:latin typeface="Arial" panose="020B0604020202020204" pitchFamily="34" charset="0"/>
                <a:cs typeface="Arial" panose="020B0604020202020204" pitchFamily="34" charset="0"/>
              </a:rPr>
              <a:t>CIMSAN site </a:t>
            </a:r>
            <a:r>
              <a:rPr lang="en-GB" sz="1200" dirty="0">
                <a:latin typeface="Arial" panose="020B0604020202020204" pitchFamily="34" charset="0"/>
                <a:cs typeface="Arial" panose="020B0604020202020204" pitchFamily="34" charset="0"/>
              </a:rPr>
              <a:t>-  Green Field Project - Located in </a:t>
            </a:r>
            <a:r>
              <a:rPr lang="en-GB" sz="1200" dirty="0" err="1">
                <a:latin typeface="Arial" panose="020B0604020202020204" pitchFamily="34" charset="0"/>
                <a:cs typeface="Arial" panose="020B0604020202020204" pitchFamily="34" charset="0"/>
              </a:rPr>
              <a:t>Namialo</a:t>
            </a:r>
            <a:r>
              <a:rPr lang="en-GB" sz="1200" dirty="0">
                <a:latin typeface="Arial" panose="020B0604020202020204" pitchFamily="34" charset="0"/>
                <a:cs typeface="Arial" panose="020B0604020202020204" pitchFamily="34" charset="0"/>
              </a:rPr>
              <a:t>, CIMSAN has a land of 20,000 m2 on which it has space available for the construction of a new infrastructure for the Cotton Seed Treatment Plant. The site has access to grid power, good access roads (Estrada Nacional </a:t>
            </a:r>
            <a:r>
              <a:rPr lang="en-GB" sz="1200" dirty="0" err="1">
                <a:latin typeface="Arial" panose="020B0604020202020204" pitchFamily="34" charset="0"/>
                <a:cs typeface="Arial" panose="020B0604020202020204" pitchFamily="34" charset="0"/>
              </a:rPr>
              <a:t>Nampula-Nacala</a:t>
            </a:r>
            <a:r>
              <a:rPr lang="en-GB" sz="1200" dirty="0">
                <a:latin typeface="Arial" panose="020B0604020202020204" pitchFamily="34" charset="0"/>
                <a:cs typeface="Arial" panose="020B0604020202020204" pitchFamily="34" charset="0"/>
              </a:rPr>
              <a:t>), very close to the railway and the possibility of having water supply through a borehole. The need investment in this option will be higher since there will be need to build a new infrastructure;</a:t>
            </a:r>
          </a:p>
          <a:p>
            <a:pPr lvl="1">
              <a:lnSpc>
                <a:spcPct val="150000"/>
              </a:lnSpc>
              <a:spcBef>
                <a:spcPts val="600"/>
              </a:spcBef>
              <a:spcAft>
                <a:spcPts val="600"/>
              </a:spcAft>
              <a:buClr>
                <a:srgbClr val="569DA4"/>
              </a:buClr>
            </a:pPr>
            <a:r>
              <a:rPr lang="en-GB" sz="1200" b="1" dirty="0" err="1">
                <a:latin typeface="Arial" panose="020B0604020202020204" pitchFamily="34" charset="0"/>
                <a:cs typeface="Arial" panose="020B0604020202020204" pitchFamily="34" charset="0"/>
              </a:rPr>
              <a:t>Nacala</a:t>
            </a:r>
            <a:r>
              <a:rPr lang="en-GB" sz="1200" b="1" dirty="0">
                <a:latin typeface="Arial" panose="020B0604020202020204" pitchFamily="34" charset="0"/>
                <a:cs typeface="Arial" panose="020B0604020202020204" pitchFamily="34" charset="0"/>
              </a:rPr>
              <a:t> Industrial Park or Other Site to be identified </a:t>
            </a:r>
            <a:r>
              <a:rPr lang="en-GB" sz="1200" dirty="0">
                <a:latin typeface="Arial" panose="020B0604020202020204" pitchFamily="34" charset="0"/>
                <a:cs typeface="Arial" panose="020B0604020202020204" pitchFamily="34" charset="0"/>
              </a:rPr>
              <a:t>– Rent or Green Field Project- If none of the 2 options prove to be viable, a third option will be the installation of the Seed Treatment Factory in the Industrial Parks of </a:t>
            </a:r>
            <a:r>
              <a:rPr lang="en-GB" sz="1200" dirty="0" err="1">
                <a:latin typeface="Arial" panose="020B0604020202020204" pitchFamily="34" charset="0"/>
                <a:cs typeface="Arial" panose="020B0604020202020204" pitchFamily="34" charset="0"/>
              </a:rPr>
              <a:t>Nampula</a:t>
            </a:r>
            <a:r>
              <a:rPr lang="en-GB" sz="1200" dirty="0">
                <a:latin typeface="Arial" panose="020B0604020202020204" pitchFamily="34" charset="0"/>
                <a:cs typeface="Arial" panose="020B0604020202020204" pitchFamily="34" charset="0"/>
              </a:rPr>
              <a:t> or </a:t>
            </a:r>
            <a:r>
              <a:rPr lang="en-GB" sz="1200" dirty="0" err="1">
                <a:latin typeface="Arial" panose="020B0604020202020204" pitchFamily="34" charset="0"/>
                <a:cs typeface="Arial" panose="020B0604020202020204" pitchFamily="34" charset="0"/>
              </a:rPr>
              <a:t>Nacala</a:t>
            </a:r>
            <a:r>
              <a:rPr lang="en-GB" sz="1200" dirty="0">
                <a:latin typeface="Arial" panose="020B0604020202020204" pitchFamily="34" charset="0"/>
                <a:cs typeface="Arial" panose="020B0604020202020204" pitchFamily="34" charset="0"/>
              </a:rPr>
              <a:t>. In this case, the need investment will be lower since it will mean a monthly rent and maybe some initial investment for improved/adaptation of the building;</a:t>
            </a:r>
          </a:p>
          <a:p>
            <a:pPr lvl="1">
              <a:lnSpc>
                <a:spcPct val="150000"/>
              </a:lnSpc>
              <a:spcBef>
                <a:spcPts val="600"/>
              </a:spcBef>
              <a:spcAft>
                <a:spcPts val="600"/>
              </a:spcAft>
              <a:buClr>
                <a:srgbClr val="569DA4"/>
              </a:buClr>
            </a:pPr>
            <a:r>
              <a:rPr lang="en-GB" sz="1200" b="1" dirty="0">
                <a:latin typeface="Arial" panose="020B0604020202020204" pitchFamily="34" charset="0"/>
                <a:cs typeface="Arial" panose="020B0604020202020204" pitchFamily="34" charset="0"/>
              </a:rPr>
              <a:t>Government Building (IAM, ICM, other):</a:t>
            </a:r>
            <a:r>
              <a:rPr lang="en-GB" sz="1200" dirty="0">
                <a:latin typeface="Arial" panose="020B0604020202020204" pitchFamily="34" charset="0"/>
                <a:cs typeface="Arial" panose="020B0604020202020204" pitchFamily="34" charset="0"/>
              </a:rPr>
              <a:t>  Renting with a cost or no cost (depending on ownership - e.g. PPP, governance model)</a:t>
            </a:r>
          </a:p>
          <a:p>
            <a:pPr lvl="1">
              <a:lnSpc>
                <a:spcPct val="150000"/>
              </a:lnSpc>
              <a:spcBef>
                <a:spcPts val="600"/>
              </a:spcBef>
              <a:spcAft>
                <a:spcPts val="600"/>
              </a:spcAft>
              <a:buClr>
                <a:srgbClr val="569DA4"/>
              </a:buClr>
            </a:pPr>
            <a:r>
              <a:rPr lang="en-GB" sz="1200" b="1" dirty="0" err="1">
                <a:latin typeface="Arial" panose="020B0604020202020204" pitchFamily="34" charset="0"/>
                <a:cs typeface="Arial" panose="020B0604020202020204" pitchFamily="34" charset="0"/>
              </a:rPr>
              <a:t>Guro</a:t>
            </a:r>
            <a:r>
              <a:rPr lang="en-GB" sz="1200" dirty="0">
                <a:latin typeface="Arial" panose="020B0604020202020204" pitchFamily="34" charset="0"/>
                <a:cs typeface="Arial" panose="020B0604020202020204" pitchFamily="34" charset="0"/>
              </a:rPr>
              <a:t> - Improve/replace IAM´s seed treatment plant already installed. A major disadvantage is the additional logistical cost for all ginners, to be higher than the cost of hiring or building a greenfield project, as it is demonstrated in the scenarios that rent and construction have a low weight on the cost of services.</a:t>
            </a:r>
            <a:r>
              <a:rPr lang="pt-PT" sz="1200" dirty="0">
                <a:latin typeface="Arial" panose="020B0604020202020204" pitchFamily="34" charset="0"/>
                <a:cs typeface="Arial" panose="020B0604020202020204" pitchFamily="34" charset="0"/>
              </a:rPr>
              <a:t> </a:t>
            </a:r>
          </a:p>
          <a:p>
            <a:pPr lvl="1">
              <a:lnSpc>
                <a:spcPct val="150000"/>
              </a:lnSpc>
              <a:spcBef>
                <a:spcPts val="600"/>
              </a:spcBef>
              <a:spcAft>
                <a:spcPts val="600"/>
              </a:spcAft>
              <a:buClr>
                <a:srgbClr val="569DA4"/>
              </a:buClr>
            </a:pPr>
            <a:r>
              <a:rPr lang="pt-PT" sz="1200" b="1" dirty="0" err="1">
                <a:latin typeface="Arial" panose="020B0604020202020204" pitchFamily="34" charset="0"/>
                <a:cs typeface="Arial" panose="020B0604020202020204" pitchFamily="34" charset="0"/>
              </a:rPr>
              <a:t>Ginnery</a:t>
            </a:r>
            <a:r>
              <a:rPr lang="pt-PT" sz="1200" b="1" dirty="0">
                <a:latin typeface="Arial" panose="020B0604020202020204" pitchFamily="34" charset="0"/>
                <a:cs typeface="Arial" panose="020B0604020202020204" pitchFamily="34" charset="0"/>
              </a:rPr>
              <a:t> </a:t>
            </a:r>
            <a:r>
              <a:rPr lang="pt-PT" sz="1200" b="1" dirty="0" err="1">
                <a:latin typeface="Arial" panose="020B0604020202020204" pitchFamily="34" charset="0"/>
                <a:cs typeface="Arial" panose="020B0604020202020204" pitchFamily="34" charset="0"/>
              </a:rPr>
              <a:t>Plants</a:t>
            </a:r>
            <a:r>
              <a:rPr lang="pt-PT" sz="1200" b="1" dirty="0">
                <a:latin typeface="Arial" panose="020B0604020202020204" pitchFamily="34" charset="0"/>
                <a:cs typeface="Arial" panose="020B0604020202020204" pitchFamily="34" charset="0"/>
              </a:rPr>
              <a:t> </a:t>
            </a:r>
            <a:r>
              <a:rPr lang="pt-PT" sz="1200" dirty="0">
                <a:latin typeface="Arial" panose="020B0604020202020204" pitchFamily="34" charset="0"/>
                <a:cs typeface="Arial" panose="020B0604020202020204" pitchFamily="34" charset="0"/>
              </a:rPr>
              <a:t>– For </a:t>
            </a:r>
            <a:r>
              <a:rPr lang="pt-PT" sz="1200" dirty="0" err="1">
                <a:latin typeface="Arial" panose="020B0604020202020204" pitchFamily="34" charset="0"/>
                <a:cs typeface="Arial" panose="020B0604020202020204" pitchFamily="34" charset="0"/>
              </a:rPr>
              <a:t>the</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inception</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phase</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each</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Ginnery</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will</a:t>
            </a:r>
            <a:r>
              <a:rPr lang="pt-PT" sz="1200" dirty="0">
                <a:latin typeface="Arial" panose="020B0604020202020204" pitchFamily="34" charset="0"/>
                <a:cs typeface="Arial" panose="020B0604020202020204" pitchFamily="34" charset="0"/>
              </a:rPr>
              <a:t> use </a:t>
            </a:r>
            <a:r>
              <a:rPr lang="pt-PT" sz="1200" dirty="0" err="1">
                <a:latin typeface="Arial" panose="020B0604020202020204" pitchFamily="34" charset="0"/>
                <a:cs typeface="Arial" panose="020B0604020202020204" pitchFamily="34" charset="0"/>
              </a:rPr>
              <a:t>its</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own</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plant</a:t>
            </a:r>
            <a:r>
              <a:rPr lang="pt-PT" sz="1200" dirty="0">
                <a:latin typeface="Arial" panose="020B0604020202020204" pitchFamily="34" charset="0"/>
                <a:cs typeface="Arial" panose="020B0604020202020204" pitchFamily="34" charset="0"/>
              </a:rPr>
              <a:t> to </a:t>
            </a:r>
            <a:r>
              <a:rPr lang="pt-PT" sz="1200" dirty="0" err="1">
                <a:latin typeface="Arial" panose="020B0604020202020204" pitchFamily="34" charset="0"/>
                <a:cs typeface="Arial" panose="020B0604020202020204" pitchFamily="34" charset="0"/>
              </a:rPr>
              <a:t>process</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its</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seeds</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with</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small</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capacity</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equipment</a:t>
            </a:r>
            <a:r>
              <a:rPr lang="pt-PT" sz="1200" dirty="0">
                <a:latin typeface="Arial" panose="020B0604020202020204" pitchFamily="34" charset="0"/>
                <a:cs typeface="Arial" panose="020B0604020202020204" pitchFamily="34" charset="0"/>
              </a:rPr>
              <a:t>.</a:t>
            </a:r>
            <a:endParaRPr lang="en-GB" sz="1200" dirty="0">
              <a:latin typeface="Arial" panose="020B0604020202020204" pitchFamily="34" charset="0"/>
              <a:cs typeface="Arial" panose="020B0604020202020204" pitchFamily="34" charset="0"/>
            </a:endParaRPr>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1C603327-9956-4772-B7BB-6B253418D428}"/>
              </a:ext>
            </a:extLst>
          </p:cNvPr>
          <p:cNvSpPr>
            <a:spLocks noGrp="1"/>
          </p:cNvSpPr>
          <p:nvPr>
            <p:ph type="sldNum" sz="quarter" idx="12"/>
          </p:nvPr>
        </p:nvSpPr>
        <p:spPr/>
        <p:txBody>
          <a:bodyPr/>
          <a:lstStyle/>
          <a:p>
            <a:fld id="{C1D7F914-E4F7-455C-A1CC-52701B4165D2}" type="slidenum">
              <a:rPr lang="en-GB" smtClean="0"/>
              <a:t>41</a:t>
            </a:fld>
            <a:endParaRPr lang="en-GB"/>
          </a:p>
        </p:txBody>
      </p:sp>
    </p:spTree>
    <p:extLst>
      <p:ext uri="{BB962C8B-B14F-4D97-AF65-F5344CB8AC3E}">
        <p14:creationId xmlns:p14="http://schemas.microsoft.com/office/powerpoint/2010/main" val="34057151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Location &amp; Facilities</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Location</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a:noFill/>
          <a:ln>
            <a:solidFill>
              <a:schemeClr val="bg1"/>
            </a:solidFill>
          </a:ln>
        </p:spPr>
        <p:txBody>
          <a:bodyPr>
            <a:normAutofit fontScale="32500" lnSpcReduction="20000"/>
          </a:bodyPr>
          <a:lstStyle/>
          <a:p>
            <a:pPr marL="0" indent="0">
              <a:lnSpc>
                <a:spcPct val="120000"/>
              </a:lnSpc>
              <a:spcBef>
                <a:spcPts val="400"/>
              </a:spcBef>
              <a:spcAft>
                <a:spcPts val="400"/>
              </a:spcAft>
              <a:buNone/>
            </a:pPr>
            <a:r>
              <a:rPr lang="en-GB" sz="3700" dirty="0">
                <a:latin typeface="Arial" panose="020B0604020202020204" pitchFamily="34" charset="0"/>
                <a:cs typeface="Arial" panose="020B0604020202020204" pitchFamily="34" charset="0"/>
              </a:rPr>
              <a:t>To analysis the different expected costs from rent a Warehouse and to build a new one/Rebuild we will use the follow assumptions:</a:t>
            </a:r>
          </a:p>
          <a:p>
            <a:pPr marL="0" indent="0">
              <a:lnSpc>
                <a:spcPct val="120000"/>
              </a:lnSpc>
              <a:spcBef>
                <a:spcPts val="400"/>
              </a:spcBef>
              <a:spcAft>
                <a:spcPts val="400"/>
              </a:spcAft>
              <a:buNone/>
            </a:pPr>
            <a:r>
              <a:rPr lang="en-GB" sz="3700" dirty="0">
                <a:solidFill>
                  <a:srgbClr val="569DA4"/>
                </a:solidFill>
                <a:latin typeface="Arial" panose="020B0604020202020204" pitchFamily="34" charset="0"/>
                <a:cs typeface="Arial" panose="020B0604020202020204" pitchFamily="34" charset="0"/>
              </a:rPr>
              <a:t>Plant Building Cost</a:t>
            </a:r>
          </a:p>
          <a:p>
            <a:pPr lvl="2">
              <a:lnSpc>
                <a:spcPct val="120000"/>
              </a:lnSpc>
              <a:spcBef>
                <a:spcPts val="400"/>
              </a:spcBef>
              <a:spcAft>
                <a:spcPts val="400"/>
              </a:spcAft>
              <a:buClr>
                <a:srgbClr val="569DA4"/>
              </a:buClr>
            </a:pPr>
            <a:r>
              <a:rPr lang="en-GB" sz="3700" dirty="0">
                <a:latin typeface="Arial" panose="020B0604020202020204" pitchFamily="34" charset="0"/>
                <a:cs typeface="Arial" panose="020B0604020202020204" pitchFamily="34" charset="0"/>
              </a:rPr>
              <a:t>Cost per m2 = 300 USD</a:t>
            </a:r>
          </a:p>
          <a:p>
            <a:pPr lvl="2">
              <a:lnSpc>
                <a:spcPct val="120000"/>
              </a:lnSpc>
              <a:spcBef>
                <a:spcPts val="400"/>
              </a:spcBef>
              <a:spcAft>
                <a:spcPts val="400"/>
              </a:spcAft>
              <a:buClr>
                <a:srgbClr val="569DA4"/>
              </a:buClr>
            </a:pPr>
            <a:r>
              <a:rPr lang="en-GB" sz="3700" dirty="0">
                <a:latin typeface="Arial" panose="020B0604020202020204" pitchFamily="34" charset="0"/>
                <a:cs typeface="Arial" panose="020B0604020202020204" pitchFamily="34" charset="0"/>
              </a:rPr>
              <a:t>Utilities Installation = 250.000 USD</a:t>
            </a:r>
          </a:p>
          <a:p>
            <a:pPr lvl="3">
              <a:lnSpc>
                <a:spcPct val="120000"/>
              </a:lnSpc>
              <a:spcBef>
                <a:spcPts val="400"/>
              </a:spcBef>
              <a:spcAft>
                <a:spcPts val="400"/>
              </a:spcAft>
              <a:buClr>
                <a:srgbClr val="569DA4"/>
              </a:buClr>
            </a:pPr>
            <a:r>
              <a:rPr lang="en-GB" sz="3700" dirty="0">
                <a:latin typeface="Arial" panose="020B0604020202020204" pitchFamily="34" charset="0"/>
                <a:cs typeface="Arial" panose="020B0604020202020204" pitchFamily="34" charset="0"/>
              </a:rPr>
              <a:t>EMKAT 5TN/H = 1.090.000 USD Total</a:t>
            </a:r>
          </a:p>
          <a:p>
            <a:pPr lvl="3">
              <a:lnSpc>
                <a:spcPct val="120000"/>
              </a:lnSpc>
              <a:spcBef>
                <a:spcPts val="400"/>
              </a:spcBef>
              <a:spcAft>
                <a:spcPts val="400"/>
              </a:spcAft>
              <a:buClr>
                <a:srgbClr val="569DA4"/>
              </a:buClr>
            </a:pPr>
            <a:r>
              <a:rPr lang="en-GB" sz="3700" dirty="0">
                <a:latin typeface="Arial" panose="020B0604020202020204" pitchFamily="34" charset="0"/>
                <a:cs typeface="Arial" panose="020B0604020202020204" pitchFamily="34" charset="0"/>
              </a:rPr>
              <a:t>EMKAT 10TN/H = 1.090.000 USD Total</a:t>
            </a:r>
          </a:p>
          <a:p>
            <a:pPr lvl="3">
              <a:lnSpc>
                <a:spcPct val="120000"/>
              </a:lnSpc>
              <a:spcBef>
                <a:spcPts val="400"/>
              </a:spcBef>
              <a:spcAft>
                <a:spcPts val="400"/>
              </a:spcAft>
              <a:buClr>
                <a:srgbClr val="569DA4"/>
              </a:buClr>
            </a:pPr>
            <a:r>
              <a:rPr lang="en-GB" sz="3700" dirty="0">
                <a:latin typeface="Arial" panose="020B0604020202020204" pitchFamily="34" charset="0"/>
                <a:cs typeface="Arial" panose="020B0604020202020204" pitchFamily="34" charset="0"/>
              </a:rPr>
              <a:t>Shandong 5TN/H = 406.000 USD Total</a:t>
            </a:r>
          </a:p>
          <a:p>
            <a:pPr lvl="3">
              <a:lnSpc>
                <a:spcPct val="120000"/>
              </a:lnSpc>
              <a:spcBef>
                <a:spcPts val="400"/>
              </a:spcBef>
              <a:spcAft>
                <a:spcPts val="400"/>
              </a:spcAft>
              <a:buClr>
                <a:srgbClr val="569DA4"/>
              </a:buClr>
            </a:pPr>
            <a:r>
              <a:rPr lang="en-GB" sz="3700" dirty="0">
                <a:latin typeface="Arial" panose="020B0604020202020204" pitchFamily="34" charset="0"/>
                <a:cs typeface="Arial" panose="020B0604020202020204" pitchFamily="34" charset="0"/>
              </a:rPr>
              <a:t>Shandong 10TN/H = 562.000 USD Total</a:t>
            </a:r>
          </a:p>
          <a:p>
            <a:pPr marL="0" indent="0">
              <a:lnSpc>
                <a:spcPct val="120000"/>
              </a:lnSpc>
              <a:spcBef>
                <a:spcPts val="400"/>
              </a:spcBef>
              <a:spcAft>
                <a:spcPts val="400"/>
              </a:spcAft>
              <a:buClr>
                <a:srgbClr val="569DA4"/>
              </a:buClr>
              <a:buNone/>
            </a:pPr>
            <a:r>
              <a:rPr lang="en-GB" sz="3700" dirty="0">
                <a:solidFill>
                  <a:srgbClr val="569DA4"/>
                </a:solidFill>
                <a:latin typeface="Arial" panose="020B0604020202020204" pitchFamily="34" charset="0"/>
                <a:cs typeface="Arial" panose="020B0604020202020204" pitchFamily="34" charset="0"/>
              </a:rPr>
              <a:t>Building Rental</a:t>
            </a:r>
          </a:p>
          <a:p>
            <a:pPr lvl="2">
              <a:lnSpc>
                <a:spcPct val="120000"/>
              </a:lnSpc>
              <a:spcBef>
                <a:spcPts val="400"/>
              </a:spcBef>
              <a:spcAft>
                <a:spcPts val="400"/>
              </a:spcAft>
              <a:buClr>
                <a:srgbClr val="569DA4"/>
              </a:buClr>
            </a:pPr>
            <a:r>
              <a:rPr lang="en-GB" sz="3700" dirty="0">
                <a:latin typeface="Arial" panose="020B0604020202020204" pitchFamily="34" charset="0"/>
                <a:cs typeface="Arial" panose="020B0604020202020204" pitchFamily="34" charset="0"/>
              </a:rPr>
              <a:t>Building Rehabilitation Works = 75 USD/ m2</a:t>
            </a:r>
          </a:p>
          <a:p>
            <a:pPr lvl="2">
              <a:lnSpc>
                <a:spcPct val="120000"/>
              </a:lnSpc>
              <a:spcBef>
                <a:spcPts val="400"/>
              </a:spcBef>
              <a:spcAft>
                <a:spcPts val="400"/>
              </a:spcAft>
              <a:buClr>
                <a:srgbClr val="569DA4"/>
              </a:buClr>
            </a:pPr>
            <a:r>
              <a:rPr lang="en-GB" sz="3700" dirty="0">
                <a:latin typeface="Arial" panose="020B0604020202020204" pitchFamily="34" charset="0"/>
                <a:cs typeface="Arial" panose="020B0604020202020204" pitchFamily="34" charset="0"/>
              </a:rPr>
              <a:t>Utilities Installation = 100.000 USD</a:t>
            </a:r>
          </a:p>
          <a:p>
            <a:pPr lvl="3">
              <a:lnSpc>
                <a:spcPct val="120000"/>
              </a:lnSpc>
              <a:spcBef>
                <a:spcPts val="400"/>
              </a:spcBef>
              <a:spcAft>
                <a:spcPts val="400"/>
              </a:spcAft>
              <a:buClr>
                <a:srgbClr val="569DA4"/>
              </a:buClr>
            </a:pPr>
            <a:r>
              <a:rPr lang="en-GB" sz="3700" dirty="0">
                <a:latin typeface="Arial" panose="020B0604020202020204" pitchFamily="34" charset="0"/>
                <a:cs typeface="Arial" panose="020B0604020202020204" pitchFamily="34" charset="0"/>
              </a:rPr>
              <a:t>EMKAT 5TN/H = 310.000 USD Total (Building Rehabilitation Works  + Utilities Installation )</a:t>
            </a:r>
          </a:p>
          <a:p>
            <a:pPr lvl="3">
              <a:lnSpc>
                <a:spcPct val="120000"/>
              </a:lnSpc>
              <a:spcBef>
                <a:spcPts val="400"/>
              </a:spcBef>
              <a:spcAft>
                <a:spcPts val="400"/>
              </a:spcAft>
              <a:buClr>
                <a:srgbClr val="569DA4"/>
              </a:buClr>
            </a:pPr>
            <a:r>
              <a:rPr lang="en-GB" sz="3700" dirty="0">
                <a:latin typeface="Arial" panose="020B0604020202020204" pitchFamily="34" charset="0"/>
                <a:cs typeface="Arial" panose="020B0604020202020204" pitchFamily="34" charset="0"/>
              </a:rPr>
              <a:t>EMKAT 10TN/H = 310.000 USD Total </a:t>
            </a:r>
          </a:p>
          <a:p>
            <a:pPr lvl="3">
              <a:lnSpc>
                <a:spcPct val="120000"/>
              </a:lnSpc>
              <a:spcBef>
                <a:spcPts val="400"/>
              </a:spcBef>
              <a:spcAft>
                <a:spcPts val="400"/>
              </a:spcAft>
              <a:buClr>
                <a:srgbClr val="569DA4"/>
              </a:buClr>
            </a:pPr>
            <a:r>
              <a:rPr lang="en-GB" sz="3700" dirty="0">
                <a:latin typeface="Arial" panose="020B0604020202020204" pitchFamily="34" charset="0"/>
                <a:cs typeface="Arial" panose="020B0604020202020204" pitchFamily="34" charset="0"/>
              </a:rPr>
              <a:t>Shandong 5TN/H = 139.000 USD Total</a:t>
            </a:r>
          </a:p>
          <a:p>
            <a:pPr lvl="3">
              <a:lnSpc>
                <a:spcPct val="120000"/>
              </a:lnSpc>
              <a:spcBef>
                <a:spcPts val="400"/>
              </a:spcBef>
              <a:spcAft>
                <a:spcPts val="400"/>
              </a:spcAft>
              <a:buClr>
                <a:srgbClr val="569DA4"/>
              </a:buClr>
            </a:pPr>
            <a:r>
              <a:rPr lang="en-GB" sz="3700" dirty="0">
                <a:latin typeface="Arial" panose="020B0604020202020204" pitchFamily="34" charset="0"/>
                <a:cs typeface="Arial" panose="020B0604020202020204" pitchFamily="34" charset="0"/>
              </a:rPr>
              <a:t>Shandong 10TN/H = 178.000 USD Total</a:t>
            </a:r>
          </a:p>
          <a:p>
            <a:pPr lvl="2">
              <a:lnSpc>
                <a:spcPct val="120000"/>
              </a:lnSpc>
              <a:spcBef>
                <a:spcPts val="400"/>
              </a:spcBef>
              <a:spcAft>
                <a:spcPts val="400"/>
              </a:spcAft>
              <a:buClr>
                <a:srgbClr val="569DA4"/>
              </a:buClr>
            </a:pPr>
            <a:r>
              <a:rPr lang="en-GB" sz="3700" dirty="0">
                <a:latin typeface="Arial" panose="020B0604020202020204" pitchFamily="34" charset="0"/>
                <a:cs typeface="Arial" panose="020B0604020202020204" pitchFamily="34" charset="0"/>
              </a:rPr>
              <a:t>Rent: 3 USD / M2</a:t>
            </a:r>
          </a:p>
          <a:p>
            <a:pPr lvl="3">
              <a:lnSpc>
                <a:spcPct val="120000"/>
              </a:lnSpc>
              <a:spcBef>
                <a:spcPts val="400"/>
              </a:spcBef>
              <a:spcAft>
                <a:spcPts val="400"/>
              </a:spcAft>
              <a:buClr>
                <a:srgbClr val="569DA4"/>
              </a:buClr>
            </a:pPr>
            <a:r>
              <a:rPr lang="en-GB" sz="3700" dirty="0">
                <a:latin typeface="Arial" panose="020B0604020202020204" pitchFamily="34" charset="0"/>
                <a:cs typeface="Arial" panose="020B0604020202020204" pitchFamily="34" charset="0"/>
              </a:rPr>
              <a:t>EMKAT 5TN/H = 8.400 USD/Month</a:t>
            </a:r>
          </a:p>
          <a:p>
            <a:pPr lvl="3">
              <a:lnSpc>
                <a:spcPct val="120000"/>
              </a:lnSpc>
              <a:spcBef>
                <a:spcPts val="400"/>
              </a:spcBef>
              <a:spcAft>
                <a:spcPts val="400"/>
              </a:spcAft>
              <a:buClr>
                <a:srgbClr val="569DA4"/>
              </a:buClr>
            </a:pPr>
            <a:r>
              <a:rPr lang="en-GB" sz="3700" dirty="0">
                <a:latin typeface="Arial" panose="020B0604020202020204" pitchFamily="34" charset="0"/>
                <a:cs typeface="Arial" panose="020B0604020202020204" pitchFamily="34" charset="0"/>
              </a:rPr>
              <a:t>EMKAT 10TN/H = 8.400 USD/Month</a:t>
            </a:r>
          </a:p>
          <a:p>
            <a:pPr lvl="3">
              <a:lnSpc>
                <a:spcPct val="120000"/>
              </a:lnSpc>
              <a:spcBef>
                <a:spcPts val="400"/>
              </a:spcBef>
              <a:spcAft>
                <a:spcPts val="400"/>
              </a:spcAft>
              <a:buClr>
                <a:srgbClr val="569DA4"/>
              </a:buClr>
            </a:pPr>
            <a:r>
              <a:rPr lang="en-GB" sz="3700" dirty="0">
                <a:latin typeface="Arial" panose="020B0604020202020204" pitchFamily="34" charset="0"/>
                <a:cs typeface="Arial" panose="020B0604020202020204" pitchFamily="34" charset="0"/>
              </a:rPr>
              <a:t>Shandong 5TN/H = 1.560 USD/Month</a:t>
            </a:r>
          </a:p>
          <a:p>
            <a:pPr lvl="3">
              <a:lnSpc>
                <a:spcPct val="120000"/>
              </a:lnSpc>
              <a:spcBef>
                <a:spcPts val="400"/>
              </a:spcBef>
              <a:spcAft>
                <a:spcPts val="400"/>
              </a:spcAft>
              <a:buClr>
                <a:srgbClr val="569DA4"/>
              </a:buClr>
            </a:pPr>
            <a:r>
              <a:rPr lang="en-GB" sz="3700" dirty="0">
                <a:latin typeface="Arial" panose="020B0604020202020204" pitchFamily="34" charset="0"/>
                <a:cs typeface="Arial" panose="020B0604020202020204" pitchFamily="34" charset="0"/>
              </a:rPr>
              <a:t>Shandong 10TN/H = 3.120 USD/Month</a:t>
            </a:r>
          </a:p>
          <a:p>
            <a:pPr marL="457200" lvl="1" indent="0">
              <a:buNone/>
            </a:pPr>
            <a:endParaRPr lang="en-GB" dirty="0"/>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23305D9D-A825-427A-AE84-8F18A75FDB61}"/>
              </a:ext>
            </a:extLst>
          </p:cNvPr>
          <p:cNvSpPr>
            <a:spLocks noGrp="1"/>
          </p:cNvSpPr>
          <p:nvPr>
            <p:ph type="sldNum" sz="quarter" idx="12"/>
          </p:nvPr>
        </p:nvSpPr>
        <p:spPr/>
        <p:txBody>
          <a:bodyPr/>
          <a:lstStyle/>
          <a:p>
            <a:fld id="{C1D7F914-E4F7-455C-A1CC-52701B4165D2}" type="slidenum">
              <a:rPr lang="en-GB" smtClean="0"/>
              <a:t>42</a:t>
            </a:fld>
            <a:endParaRPr lang="en-GB"/>
          </a:p>
        </p:txBody>
      </p:sp>
    </p:spTree>
    <p:extLst>
      <p:ext uri="{BB962C8B-B14F-4D97-AF65-F5344CB8AC3E}">
        <p14:creationId xmlns:p14="http://schemas.microsoft.com/office/powerpoint/2010/main" val="37737223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Location &amp; Facilities</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Requirements</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a:noFill/>
          <a:ln>
            <a:solidFill>
              <a:schemeClr val="bg1"/>
            </a:solidFill>
          </a:ln>
        </p:spPr>
        <p:txBody>
          <a:bodyPr>
            <a:normAutofit fontScale="92500" lnSpcReduction="20000"/>
          </a:bodyPr>
          <a:lstStyle/>
          <a:p>
            <a:pPr marL="0" indent="0">
              <a:lnSpc>
                <a:spcPct val="100000"/>
              </a:lnSpc>
              <a:spcBef>
                <a:spcPts val="400"/>
              </a:spcBef>
              <a:spcAft>
                <a:spcPts val="400"/>
              </a:spcAft>
              <a:buNone/>
            </a:pPr>
            <a:r>
              <a:rPr lang="en-GB" sz="1300" dirty="0">
                <a:solidFill>
                  <a:srgbClr val="569DA4"/>
                </a:solidFill>
                <a:latin typeface="Arial" panose="020B0604020202020204" pitchFamily="34" charset="0"/>
                <a:cs typeface="Arial" panose="020B0604020202020204" pitchFamily="34" charset="0"/>
              </a:rPr>
              <a:t>Location in relation to suppliers and customers</a:t>
            </a:r>
          </a:p>
          <a:p>
            <a:pPr lvl="1">
              <a:lnSpc>
                <a:spcPct val="100000"/>
              </a:lnSpc>
              <a:spcBef>
                <a:spcPts val="400"/>
              </a:spcBef>
              <a:spcAft>
                <a:spcPts val="400"/>
              </a:spcAft>
              <a:buClr>
                <a:srgbClr val="569DA4"/>
              </a:buClr>
            </a:pPr>
            <a:r>
              <a:rPr lang="en-GB" sz="1300" dirty="0" err="1">
                <a:latin typeface="Arial" panose="020B0604020202020204" pitchFamily="34" charset="0"/>
                <a:cs typeface="Arial" panose="020B0604020202020204" pitchFamily="34" charset="0"/>
              </a:rPr>
              <a:t>Nampula</a:t>
            </a:r>
            <a:r>
              <a:rPr lang="en-GB" sz="1300" dirty="0">
                <a:latin typeface="Arial" panose="020B0604020202020204" pitchFamily="34" charset="0"/>
                <a:cs typeface="Arial" panose="020B0604020202020204" pitchFamily="34" charset="0"/>
              </a:rPr>
              <a:t>/</a:t>
            </a:r>
            <a:r>
              <a:rPr lang="en-GB" sz="1300" dirty="0" err="1">
                <a:latin typeface="Arial" panose="020B0604020202020204" pitchFamily="34" charset="0"/>
                <a:cs typeface="Arial" panose="020B0604020202020204" pitchFamily="34" charset="0"/>
              </a:rPr>
              <a:t>Nacala</a:t>
            </a:r>
            <a:endParaRPr lang="en-GB" sz="1300" dirty="0">
              <a:latin typeface="Arial" panose="020B0604020202020204" pitchFamily="34" charset="0"/>
              <a:cs typeface="Arial" panose="020B0604020202020204" pitchFamily="34" charset="0"/>
            </a:endParaRPr>
          </a:p>
          <a:p>
            <a:pPr marL="0" indent="0">
              <a:lnSpc>
                <a:spcPct val="100000"/>
              </a:lnSpc>
              <a:spcBef>
                <a:spcPts val="400"/>
              </a:spcBef>
              <a:spcAft>
                <a:spcPts val="400"/>
              </a:spcAft>
              <a:buNone/>
            </a:pPr>
            <a:r>
              <a:rPr lang="en-GB" sz="1300" dirty="0">
                <a:solidFill>
                  <a:srgbClr val="569DA4"/>
                </a:solidFill>
                <a:latin typeface="Arial" panose="020B0604020202020204" pitchFamily="34" charset="0"/>
                <a:cs typeface="Arial" panose="020B0604020202020204" pitchFamily="34" charset="0"/>
              </a:rPr>
              <a:t>Required area</a:t>
            </a:r>
          </a:p>
          <a:p>
            <a:pPr lvl="1">
              <a:lnSpc>
                <a:spcPct val="100000"/>
              </a:lnSpc>
              <a:spcBef>
                <a:spcPts val="400"/>
              </a:spcBef>
              <a:spcAft>
                <a:spcPts val="400"/>
              </a:spcAft>
              <a:buClr>
                <a:srgbClr val="569DA4"/>
              </a:buClr>
            </a:pPr>
            <a:r>
              <a:rPr lang="en-GB" sz="1300" dirty="0">
                <a:latin typeface="Arial" panose="020B0604020202020204" pitchFamily="34" charset="0"/>
                <a:cs typeface="Arial" panose="020B0604020202020204" pitchFamily="34" charset="0"/>
              </a:rPr>
              <a:t>EMKAT 5TN/H: 2.800 M2</a:t>
            </a:r>
          </a:p>
          <a:p>
            <a:pPr lvl="1">
              <a:lnSpc>
                <a:spcPct val="100000"/>
              </a:lnSpc>
              <a:spcBef>
                <a:spcPts val="400"/>
              </a:spcBef>
              <a:spcAft>
                <a:spcPts val="400"/>
              </a:spcAft>
              <a:buClr>
                <a:srgbClr val="569DA4"/>
              </a:buClr>
            </a:pPr>
            <a:r>
              <a:rPr lang="en-GB" sz="1300" dirty="0">
                <a:latin typeface="Arial" panose="020B0604020202020204" pitchFamily="34" charset="0"/>
                <a:cs typeface="Arial" panose="020B0604020202020204" pitchFamily="34" charset="0"/>
              </a:rPr>
              <a:t>EMKAT 10TN/H: 2.800 M2</a:t>
            </a:r>
          </a:p>
          <a:p>
            <a:pPr lvl="1">
              <a:lnSpc>
                <a:spcPct val="100000"/>
              </a:lnSpc>
              <a:spcBef>
                <a:spcPts val="400"/>
              </a:spcBef>
              <a:spcAft>
                <a:spcPts val="400"/>
              </a:spcAft>
              <a:buClr>
                <a:srgbClr val="569DA4"/>
              </a:buClr>
            </a:pPr>
            <a:r>
              <a:rPr lang="en-GB" sz="1300" dirty="0">
                <a:latin typeface="Arial" panose="020B0604020202020204" pitchFamily="34" charset="0"/>
                <a:cs typeface="Arial" panose="020B0604020202020204" pitchFamily="34" charset="0"/>
              </a:rPr>
              <a:t>Shandong 5TN/H: 520 M2</a:t>
            </a:r>
          </a:p>
          <a:p>
            <a:pPr lvl="1">
              <a:lnSpc>
                <a:spcPct val="100000"/>
              </a:lnSpc>
              <a:spcBef>
                <a:spcPts val="400"/>
              </a:spcBef>
              <a:spcAft>
                <a:spcPts val="400"/>
              </a:spcAft>
              <a:buClr>
                <a:srgbClr val="569DA4"/>
              </a:buClr>
            </a:pPr>
            <a:r>
              <a:rPr lang="en-GB" sz="1300" dirty="0">
                <a:latin typeface="Arial" panose="020B0604020202020204" pitchFamily="34" charset="0"/>
                <a:cs typeface="Arial" panose="020B0604020202020204" pitchFamily="34" charset="0"/>
              </a:rPr>
              <a:t>Shandong 10TN/H: 1.040 M2</a:t>
            </a:r>
          </a:p>
          <a:p>
            <a:pPr marL="0" indent="0">
              <a:lnSpc>
                <a:spcPct val="100000"/>
              </a:lnSpc>
              <a:spcBef>
                <a:spcPts val="400"/>
              </a:spcBef>
              <a:spcAft>
                <a:spcPts val="400"/>
              </a:spcAft>
              <a:buNone/>
            </a:pPr>
            <a:r>
              <a:rPr lang="en-GB" sz="1300" dirty="0">
                <a:solidFill>
                  <a:srgbClr val="569DA4"/>
                </a:solidFill>
                <a:latin typeface="Arial" panose="020B0604020202020204" pitchFamily="34" charset="0"/>
                <a:cs typeface="Arial" panose="020B0604020202020204" pitchFamily="34" charset="0"/>
              </a:rPr>
              <a:t>Storage area</a:t>
            </a:r>
          </a:p>
          <a:p>
            <a:pPr lvl="1">
              <a:lnSpc>
                <a:spcPct val="100000"/>
              </a:lnSpc>
              <a:spcBef>
                <a:spcPts val="400"/>
              </a:spcBef>
              <a:spcAft>
                <a:spcPts val="400"/>
              </a:spcAft>
              <a:buClr>
                <a:srgbClr val="569DA4"/>
              </a:buClr>
            </a:pPr>
            <a:r>
              <a:rPr lang="en-GB" sz="1300" dirty="0">
                <a:latin typeface="Arial" panose="020B0604020202020204" pitchFamily="34" charset="0"/>
                <a:cs typeface="Arial" panose="020B0604020202020204" pitchFamily="34" charset="0"/>
              </a:rPr>
              <a:t>Around 450m3 of Final product storage capacity</a:t>
            </a:r>
          </a:p>
          <a:p>
            <a:pPr lvl="1">
              <a:lnSpc>
                <a:spcPct val="100000"/>
              </a:lnSpc>
              <a:spcBef>
                <a:spcPts val="400"/>
              </a:spcBef>
              <a:spcAft>
                <a:spcPts val="400"/>
              </a:spcAft>
              <a:buClr>
                <a:srgbClr val="569DA4"/>
              </a:buClr>
            </a:pPr>
            <a:r>
              <a:rPr lang="en-GB" sz="1300" dirty="0">
                <a:latin typeface="Arial" panose="020B0604020202020204" pitchFamily="34" charset="0"/>
                <a:cs typeface="Arial" panose="020B0604020202020204" pitchFamily="34" charset="0"/>
              </a:rPr>
              <a:t>Sulphuric Acid Storage Tanks include in the plant equipment</a:t>
            </a:r>
          </a:p>
          <a:p>
            <a:pPr marL="0" indent="0">
              <a:lnSpc>
                <a:spcPct val="100000"/>
              </a:lnSpc>
              <a:spcBef>
                <a:spcPts val="400"/>
              </a:spcBef>
              <a:spcAft>
                <a:spcPts val="400"/>
              </a:spcAft>
              <a:buNone/>
            </a:pPr>
            <a:r>
              <a:rPr lang="en-GB" sz="1300" dirty="0">
                <a:solidFill>
                  <a:srgbClr val="569DA4"/>
                </a:solidFill>
                <a:latin typeface="Arial" panose="020B0604020202020204" pitchFamily="34" charset="0"/>
                <a:cs typeface="Arial" panose="020B0604020202020204" pitchFamily="34" charset="0"/>
              </a:rPr>
              <a:t>Water access</a:t>
            </a:r>
          </a:p>
          <a:p>
            <a:pPr lvl="1">
              <a:lnSpc>
                <a:spcPct val="100000"/>
              </a:lnSpc>
              <a:spcBef>
                <a:spcPts val="400"/>
              </a:spcBef>
              <a:spcAft>
                <a:spcPts val="400"/>
              </a:spcAft>
              <a:buClr>
                <a:srgbClr val="569DA4"/>
              </a:buClr>
            </a:pPr>
            <a:r>
              <a:rPr lang="en-GB" sz="1300" dirty="0">
                <a:latin typeface="Arial" panose="020B0604020202020204" pitchFamily="34" charset="0"/>
                <a:cs typeface="Arial" panose="020B0604020202020204" pitchFamily="34" charset="0"/>
              </a:rPr>
              <a:t>Maximum Consumption for productive activities: Between 60 and 1500 m3 need per year (EMKAT/Shandong Swan)</a:t>
            </a:r>
          </a:p>
          <a:p>
            <a:pPr lvl="2">
              <a:lnSpc>
                <a:spcPct val="100000"/>
              </a:lnSpc>
              <a:spcBef>
                <a:spcPts val="400"/>
              </a:spcBef>
              <a:spcAft>
                <a:spcPts val="400"/>
              </a:spcAft>
              <a:buClr>
                <a:srgbClr val="569DA4"/>
              </a:buClr>
            </a:pPr>
            <a:r>
              <a:rPr lang="en-GB" sz="1300" dirty="0">
                <a:latin typeface="Arial" panose="020B0604020202020204" pitchFamily="34" charset="0"/>
                <a:cs typeface="Arial" panose="020B0604020202020204" pitchFamily="34" charset="0"/>
              </a:rPr>
              <a:t>EMKAT: 60 M3 per year for 5Tn/H; 94 M3 for 10Tn/H</a:t>
            </a:r>
          </a:p>
          <a:p>
            <a:pPr lvl="2">
              <a:lnSpc>
                <a:spcPct val="100000"/>
              </a:lnSpc>
              <a:spcBef>
                <a:spcPts val="400"/>
              </a:spcBef>
              <a:spcAft>
                <a:spcPts val="400"/>
              </a:spcAft>
              <a:buClr>
                <a:srgbClr val="569DA4"/>
              </a:buClr>
            </a:pPr>
            <a:r>
              <a:rPr lang="en-GB" sz="1300" dirty="0">
                <a:latin typeface="Arial" panose="020B0604020202020204" pitchFamily="34" charset="0"/>
                <a:cs typeface="Arial" panose="020B0604020202020204" pitchFamily="34" charset="0"/>
              </a:rPr>
              <a:t>Shandong: 984 M3 per year for 5Tn/H; 1500 M3 for 10Tn/H</a:t>
            </a:r>
          </a:p>
          <a:p>
            <a:pPr marL="0" indent="0">
              <a:lnSpc>
                <a:spcPct val="100000"/>
              </a:lnSpc>
              <a:spcBef>
                <a:spcPts val="400"/>
              </a:spcBef>
              <a:spcAft>
                <a:spcPts val="400"/>
              </a:spcAft>
              <a:buNone/>
            </a:pPr>
            <a:r>
              <a:rPr lang="en-GB" sz="1300" dirty="0">
                <a:solidFill>
                  <a:srgbClr val="569DA4"/>
                </a:solidFill>
                <a:latin typeface="Arial" panose="020B0604020202020204" pitchFamily="34" charset="0"/>
                <a:cs typeface="Arial" panose="020B0604020202020204" pitchFamily="34" charset="0"/>
              </a:rPr>
              <a:t>Power supply access</a:t>
            </a:r>
          </a:p>
          <a:p>
            <a:pPr lvl="1">
              <a:lnSpc>
                <a:spcPct val="100000"/>
              </a:lnSpc>
              <a:spcBef>
                <a:spcPts val="400"/>
              </a:spcBef>
              <a:spcAft>
                <a:spcPts val="400"/>
              </a:spcAft>
            </a:pPr>
            <a:r>
              <a:rPr lang="en-GB" sz="1300" dirty="0">
                <a:latin typeface="Arial" panose="020B0604020202020204" pitchFamily="34" charset="0"/>
                <a:cs typeface="Arial" panose="020B0604020202020204" pitchFamily="34" charset="0"/>
              </a:rPr>
              <a:t>Maximum Consumption for productive activities: Between 415.000 and 830.000 </a:t>
            </a:r>
            <a:r>
              <a:rPr lang="en-GB" sz="1300" dirty="0" err="1">
                <a:latin typeface="Arial" panose="020B0604020202020204" pitchFamily="34" charset="0"/>
                <a:cs typeface="Arial" panose="020B0604020202020204" pitchFamily="34" charset="0"/>
              </a:rPr>
              <a:t>Kwat</a:t>
            </a:r>
            <a:r>
              <a:rPr lang="en-GB" sz="1300" dirty="0">
                <a:latin typeface="Arial" panose="020B0604020202020204" pitchFamily="34" charset="0"/>
                <a:cs typeface="Arial" panose="020B0604020202020204" pitchFamily="34" charset="0"/>
              </a:rPr>
              <a:t>/Year (Shandong Swan/EMKAT) </a:t>
            </a:r>
          </a:p>
          <a:p>
            <a:pPr lvl="1">
              <a:lnSpc>
                <a:spcPct val="100000"/>
              </a:lnSpc>
              <a:spcBef>
                <a:spcPts val="400"/>
              </a:spcBef>
              <a:spcAft>
                <a:spcPts val="400"/>
              </a:spcAft>
            </a:pPr>
            <a:r>
              <a:rPr lang="en-GB" sz="1300" dirty="0">
                <a:latin typeface="Arial" panose="020B0604020202020204" pitchFamily="34" charset="0"/>
                <a:cs typeface="Arial" panose="020B0604020202020204" pitchFamily="34" charset="0"/>
              </a:rPr>
              <a:t>EMKAT: </a:t>
            </a:r>
          </a:p>
          <a:p>
            <a:pPr lvl="2">
              <a:lnSpc>
                <a:spcPct val="100000"/>
              </a:lnSpc>
              <a:spcBef>
                <a:spcPts val="400"/>
              </a:spcBef>
              <a:spcAft>
                <a:spcPts val="400"/>
              </a:spcAft>
              <a:buClr>
                <a:srgbClr val="569DA4"/>
              </a:buClr>
            </a:pPr>
            <a:r>
              <a:rPr lang="en-GB" sz="1300" dirty="0">
                <a:latin typeface="Arial" panose="020B0604020202020204" pitchFamily="34" charset="0"/>
                <a:cs typeface="Arial" panose="020B0604020202020204" pitchFamily="34" charset="0"/>
              </a:rPr>
              <a:t>5 TN/H: 522 HP/ 389 KW per hour</a:t>
            </a:r>
          </a:p>
          <a:p>
            <a:pPr lvl="2">
              <a:lnSpc>
                <a:spcPct val="100000"/>
              </a:lnSpc>
              <a:spcBef>
                <a:spcPts val="400"/>
              </a:spcBef>
              <a:spcAft>
                <a:spcPts val="400"/>
              </a:spcAft>
              <a:buClr>
                <a:srgbClr val="569DA4"/>
              </a:buClr>
            </a:pPr>
            <a:r>
              <a:rPr lang="en-GB" sz="1300" dirty="0">
                <a:latin typeface="Arial" panose="020B0604020202020204" pitchFamily="34" charset="0"/>
                <a:cs typeface="Arial" panose="020B0604020202020204" pitchFamily="34" charset="0"/>
              </a:rPr>
              <a:t>10 TN/H: 1044 HP/ 778 KW per hour</a:t>
            </a:r>
          </a:p>
          <a:p>
            <a:pPr lvl="1">
              <a:lnSpc>
                <a:spcPct val="100000"/>
              </a:lnSpc>
              <a:spcBef>
                <a:spcPts val="400"/>
              </a:spcBef>
              <a:spcAft>
                <a:spcPts val="400"/>
              </a:spcAft>
              <a:buClr>
                <a:srgbClr val="569DA4"/>
              </a:buClr>
            </a:pPr>
            <a:r>
              <a:rPr lang="en-GB" sz="1300" dirty="0">
                <a:latin typeface="Arial" panose="020B0604020202020204" pitchFamily="34" charset="0"/>
                <a:cs typeface="Arial" panose="020B0604020202020204" pitchFamily="34" charset="0"/>
              </a:rPr>
              <a:t>Shandong</a:t>
            </a:r>
          </a:p>
          <a:p>
            <a:pPr lvl="2">
              <a:lnSpc>
                <a:spcPct val="100000"/>
              </a:lnSpc>
              <a:spcBef>
                <a:spcPts val="400"/>
              </a:spcBef>
              <a:spcAft>
                <a:spcPts val="400"/>
              </a:spcAft>
              <a:buClr>
                <a:srgbClr val="569DA4"/>
              </a:buClr>
            </a:pPr>
            <a:r>
              <a:rPr lang="en-GB" sz="1300" dirty="0">
                <a:latin typeface="Arial" panose="020B0604020202020204" pitchFamily="34" charset="0"/>
                <a:cs typeface="Arial" panose="020B0604020202020204" pitchFamily="34" charset="0"/>
              </a:rPr>
              <a:t>Stable industrial power supply, 380V,50HZ</a:t>
            </a:r>
          </a:p>
          <a:p>
            <a:pPr lvl="3">
              <a:lnSpc>
                <a:spcPct val="100000"/>
              </a:lnSpc>
              <a:spcBef>
                <a:spcPts val="400"/>
              </a:spcBef>
              <a:spcAft>
                <a:spcPts val="400"/>
              </a:spcAft>
              <a:buClr>
                <a:srgbClr val="569DA4"/>
              </a:buClr>
            </a:pPr>
            <a:r>
              <a:rPr lang="en-GB" sz="1300" dirty="0">
                <a:latin typeface="Arial" panose="020B0604020202020204" pitchFamily="34" charset="0"/>
                <a:cs typeface="Arial" panose="020B0604020202020204" pitchFamily="34" charset="0"/>
              </a:rPr>
              <a:t>5TN/H: 250.9 KW per hour</a:t>
            </a:r>
          </a:p>
          <a:p>
            <a:pPr lvl="3">
              <a:lnSpc>
                <a:spcPct val="100000"/>
              </a:lnSpc>
              <a:spcBef>
                <a:spcPts val="400"/>
              </a:spcBef>
              <a:spcAft>
                <a:spcPts val="400"/>
              </a:spcAft>
              <a:buClr>
                <a:srgbClr val="569DA4"/>
              </a:buClr>
            </a:pPr>
            <a:r>
              <a:rPr lang="en-GB" sz="1300" dirty="0">
                <a:latin typeface="Arial" panose="020B0604020202020204" pitchFamily="34" charset="0"/>
                <a:cs typeface="Arial" panose="020B0604020202020204" pitchFamily="34" charset="0"/>
              </a:rPr>
              <a:t>10 TN/H: 516.8 KW per hour</a:t>
            </a:r>
          </a:p>
          <a:p>
            <a:pPr marL="0" indent="0">
              <a:lnSpc>
                <a:spcPct val="100000"/>
              </a:lnSpc>
              <a:spcBef>
                <a:spcPts val="400"/>
              </a:spcBef>
              <a:spcAft>
                <a:spcPts val="400"/>
              </a:spcAft>
              <a:buClr>
                <a:srgbClr val="569DA4"/>
              </a:buClr>
              <a:buNone/>
            </a:pPr>
            <a:r>
              <a:rPr lang="en-GB" sz="1300" dirty="0">
                <a:solidFill>
                  <a:srgbClr val="569DA4"/>
                </a:solidFill>
                <a:latin typeface="Arial" panose="020B0604020202020204" pitchFamily="34" charset="0"/>
                <a:cs typeface="Arial" panose="020B0604020202020204" pitchFamily="34" charset="0"/>
              </a:rPr>
              <a:t>Sewage System</a:t>
            </a:r>
          </a:p>
          <a:p>
            <a:pPr marL="0" indent="0">
              <a:buNone/>
            </a:pPr>
            <a:endParaRPr lang="en-GB" dirty="0"/>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48127F9D-0565-4EE7-8DFC-5B11B6BF0E21}"/>
              </a:ext>
            </a:extLst>
          </p:cNvPr>
          <p:cNvSpPr>
            <a:spLocks noGrp="1"/>
          </p:cNvSpPr>
          <p:nvPr>
            <p:ph type="sldNum" sz="quarter" idx="12"/>
          </p:nvPr>
        </p:nvSpPr>
        <p:spPr/>
        <p:txBody>
          <a:bodyPr/>
          <a:lstStyle/>
          <a:p>
            <a:fld id="{C1D7F914-E4F7-455C-A1CC-52701B4165D2}" type="slidenum">
              <a:rPr lang="en-GB" smtClean="0"/>
              <a:t>43</a:t>
            </a:fld>
            <a:endParaRPr lang="en-GB"/>
          </a:p>
        </p:txBody>
      </p:sp>
    </p:spTree>
    <p:extLst>
      <p:ext uri="{BB962C8B-B14F-4D97-AF65-F5344CB8AC3E}">
        <p14:creationId xmlns:p14="http://schemas.microsoft.com/office/powerpoint/2010/main" val="23720732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Location &amp; Facilities</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Layout project</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a:noFill/>
          <a:ln>
            <a:solidFill>
              <a:schemeClr val="bg1"/>
            </a:solidFill>
          </a:ln>
        </p:spPr>
        <p:txBody>
          <a:bodyPr>
            <a:normAutofit/>
          </a:bodyPr>
          <a:lstStyle/>
          <a:p>
            <a:pPr marL="0" indent="0">
              <a:buNone/>
            </a:pPr>
            <a:r>
              <a:rPr lang="en-GB" sz="1200" b="1" dirty="0">
                <a:solidFill>
                  <a:srgbClr val="569DA4"/>
                </a:solidFill>
                <a:latin typeface="Arial" panose="020B0604020202020204" pitchFamily="34" charset="0"/>
                <a:cs typeface="Arial" panose="020B0604020202020204" pitchFamily="34" charset="0"/>
              </a:rPr>
              <a:t>EMKAT 10 TN/H				                                Shandong Swan 10 TN/H</a:t>
            </a:r>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pic>
        <p:nvPicPr>
          <p:cNvPr id="4" name="Imagem 3"/>
          <p:cNvPicPr>
            <a:picLocks noChangeAspect="1"/>
          </p:cNvPicPr>
          <p:nvPr/>
        </p:nvPicPr>
        <p:blipFill>
          <a:blip r:embed="rId2"/>
          <a:stretch>
            <a:fillRect/>
          </a:stretch>
        </p:blipFill>
        <p:spPr>
          <a:xfrm>
            <a:off x="189412" y="1391920"/>
            <a:ext cx="5525588" cy="3404414"/>
          </a:xfrm>
          <a:prstGeom prst="rect">
            <a:avLst/>
          </a:prstGeom>
        </p:spPr>
      </p:pic>
      <p:pic>
        <p:nvPicPr>
          <p:cNvPr id="5" name="Imagem 4"/>
          <p:cNvPicPr>
            <a:picLocks noChangeAspect="1"/>
          </p:cNvPicPr>
          <p:nvPr/>
        </p:nvPicPr>
        <p:blipFill>
          <a:blip r:embed="rId3"/>
          <a:stretch>
            <a:fillRect/>
          </a:stretch>
        </p:blipFill>
        <p:spPr>
          <a:xfrm>
            <a:off x="6181725" y="1361347"/>
            <a:ext cx="5791200" cy="3465560"/>
          </a:xfrm>
          <a:prstGeom prst="rect">
            <a:avLst/>
          </a:prstGeom>
        </p:spPr>
      </p:pic>
      <p:sp>
        <p:nvSpPr>
          <p:cNvPr id="3" name="Marcador de Posição do Número do Diapositivo 2">
            <a:extLst>
              <a:ext uri="{FF2B5EF4-FFF2-40B4-BE49-F238E27FC236}">
                <a16:creationId xmlns:a16="http://schemas.microsoft.com/office/drawing/2014/main" id="{4F9A43C9-8A7A-469F-89B4-6661B77E45B7}"/>
              </a:ext>
            </a:extLst>
          </p:cNvPr>
          <p:cNvSpPr>
            <a:spLocks noGrp="1"/>
          </p:cNvSpPr>
          <p:nvPr>
            <p:ph type="sldNum" sz="quarter" idx="12"/>
          </p:nvPr>
        </p:nvSpPr>
        <p:spPr/>
        <p:txBody>
          <a:bodyPr/>
          <a:lstStyle/>
          <a:p>
            <a:fld id="{C1D7F914-E4F7-455C-A1CC-52701B4165D2}" type="slidenum">
              <a:rPr lang="en-GB" smtClean="0"/>
              <a:t>44</a:t>
            </a:fld>
            <a:endParaRPr lang="en-GB"/>
          </a:p>
        </p:txBody>
      </p:sp>
    </p:spTree>
    <p:extLst>
      <p:ext uri="{BB962C8B-B14F-4D97-AF65-F5344CB8AC3E}">
        <p14:creationId xmlns:p14="http://schemas.microsoft.com/office/powerpoint/2010/main" val="42751998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11. Environmental assessment requirements</a:t>
            </a:r>
            <a:br>
              <a:rPr lang="en-GB" sz="1800" b="1" dirty="0">
                <a:solidFill>
                  <a:srgbClr val="569DA4"/>
                </a:solidFill>
                <a:latin typeface="Arial" panose="020B0604020202020204" pitchFamily="34" charset="0"/>
                <a:cs typeface="Arial" panose="020B0604020202020204" pitchFamily="34" charset="0"/>
              </a:rPr>
            </a:b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a:noFill/>
          <a:ln>
            <a:solidFill>
              <a:schemeClr val="bg1"/>
            </a:solidFill>
          </a:ln>
        </p:spPr>
        <p:txBody>
          <a:bodyPr>
            <a:normAutofit fontScale="92500" lnSpcReduction="20000"/>
          </a:bodyPr>
          <a:lstStyle/>
          <a:p>
            <a:pPr marL="0" indent="0">
              <a:lnSpc>
                <a:spcPct val="150000"/>
              </a:lnSpc>
              <a:spcBef>
                <a:spcPts val="300"/>
              </a:spcBef>
              <a:spcAft>
                <a:spcPts val="300"/>
              </a:spcAft>
              <a:buNone/>
            </a:pPr>
            <a:r>
              <a:rPr lang="en-GB" sz="1300" dirty="0">
                <a:solidFill>
                  <a:srgbClr val="569DA4"/>
                </a:solidFill>
                <a:latin typeface="Arial" panose="020B0604020202020204" pitchFamily="34" charset="0"/>
                <a:cs typeface="Arial" panose="020B0604020202020204" pitchFamily="34" charset="0"/>
              </a:rPr>
              <a:t>Definition of Environmental Assessment grade that applies (B or C):</a:t>
            </a:r>
          </a:p>
          <a:p>
            <a:pPr lvl="1">
              <a:lnSpc>
                <a:spcPct val="150000"/>
              </a:lnSpc>
              <a:spcBef>
                <a:spcPts val="300"/>
              </a:spcBef>
              <a:spcAft>
                <a:spcPts val="300"/>
              </a:spcAft>
              <a:buClr>
                <a:srgbClr val="569DA4"/>
              </a:buClr>
            </a:pPr>
            <a:r>
              <a:rPr lang="en-GB" sz="1300" dirty="0">
                <a:latin typeface="Arial" panose="020B0604020202020204" pitchFamily="34" charset="0"/>
                <a:cs typeface="Arial" panose="020B0604020202020204" pitchFamily="34" charset="0"/>
              </a:rPr>
              <a:t>The Seed Treatment Plant does not fall into category A as long as its location is not in protected areas or areas with specific conditions;</a:t>
            </a:r>
          </a:p>
          <a:p>
            <a:pPr lvl="1">
              <a:lnSpc>
                <a:spcPct val="150000"/>
              </a:lnSpc>
              <a:spcBef>
                <a:spcPts val="300"/>
              </a:spcBef>
              <a:spcAft>
                <a:spcPts val="300"/>
              </a:spcAft>
              <a:buClr>
                <a:srgbClr val="569DA4"/>
              </a:buClr>
            </a:pPr>
            <a:r>
              <a:rPr lang="en-GB" sz="1300" dirty="0">
                <a:latin typeface="Arial" panose="020B0604020202020204" pitchFamily="34" charset="0"/>
                <a:cs typeface="Arial" panose="020B0604020202020204" pitchFamily="34" charset="0"/>
              </a:rPr>
              <a:t>The activity “Processing or seed treatment” is not included as an example in any of the Categories B or C. Although “</a:t>
            </a:r>
            <a:r>
              <a:rPr lang="en-GB" sz="1300" dirty="0" err="1">
                <a:latin typeface="Arial" panose="020B0604020202020204" pitchFamily="34" charset="0"/>
                <a:cs typeface="Arial" panose="020B0604020202020204" pitchFamily="34" charset="0"/>
              </a:rPr>
              <a:t>delinting</a:t>
            </a:r>
            <a:r>
              <a:rPr lang="en-GB" sz="1300" dirty="0">
                <a:latin typeface="Arial" panose="020B0604020202020204" pitchFamily="34" charset="0"/>
                <a:cs typeface="Arial" panose="020B0604020202020204" pitchFamily="34" charset="0"/>
              </a:rPr>
              <a:t>” with diluted sulphuric acid is considered a </a:t>
            </a:r>
            <a:r>
              <a:rPr lang="en-GB" sz="1300" dirty="0" err="1">
                <a:latin typeface="Arial" panose="020B0604020202020204" pitchFamily="34" charset="0"/>
                <a:cs typeface="Arial" panose="020B0604020202020204" pitchFamily="34" charset="0"/>
              </a:rPr>
              <a:t>delinting</a:t>
            </a:r>
            <a:r>
              <a:rPr lang="en-GB" sz="1300" dirty="0">
                <a:latin typeface="Arial" panose="020B0604020202020204" pitchFamily="34" charset="0"/>
                <a:cs typeface="Arial" panose="020B0604020202020204" pitchFamily="34" charset="0"/>
              </a:rPr>
              <a:t> method without major environmental impacts, due to the use of sulphuric acid in the process of treatment of cotton seeds it appears that it will be included in Category B, to be confirmed after the submission of the Process Instruction at MITADER.</a:t>
            </a:r>
          </a:p>
          <a:p>
            <a:pPr marL="0" indent="0">
              <a:lnSpc>
                <a:spcPct val="150000"/>
              </a:lnSpc>
              <a:spcBef>
                <a:spcPts val="300"/>
              </a:spcBef>
              <a:spcAft>
                <a:spcPts val="300"/>
              </a:spcAft>
              <a:buNone/>
            </a:pPr>
            <a:r>
              <a:rPr lang="en-GB" sz="1300" dirty="0">
                <a:solidFill>
                  <a:srgbClr val="569DA4"/>
                </a:solidFill>
                <a:latin typeface="Arial" panose="020B0604020202020204" pitchFamily="34" charset="0"/>
                <a:cs typeface="Arial" panose="020B0604020202020204" pitchFamily="34" charset="0"/>
              </a:rPr>
              <a:t>Requirement for EIA (Environmental impact study) or EAS (Simplified Environmental Study) </a:t>
            </a:r>
          </a:p>
          <a:p>
            <a:pPr lvl="1">
              <a:lnSpc>
                <a:spcPct val="150000"/>
              </a:lnSpc>
              <a:spcBef>
                <a:spcPts val="300"/>
              </a:spcBef>
              <a:spcAft>
                <a:spcPts val="300"/>
              </a:spcAft>
              <a:buClr>
                <a:srgbClr val="569DA4"/>
              </a:buClr>
            </a:pPr>
            <a:r>
              <a:rPr lang="en-GB" sz="1300" dirty="0">
                <a:latin typeface="Arial" panose="020B0604020202020204" pitchFamily="34" charset="0"/>
                <a:cs typeface="Arial" panose="020B0604020202020204" pitchFamily="34" charset="0"/>
              </a:rPr>
              <a:t>Step 1: Registration or Instruction of the Process through the Provincial Directorate of Land, Environment and Rural Development (DPTADER) of </a:t>
            </a:r>
            <a:r>
              <a:rPr lang="en-GB" sz="1300" dirty="0" err="1">
                <a:latin typeface="Arial" panose="020B0604020202020204" pitchFamily="34" charset="0"/>
                <a:cs typeface="Arial" panose="020B0604020202020204" pitchFamily="34" charset="0"/>
              </a:rPr>
              <a:t>Nampula</a:t>
            </a:r>
            <a:r>
              <a:rPr lang="en-GB" sz="1300" dirty="0">
                <a:latin typeface="Arial" panose="020B0604020202020204" pitchFamily="34" charset="0"/>
                <a:cs typeface="Arial" panose="020B0604020202020204" pitchFamily="34" charset="0"/>
              </a:rPr>
              <a:t> using the attached form.</a:t>
            </a:r>
          </a:p>
          <a:p>
            <a:pPr lvl="2">
              <a:lnSpc>
                <a:spcPct val="150000"/>
              </a:lnSpc>
              <a:spcBef>
                <a:spcPts val="300"/>
              </a:spcBef>
              <a:spcAft>
                <a:spcPts val="300"/>
              </a:spcAft>
              <a:buClr>
                <a:srgbClr val="569DA4"/>
              </a:buClr>
            </a:pPr>
            <a:r>
              <a:rPr lang="en-GB" sz="1300" dirty="0">
                <a:latin typeface="Arial" panose="020B0604020202020204" pitchFamily="34" charset="0"/>
                <a:cs typeface="Arial" panose="020B0604020202020204" pitchFamily="34" charset="0"/>
              </a:rPr>
              <a:t>If the feedback of DPTADER is into category B, there is a need for a Simplified Environmental Study (EAS).</a:t>
            </a:r>
          </a:p>
          <a:p>
            <a:pPr lvl="2">
              <a:lnSpc>
                <a:spcPct val="150000"/>
              </a:lnSpc>
              <a:spcBef>
                <a:spcPts val="300"/>
              </a:spcBef>
              <a:spcAft>
                <a:spcPts val="300"/>
              </a:spcAft>
              <a:buClr>
                <a:srgbClr val="569DA4"/>
              </a:buClr>
            </a:pPr>
            <a:r>
              <a:rPr lang="en-GB" sz="1300" dirty="0">
                <a:latin typeface="Arial" panose="020B0604020202020204" pitchFamily="34" charset="0"/>
                <a:cs typeface="Arial" panose="020B0604020202020204" pitchFamily="34" charset="0"/>
              </a:rPr>
              <a:t>If the feedback of DPTADER is into category C, the project is exempt from EIA or EAS;</a:t>
            </a:r>
          </a:p>
          <a:p>
            <a:pPr lvl="1">
              <a:lnSpc>
                <a:spcPct val="150000"/>
              </a:lnSpc>
              <a:spcBef>
                <a:spcPts val="300"/>
              </a:spcBef>
              <a:spcAft>
                <a:spcPts val="300"/>
              </a:spcAft>
              <a:buClr>
                <a:srgbClr val="569DA4"/>
              </a:buClr>
            </a:pPr>
            <a:r>
              <a:rPr lang="en-GB" sz="1300" dirty="0">
                <a:latin typeface="Arial" panose="020B0604020202020204" pitchFamily="34" charset="0"/>
                <a:cs typeface="Arial" panose="020B0604020202020204" pitchFamily="34" charset="0"/>
              </a:rPr>
              <a:t>Timeline</a:t>
            </a:r>
          </a:p>
          <a:p>
            <a:pPr lvl="2">
              <a:lnSpc>
                <a:spcPct val="150000"/>
              </a:lnSpc>
              <a:spcBef>
                <a:spcPts val="300"/>
              </a:spcBef>
              <a:spcAft>
                <a:spcPts val="300"/>
              </a:spcAft>
              <a:buClr>
                <a:srgbClr val="569DA4"/>
              </a:buClr>
            </a:pPr>
            <a:r>
              <a:rPr lang="en-GB" sz="1300" dirty="0">
                <a:latin typeface="Arial" panose="020B0604020202020204" pitchFamily="34" charset="0"/>
                <a:cs typeface="Arial" panose="020B0604020202020204" pitchFamily="34" charset="0"/>
              </a:rPr>
              <a:t>Pre-evaluation feedback: up to 8 working days;</a:t>
            </a:r>
          </a:p>
          <a:p>
            <a:pPr lvl="2">
              <a:lnSpc>
                <a:spcPct val="150000"/>
              </a:lnSpc>
              <a:spcBef>
                <a:spcPts val="300"/>
              </a:spcBef>
              <a:spcAft>
                <a:spcPts val="300"/>
              </a:spcAft>
              <a:buClr>
                <a:srgbClr val="569DA4"/>
              </a:buClr>
            </a:pPr>
            <a:r>
              <a:rPr lang="en-GB" sz="1300" dirty="0">
                <a:latin typeface="Arial" panose="020B0604020202020204" pitchFamily="34" charset="0"/>
                <a:cs typeface="Arial" panose="020B0604020202020204" pitchFamily="34" charset="0"/>
              </a:rPr>
              <a:t>Terms of reference for EAS feedback: up to 15 working days</a:t>
            </a:r>
          </a:p>
          <a:p>
            <a:pPr lvl="2">
              <a:lnSpc>
                <a:spcPct val="150000"/>
              </a:lnSpc>
              <a:spcBef>
                <a:spcPts val="300"/>
              </a:spcBef>
              <a:spcAft>
                <a:spcPts val="300"/>
              </a:spcAft>
              <a:buClr>
                <a:srgbClr val="569DA4"/>
              </a:buClr>
            </a:pPr>
            <a:r>
              <a:rPr lang="en-GB" sz="1300" dirty="0">
                <a:latin typeface="Arial" panose="020B0604020202020204" pitchFamily="34" charset="0"/>
                <a:cs typeface="Arial" panose="020B0604020202020204" pitchFamily="34" charset="0"/>
              </a:rPr>
              <a:t>Simplified environmental study feedback: up to 30 working days;</a:t>
            </a:r>
          </a:p>
          <a:p>
            <a:pPr lvl="2">
              <a:lnSpc>
                <a:spcPct val="150000"/>
              </a:lnSpc>
              <a:spcBef>
                <a:spcPts val="300"/>
              </a:spcBef>
              <a:spcAft>
                <a:spcPts val="300"/>
              </a:spcAft>
              <a:buClr>
                <a:srgbClr val="569DA4"/>
              </a:buClr>
            </a:pPr>
            <a:r>
              <a:rPr lang="en-GB" sz="1300" dirty="0">
                <a:latin typeface="Arial" panose="020B0604020202020204" pitchFamily="34" charset="0"/>
                <a:cs typeface="Arial" panose="020B0604020202020204" pitchFamily="34" charset="0"/>
              </a:rPr>
              <a:t>Issuance of the environmental license: 8 working days, after payment of the fees due;</a:t>
            </a:r>
          </a:p>
          <a:p>
            <a:pPr lvl="2">
              <a:lnSpc>
                <a:spcPct val="150000"/>
              </a:lnSpc>
              <a:spcBef>
                <a:spcPts val="300"/>
              </a:spcBef>
              <a:spcAft>
                <a:spcPts val="300"/>
              </a:spcAft>
              <a:buClr>
                <a:srgbClr val="569DA4"/>
              </a:buClr>
            </a:pPr>
            <a:endParaRPr lang="en-GB" sz="1300" dirty="0">
              <a:latin typeface="Arial" panose="020B0604020202020204" pitchFamily="34" charset="0"/>
              <a:cs typeface="Arial" panose="020B0604020202020204" pitchFamily="34" charset="0"/>
            </a:endParaRPr>
          </a:p>
          <a:p>
            <a:pPr lvl="1">
              <a:lnSpc>
                <a:spcPct val="150000"/>
              </a:lnSpc>
              <a:spcBef>
                <a:spcPts val="300"/>
              </a:spcBef>
              <a:spcAft>
                <a:spcPts val="300"/>
              </a:spcAft>
              <a:buClr>
                <a:srgbClr val="569DA4"/>
              </a:buClr>
            </a:pPr>
            <a:r>
              <a:rPr lang="en-GB" sz="1300" dirty="0">
                <a:latin typeface="Arial" panose="020B0604020202020204" pitchFamily="34" charset="0"/>
                <a:cs typeface="Arial" panose="020B0604020202020204" pitchFamily="34" charset="0"/>
              </a:rPr>
              <a:t>Applicable fees</a:t>
            </a:r>
          </a:p>
          <a:p>
            <a:pPr lvl="2">
              <a:lnSpc>
                <a:spcPct val="150000"/>
              </a:lnSpc>
              <a:spcBef>
                <a:spcPts val="300"/>
              </a:spcBef>
              <a:spcAft>
                <a:spcPts val="300"/>
              </a:spcAft>
              <a:buClr>
                <a:srgbClr val="569DA4"/>
              </a:buClr>
            </a:pPr>
            <a:r>
              <a:rPr lang="en-GB" sz="1300" dirty="0">
                <a:latin typeface="Arial" panose="020B0604020202020204" pitchFamily="34" charset="0"/>
                <a:cs typeface="Arial" panose="020B0604020202020204" pitchFamily="34" charset="0"/>
              </a:rPr>
              <a:t>Category B: 0.1% of the total investment amount.</a:t>
            </a:r>
          </a:p>
          <a:p>
            <a:pPr lvl="2">
              <a:lnSpc>
                <a:spcPct val="150000"/>
              </a:lnSpc>
              <a:spcBef>
                <a:spcPts val="300"/>
              </a:spcBef>
              <a:spcAft>
                <a:spcPts val="300"/>
              </a:spcAft>
              <a:buClr>
                <a:srgbClr val="569DA4"/>
              </a:buClr>
            </a:pPr>
            <a:r>
              <a:rPr lang="en-GB" sz="1300" dirty="0">
                <a:latin typeface="Arial" panose="020B0604020202020204" pitchFamily="34" charset="0"/>
                <a:cs typeface="Arial" panose="020B0604020202020204" pitchFamily="34" charset="0"/>
              </a:rPr>
              <a:t>Category C: 0.01% of the total investment amount.</a:t>
            </a:r>
          </a:p>
          <a:p>
            <a:endParaRPr lang="en-GB" sz="2000" dirty="0">
              <a:latin typeface="Arial" panose="020B0604020202020204" pitchFamily="34" charset="0"/>
              <a:cs typeface="Arial" panose="020B0604020202020204" pitchFamily="34" charset="0"/>
            </a:endParaRPr>
          </a:p>
          <a:p>
            <a:pPr marL="0" indent="0">
              <a:buNone/>
            </a:pPr>
            <a:endParaRPr lang="en-GB" sz="1600" dirty="0">
              <a:latin typeface="Arial" panose="020B0604020202020204" pitchFamily="34" charset="0"/>
              <a:cs typeface="Arial" panose="020B0604020202020204" pitchFamily="34" charset="0"/>
            </a:endParaRPr>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FFC69D03-BDCA-4F18-AFA5-C027E14FF440}"/>
              </a:ext>
            </a:extLst>
          </p:cNvPr>
          <p:cNvSpPr>
            <a:spLocks noGrp="1"/>
          </p:cNvSpPr>
          <p:nvPr>
            <p:ph type="sldNum" sz="quarter" idx="12"/>
          </p:nvPr>
        </p:nvSpPr>
        <p:spPr/>
        <p:txBody>
          <a:bodyPr/>
          <a:lstStyle/>
          <a:p>
            <a:fld id="{C1D7F914-E4F7-455C-A1CC-52701B4165D2}" type="slidenum">
              <a:rPr lang="en-GB" smtClean="0"/>
              <a:t>45</a:t>
            </a:fld>
            <a:endParaRPr lang="en-GB"/>
          </a:p>
        </p:txBody>
      </p:sp>
    </p:spTree>
    <p:extLst>
      <p:ext uri="{BB962C8B-B14F-4D97-AF65-F5344CB8AC3E}">
        <p14:creationId xmlns:p14="http://schemas.microsoft.com/office/powerpoint/2010/main" val="25613373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Environmental assessment requirements</a:t>
            </a:r>
            <a:br>
              <a:rPr lang="en-GB" sz="1800" b="1" dirty="0">
                <a:solidFill>
                  <a:srgbClr val="569DA4"/>
                </a:solidFill>
                <a:latin typeface="Arial" panose="020B0604020202020204" pitchFamily="34" charset="0"/>
                <a:cs typeface="Arial" panose="020B0604020202020204" pitchFamily="34" charset="0"/>
              </a:rPr>
            </a:b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a:noFill/>
          <a:ln>
            <a:solidFill>
              <a:schemeClr val="bg1"/>
            </a:solidFill>
          </a:ln>
        </p:spPr>
        <p:txBody>
          <a:bodyPr>
            <a:normAutofit/>
          </a:bodyPr>
          <a:lstStyle/>
          <a:p>
            <a:pPr marL="0" indent="0">
              <a:buNone/>
            </a:pPr>
            <a:endParaRPr lang="en-GB" sz="2000" dirty="0">
              <a:latin typeface="Arial" panose="020B0604020202020204" pitchFamily="34" charset="0"/>
              <a:cs typeface="Arial" panose="020B0604020202020204" pitchFamily="34" charset="0"/>
            </a:endParaRPr>
          </a:p>
          <a:p>
            <a:pPr marL="0" indent="0">
              <a:buNone/>
            </a:pPr>
            <a:endParaRPr lang="en-GB" sz="1600" dirty="0">
              <a:latin typeface="Arial" panose="020B0604020202020204" pitchFamily="34" charset="0"/>
              <a:cs typeface="Arial" panose="020B0604020202020204" pitchFamily="34" charset="0"/>
            </a:endParaRPr>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graphicFrame>
        <p:nvGraphicFramePr>
          <p:cNvPr id="3" name="Tabela 2"/>
          <p:cNvGraphicFramePr>
            <a:graphicFrameLocks noGrp="1"/>
          </p:cNvGraphicFramePr>
          <p:nvPr>
            <p:extLst>
              <p:ext uri="{D42A27DB-BD31-4B8C-83A1-F6EECF244321}">
                <p14:modId xmlns:p14="http://schemas.microsoft.com/office/powerpoint/2010/main" val="2465251859"/>
              </p:ext>
            </p:extLst>
          </p:nvPr>
        </p:nvGraphicFramePr>
        <p:xfrm>
          <a:off x="148046" y="390428"/>
          <a:ext cx="11754940" cy="6367423"/>
        </p:xfrm>
        <a:graphic>
          <a:graphicData uri="http://schemas.openxmlformats.org/drawingml/2006/table">
            <a:tbl>
              <a:tblPr firstRow="1" bandRow="1"/>
              <a:tblGrid>
                <a:gridCol w="1967787">
                  <a:extLst>
                    <a:ext uri="{9D8B030D-6E8A-4147-A177-3AD203B41FA5}">
                      <a16:colId xmlns:a16="http://schemas.microsoft.com/office/drawing/2014/main" val="3798488768"/>
                    </a:ext>
                  </a:extLst>
                </a:gridCol>
                <a:gridCol w="3904505">
                  <a:extLst>
                    <a:ext uri="{9D8B030D-6E8A-4147-A177-3AD203B41FA5}">
                      <a16:colId xmlns:a16="http://schemas.microsoft.com/office/drawing/2014/main" val="3385863916"/>
                    </a:ext>
                  </a:extLst>
                </a:gridCol>
                <a:gridCol w="642120">
                  <a:extLst>
                    <a:ext uri="{9D8B030D-6E8A-4147-A177-3AD203B41FA5}">
                      <a16:colId xmlns:a16="http://schemas.microsoft.com/office/drawing/2014/main" val="2571933915"/>
                    </a:ext>
                  </a:extLst>
                </a:gridCol>
                <a:gridCol w="4681793">
                  <a:extLst>
                    <a:ext uri="{9D8B030D-6E8A-4147-A177-3AD203B41FA5}">
                      <a16:colId xmlns:a16="http://schemas.microsoft.com/office/drawing/2014/main" val="4013333910"/>
                    </a:ext>
                  </a:extLst>
                </a:gridCol>
                <a:gridCol w="558735">
                  <a:extLst>
                    <a:ext uri="{9D8B030D-6E8A-4147-A177-3AD203B41FA5}">
                      <a16:colId xmlns:a16="http://schemas.microsoft.com/office/drawing/2014/main" val="1317502146"/>
                    </a:ext>
                  </a:extLst>
                </a:gridCol>
              </a:tblGrid>
              <a:tr h="286310">
                <a:tc>
                  <a:txBody>
                    <a:bodyPr/>
                    <a:lstStyle/>
                    <a:p>
                      <a:pPr algn="l" rtl="0" fontAlgn="ctr"/>
                      <a:r>
                        <a:rPr lang="en-GB" sz="1000" b="1" i="0" u="none" strike="noStrike" dirty="0">
                          <a:solidFill>
                            <a:srgbClr val="FFFFFF"/>
                          </a:solidFill>
                          <a:effectLst/>
                          <a:latin typeface="Arial" panose="020B0604020202020204" pitchFamily="34" charset="0"/>
                        </a:rPr>
                        <a:t>Risk Variables</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ctr"/>
                      <a:r>
                        <a:rPr lang="en-GB" sz="1000" b="1" i="0" u="none" strike="noStrike">
                          <a:solidFill>
                            <a:srgbClr val="FFFFFF"/>
                          </a:solidFill>
                          <a:effectLst/>
                          <a:latin typeface="Arial" panose="020B0604020202020204" pitchFamily="34" charset="0"/>
                        </a:rPr>
                        <a:t>EMKAT</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ctr"/>
                      <a:r>
                        <a:rPr lang="en-GB" sz="1000" b="1" i="0" u="none" strike="noStrike">
                          <a:solidFill>
                            <a:srgbClr val="FFFFFF"/>
                          </a:solidFill>
                          <a:effectLst/>
                          <a:latin typeface="Arial" panose="020B0604020202020204" pitchFamily="34" charset="0"/>
                        </a:rPr>
                        <a:t>Grade (1-5)</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ctr"/>
                      <a:r>
                        <a:rPr lang="en-GB" sz="1000" b="1" i="0" u="none" strike="noStrike">
                          <a:solidFill>
                            <a:srgbClr val="FFFFFF"/>
                          </a:solidFill>
                          <a:effectLst/>
                          <a:latin typeface="Arial" panose="020B0604020202020204" pitchFamily="34" charset="0"/>
                        </a:rPr>
                        <a:t>SWAN</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ctr"/>
                      <a:r>
                        <a:rPr lang="en-GB" sz="1000" b="1" i="0" u="none" strike="noStrike">
                          <a:solidFill>
                            <a:srgbClr val="FFFFFF"/>
                          </a:solidFill>
                          <a:effectLst/>
                          <a:latin typeface="Arial" panose="020B0604020202020204" pitchFamily="34" charset="0"/>
                        </a:rPr>
                        <a:t>Grade (1-5)</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extLst>
                  <a:ext uri="{0D108BD9-81ED-4DB2-BD59-A6C34878D82A}">
                    <a16:rowId xmlns:a16="http://schemas.microsoft.com/office/drawing/2014/main" val="2272097914"/>
                  </a:ext>
                </a:extLst>
              </a:tr>
              <a:tr h="444006">
                <a:tc>
                  <a:txBody>
                    <a:bodyPr/>
                    <a:lstStyle/>
                    <a:p>
                      <a:pPr algn="just" rtl="0" fontAlgn="ctr"/>
                      <a:r>
                        <a:rPr lang="en-GB" sz="1000" b="0" i="0" u="none" strike="noStrike" dirty="0">
                          <a:solidFill>
                            <a:srgbClr val="FFFFFF"/>
                          </a:solidFill>
                          <a:effectLst/>
                          <a:latin typeface="Arial" panose="020B0604020202020204" pitchFamily="34" charset="0"/>
                        </a:rPr>
                        <a:t>Waste  treatment system   (solid residuals)</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t"/>
                      <a:r>
                        <a:rPr lang="en-GB" sz="900" b="0" i="0" u="none" strike="noStrike" dirty="0">
                          <a:solidFill>
                            <a:srgbClr val="FFFFFF"/>
                          </a:solidFill>
                          <a:effectLst/>
                          <a:latin typeface="Arial" panose="020B0604020202020204" pitchFamily="34" charset="0"/>
                        </a:rPr>
                        <a:t>The burnt lint is neutralized and becomes alkaline and thus poses no threat to environment even if delivered to atmosphere. The system doesn´t have important impact on Solid waste and their disposal.</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ctr"/>
                      <a:r>
                        <a:rPr lang="en-GB" sz="1000" b="0" i="0" u="none" strike="noStrike" dirty="0">
                          <a:solidFill>
                            <a:srgbClr val="FFFFFF"/>
                          </a:solidFill>
                          <a:effectLst/>
                          <a:latin typeface="Arial" panose="020B0604020202020204" pitchFamily="34" charset="0"/>
                        </a:rPr>
                        <a:t>5</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t"/>
                      <a:r>
                        <a:rPr lang="en-GB" sz="900" b="0" i="0" u="none" strike="noStrike" dirty="0">
                          <a:solidFill>
                            <a:srgbClr val="FFFFFF"/>
                          </a:solidFill>
                          <a:effectLst/>
                          <a:latin typeface="Arial" panose="020B0604020202020204" pitchFamily="34" charset="0"/>
                        </a:rPr>
                        <a:t>The system doesn´t have important impact on Solid waste and their disposal. Possible increase of soil erosion by the wind or water,  on the site</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3</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extLst>
                  <a:ext uri="{0D108BD9-81ED-4DB2-BD59-A6C34878D82A}">
                    <a16:rowId xmlns:a16="http://schemas.microsoft.com/office/drawing/2014/main" val="1740857944"/>
                  </a:ext>
                </a:extLst>
              </a:tr>
              <a:tr h="588859">
                <a:tc>
                  <a:txBody>
                    <a:bodyPr/>
                    <a:lstStyle/>
                    <a:p>
                      <a:pPr algn="just" rtl="0" fontAlgn="ctr"/>
                      <a:r>
                        <a:rPr lang="en-GB" sz="1000" b="0" i="0" u="none" strike="noStrike" dirty="0">
                          <a:solidFill>
                            <a:srgbClr val="FFFFFF"/>
                          </a:solidFill>
                          <a:effectLst/>
                          <a:latin typeface="Arial" panose="020B0604020202020204" pitchFamily="34" charset="0"/>
                        </a:rPr>
                        <a:t>Water treatment system</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t"/>
                      <a:r>
                        <a:rPr lang="en-GB" sz="900" b="0" i="0" u="none" strike="noStrike" dirty="0">
                          <a:solidFill>
                            <a:srgbClr val="FFFFFF"/>
                          </a:solidFill>
                          <a:effectLst/>
                          <a:latin typeface="Arial" panose="020B0604020202020204" pitchFamily="34" charset="0"/>
                        </a:rPr>
                        <a:t>There is a special cleaning system of the returning liquids to avoid that these will be discharged to the ground water. This resulted to a reduction in pollution by 95% as the diluted mix remains clean.</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ctr"/>
                      <a:r>
                        <a:rPr lang="en-GB" sz="1000" b="0" i="0" u="none" strike="noStrike" dirty="0">
                          <a:solidFill>
                            <a:srgbClr val="FFFFFF"/>
                          </a:solidFill>
                          <a:effectLst/>
                          <a:latin typeface="Arial" panose="020B0604020202020204" pitchFamily="34" charset="0"/>
                        </a:rPr>
                        <a:t>4</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t"/>
                      <a:r>
                        <a:rPr lang="en-GB" sz="900" b="0" i="0" u="none" strike="noStrike">
                          <a:solidFill>
                            <a:srgbClr val="FFFFFF"/>
                          </a:solidFill>
                          <a:effectLst/>
                          <a:latin typeface="Arial" panose="020B0604020202020204" pitchFamily="34" charset="0"/>
                        </a:rPr>
                        <a:t>It needs some water to clean the machine while processing season completed to stop the acid delinting line or a long breakdown time for the acid delinting line. The water that used to clean the centrifuguer, neutralizing and coating machine can not be discharged to land, which need to discharged to a sedimentation basin. </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3</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extLst>
                  <a:ext uri="{0D108BD9-81ED-4DB2-BD59-A6C34878D82A}">
                    <a16:rowId xmlns:a16="http://schemas.microsoft.com/office/drawing/2014/main" val="857939489"/>
                  </a:ext>
                </a:extLst>
              </a:tr>
              <a:tr h="434272">
                <a:tc>
                  <a:txBody>
                    <a:bodyPr/>
                    <a:lstStyle/>
                    <a:p>
                      <a:pPr algn="just" rtl="0" fontAlgn="ctr"/>
                      <a:r>
                        <a:rPr lang="en-GB" sz="1000" b="0" i="0" u="none" strike="noStrike" dirty="0">
                          <a:solidFill>
                            <a:srgbClr val="FFFFFF"/>
                          </a:solidFill>
                          <a:effectLst/>
                          <a:latin typeface="Arial" panose="020B0604020202020204" pitchFamily="34" charset="0"/>
                        </a:rPr>
                        <a:t>Air Pollution (Outside plant)</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t"/>
                      <a:r>
                        <a:rPr lang="en-GB" sz="900" b="0" i="0" u="none" strike="noStrike" dirty="0">
                          <a:solidFill>
                            <a:srgbClr val="FFFFFF"/>
                          </a:solidFill>
                          <a:effectLst/>
                          <a:latin typeface="Arial" panose="020B0604020202020204" pitchFamily="34" charset="0"/>
                        </a:rPr>
                        <a:t>No Major emissions in the atmosphere or downgrading of the atmosphere quality. No bad odours. No changes in the movement of air, humidity or temperature or any kind of climatic change locally or to a wider extent</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5</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t"/>
                      <a:r>
                        <a:rPr lang="en-GB" sz="900" b="0" i="0" u="none" strike="noStrike" dirty="0">
                          <a:solidFill>
                            <a:srgbClr val="FFFFFF"/>
                          </a:solidFill>
                          <a:effectLst/>
                          <a:latin typeface="Arial" panose="020B0604020202020204" pitchFamily="34" charset="0"/>
                        </a:rPr>
                        <a:t>Emission of bad odours in the surrounding area. Possible  emissions in the atmosphere or downgrading of the atmosphere quality. Increase of the existent noise level. </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3</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extLst>
                  <a:ext uri="{0D108BD9-81ED-4DB2-BD59-A6C34878D82A}">
                    <a16:rowId xmlns:a16="http://schemas.microsoft.com/office/drawing/2014/main" val="1791735658"/>
                  </a:ext>
                </a:extLst>
              </a:tr>
              <a:tr h="741893">
                <a:tc>
                  <a:txBody>
                    <a:bodyPr/>
                    <a:lstStyle/>
                    <a:p>
                      <a:pPr algn="just" rtl="0" fontAlgn="ctr"/>
                      <a:r>
                        <a:rPr lang="en-GB" sz="1000" b="0" i="0" u="none" strike="noStrike">
                          <a:solidFill>
                            <a:srgbClr val="FFFFFF"/>
                          </a:solidFill>
                          <a:effectLst/>
                          <a:latin typeface="Arial" panose="020B0604020202020204" pitchFamily="34" charset="0"/>
                        </a:rPr>
                        <a:t>Air Pollution (inside plant)</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t"/>
                      <a:r>
                        <a:rPr lang="en-GB" sz="900" b="0" i="0" u="none" strike="noStrike" dirty="0">
                          <a:solidFill>
                            <a:srgbClr val="FFFFFF"/>
                          </a:solidFill>
                          <a:effectLst/>
                          <a:latin typeface="Arial" panose="020B0604020202020204" pitchFamily="34" charset="0"/>
                        </a:rPr>
                        <a:t>The cyclones receiving the hydrolysed fibre are only 95% efficient. That means 5% is wasted in the air. For an extra cost of €60,000 they can provide a complete </a:t>
                      </a:r>
                      <a:r>
                        <a:rPr lang="en-GB" sz="900" b="0" i="0" u="none" strike="noStrike" dirty="0" err="1">
                          <a:solidFill>
                            <a:srgbClr val="FFFFFF"/>
                          </a:solidFill>
                          <a:effectLst/>
                          <a:latin typeface="Arial" panose="020B0604020202020204" pitchFamily="34" charset="0"/>
                        </a:rPr>
                        <a:t>dedusting</a:t>
                      </a:r>
                      <a:r>
                        <a:rPr lang="en-GB" sz="900" b="0" i="0" u="none" strike="noStrike" dirty="0">
                          <a:solidFill>
                            <a:srgbClr val="FFFFFF"/>
                          </a:solidFill>
                          <a:effectLst/>
                          <a:latin typeface="Arial" panose="020B0604020202020204" pitchFamily="34" charset="0"/>
                        </a:rPr>
                        <a:t> technology.</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4</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t"/>
                      <a:r>
                        <a:rPr lang="en-GB" sz="900" b="0" i="0" u="none" strike="noStrike" dirty="0">
                          <a:solidFill>
                            <a:srgbClr val="FFFFFF"/>
                          </a:solidFill>
                          <a:effectLst/>
                          <a:latin typeface="Arial" panose="020B0604020202020204" pitchFamily="34" charset="0"/>
                        </a:rPr>
                        <a:t>Cyclone system in the proposal can catch more than 80% dust and the other less than 20% dust to the air or surrounding area.  There is a pulse dust collector, which help to catch the rest dust to 99%. The investment is about USD15, 000. Sulphide Air to atmosphere. It needs another separate system to dealing after pulse dust collector, which need another USD285000.  </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3</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extLst>
                  <a:ext uri="{0D108BD9-81ED-4DB2-BD59-A6C34878D82A}">
                    <a16:rowId xmlns:a16="http://schemas.microsoft.com/office/drawing/2014/main" val="3330874629"/>
                  </a:ext>
                </a:extLst>
              </a:tr>
              <a:tr h="301131">
                <a:tc>
                  <a:txBody>
                    <a:bodyPr/>
                    <a:lstStyle/>
                    <a:p>
                      <a:pPr algn="just" rtl="0" fontAlgn="ctr"/>
                      <a:r>
                        <a:rPr lang="en-GB" sz="1000" b="0" i="0" u="none" strike="noStrike">
                          <a:solidFill>
                            <a:srgbClr val="FFFFFF"/>
                          </a:solidFill>
                          <a:effectLst/>
                          <a:latin typeface="Arial" panose="020B0604020202020204" pitchFamily="34" charset="0"/>
                        </a:rPr>
                        <a:t>Humidity level and control</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t"/>
                      <a:r>
                        <a:rPr lang="en-GB" sz="900" b="0" i="0" u="none" strike="noStrike" dirty="0">
                          <a:solidFill>
                            <a:srgbClr val="FFFFFF"/>
                          </a:solidFill>
                          <a:effectLst/>
                          <a:latin typeface="Arial" panose="020B0604020202020204" pitchFamily="34" charset="0"/>
                        </a:rPr>
                        <a:t>No changes in the movement of air, humidity or temperature or any kind of climatic change locally or to a wider extent</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ctr"/>
                      <a:r>
                        <a:rPr lang="en-GB" sz="1000" b="0" i="0" u="none" strike="noStrike" dirty="0">
                          <a:solidFill>
                            <a:srgbClr val="FFFFFF"/>
                          </a:solidFill>
                          <a:effectLst/>
                          <a:latin typeface="Arial" panose="020B0604020202020204" pitchFamily="34" charset="0"/>
                        </a:rPr>
                        <a:t>4</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t"/>
                      <a:r>
                        <a:rPr lang="en-GB" sz="900" b="0" i="0" u="none" strike="noStrike" dirty="0">
                          <a:solidFill>
                            <a:srgbClr val="FFFFFF"/>
                          </a:solidFill>
                          <a:effectLst/>
                          <a:latin typeface="Arial" panose="020B0604020202020204" pitchFamily="34" charset="0"/>
                        </a:rPr>
                        <a:t>No changes in the movement of air, humidity or temperature or any kind of climatic change locally or to a wider extent</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4</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extLst>
                  <a:ext uri="{0D108BD9-81ED-4DB2-BD59-A6C34878D82A}">
                    <a16:rowId xmlns:a16="http://schemas.microsoft.com/office/drawing/2014/main" val="3388217339"/>
                  </a:ext>
                </a:extLst>
              </a:tr>
              <a:tr h="569522">
                <a:tc>
                  <a:txBody>
                    <a:bodyPr/>
                    <a:lstStyle/>
                    <a:p>
                      <a:pPr algn="just" rtl="0" fontAlgn="ctr"/>
                      <a:r>
                        <a:rPr lang="en-GB" sz="1000" b="0" i="0" u="none" strike="noStrike" dirty="0">
                          <a:solidFill>
                            <a:srgbClr val="FFFFFF"/>
                          </a:solidFill>
                          <a:effectLst/>
                          <a:latin typeface="Arial" panose="020B0604020202020204" pitchFamily="34" charset="0"/>
                        </a:rPr>
                        <a:t>Explosion/Fire risk</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t"/>
                      <a:r>
                        <a:rPr lang="en-GB" sz="900" b="0" i="0" u="none" strike="noStrike" dirty="0">
                          <a:solidFill>
                            <a:srgbClr val="FFFFFF"/>
                          </a:solidFill>
                          <a:effectLst/>
                          <a:latin typeface="Arial" panose="020B0604020202020204" pitchFamily="34" charset="0"/>
                        </a:rPr>
                        <a:t>No danger of explosion or leakage of dangerous substances (including, among others, petroleum, insecticides, chemical substances or radiation) in case of accident or abnormal conditions</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ctr"/>
                      <a:r>
                        <a:rPr lang="en-GB" sz="1000" b="0" i="0" u="none" strike="noStrike" dirty="0">
                          <a:solidFill>
                            <a:srgbClr val="FFFFFF"/>
                          </a:solidFill>
                          <a:effectLst/>
                          <a:latin typeface="Arial" panose="020B0604020202020204" pitchFamily="34" charset="0"/>
                        </a:rPr>
                        <a:t>4</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t"/>
                      <a:r>
                        <a:rPr lang="en-GB" sz="900" b="0" i="0" u="none" strike="noStrike" dirty="0">
                          <a:solidFill>
                            <a:srgbClr val="FFFFFF"/>
                          </a:solidFill>
                          <a:effectLst/>
                          <a:latin typeface="Arial" panose="020B0604020202020204" pitchFamily="34" charset="0"/>
                        </a:rPr>
                        <a:t>No danger of explosion or leakage of dangerous substances (including, among others, petroleum, insecticides, chemical substances or radiation) in case of accident or abnormal conditions</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4</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extLst>
                  <a:ext uri="{0D108BD9-81ED-4DB2-BD59-A6C34878D82A}">
                    <a16:rowId xmlns:a16="http://schemas.microsoft.com/office/drawing/2014/main" val="121503583"/>
                  </a:ext>
                </a:extLst>
              </a:tr>
              <a:tr h="269596">
                <a:tc>
                  <a:txBody>
                    <a:bodyPr/>
                    <a:lstStyle/>
                    <a:p>
                      <a:pPr algn="just" rtl="0" fontAlgn="ctr"/>
                      <a:r>
                        <a:rPr lang="en-GB" sz="1000" b="0" i="0" u="none" strike="noStrike">
                          <a:solidFill>
                            <a:srgbClr val="FFFFFF"/>
                          </a:solidFill>
                          <a:effectLst/>
                          <a:latin typeface="Arial" panose="020B0604020202020204" pitchFamily="34" charset="0"/>
                        </a:rPr>
                        <a:t>Risk in Raw Matterial Storage</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t"/>
                      <a:r>
                        <a:rPr lang="en-GB" sz="900" b="0" i="0" u="none" strike="noStrike" dirty="0">
                          <a:solidFill>
                            <a:srgbClr val="FFFFFF"/>
                          </a:solidFill>
                          <a:effectLst/>
                          <a:latin typeface="Arial" panose="020B0604020202020204" pitchFamily="34" charset="0"/>
                        </a:rPr>
                        <a:t>All equipment used for the diluted Sulphuric Acid Chemical Delinting is made of stainless steel type 316L.</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5</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t"/>
                      <a:r>
                        <a:rPr lang="en-GB" sz="900" b="0" i="0" u="none" strike="noStrike" dirty="0">
                          <a:solidFill>
                            <a:srgbClr val="FFFFFF"/>
                          </a:solidFill>
                          <a:effectLst/>
                          <a:latin typeface="Arial" panose="020B0604020202020204" pitchFamily="34" charset="0"/>
                        </a:rPr>
                        <a:t>Concentrated Acid Tank is normal steel</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ctr"/>
                      <a:r>
                        <a:rPr lang="en-GB" sz="1000" b="0" i="0" u="none" strike="noStrike" dirty="0">
                          <a:solidFill>
                            <a:srgbClr val="FFFFFF"/>
                          </a:solidFill>
                          <a:effectLst/>
                          <a:latin typeface="Arial" panose="020B0604020202020204" pitchFamily="34" charset="0"/>
                        </a:rPr>
                        <a:t>3</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extLst>
                  <a:ext uri="{0D108BD9-81ED-4DB2-BD59-A6C34878D82A}">
                    <a16:rowId xmlns:a16="http://schemas.microsoft.com/office/drawing/2014/main" val="3157862804"/>
                  </a:ext>
                </a:extLst>
              </a:tr>
              <a:tr h="144705">
                <a:tc>
                  <a:txBody>
                    <a:bodyPr/>
                    <a:lstStyle/>
                    <a:p>
                      <a:pPr algn="just" rtl="0" fontAlgn="ctr"/>
                      <a:r>
                        <a:rPr lang="en-GB" sz="1000" b="0" i="0" u="none" strike="noStrike">
                          <a:solidFill>
                            <a:srgbClr val="FFFFFF"/>
                          </a:solidFill>
                          <a:effectLst/>
                          <a:latin typeface="Arial" panose="020B0604020202020204" pitchFamily="34" charset="0"/>
                        </a:rPr>
                        <a:t>Power Supply consumption</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t"/>
                      <a:r>
                        <a:rPr lang="en-GB" sz="900" b="0" i="0" u="none" strike="noStrike">
                          <a:solidFill>
                            <a:srgbClr val="FFFFFF"/>
                          </a:solidFill>
                          <a:effectLst/>
                          <a:latin typeface="Arial" panose="020B0604020202020204" pitchFamily="34" charset="0"/>
                        </a:rPr>
                        <a:t>537 KW per hour</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ctr"/>
                      <a:r>
                        <a:rPr lang="en-GB" sz="1000" b="1" i="0" u="none" strike="noStrike">
                          <a:solidFill>
                            <a:srgbClr val="FFFFFF"/>
                          </a:solidFill>
                          <a:effectLst/>
                          <a:latin typeface="Arial" panose="020B0604020202020204" pitchFamily="34" charset="0"/>
                        </a:rPr>
                        <a:t>3</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t"/>
                      <a:r>
                        <a:rPr lang="en-GB" sz="900" b="0" i="0" u="none" strike="noStrike" dirty="0">
                          <a:solidFill>
                            <a:srgbClr val="FFFFFF"/>
                          </a:solidFill>
                          <a:effectLst/>
                          <a:latin typeface="Arial" panose="020B0604020202020204" pitchFamily="34" charset="0"/>
                        </a:rPr>
                        <a:t>Equipped power 250.9KW per hour</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ctr"/>
                      <a:r>
                        <a:rPr lang="en-GB" sz="1000" b="1" i="0" u="none" strike="noStrike" dirty="0">
                          <a:solidFill>
                            <a:srgbClr val="FFFFFF"/>
                          </a:solidFill>
                          <a:effectLst/>
                          <a:latin typeface="Arial" panose="020B0604020202020204" pitchFamily="34" charset="0"/>
                        </a:rPr>
                        <a:t>4</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extLst>
                  <a:ext uri="{0D108BD9-81ED-4DB2-BD59-A6C34878D82A}">
                    <a16:rowId xmlns:a16="http://schemas.microsoft.com/office/drawing/2014/main" val="1297392009"/>
                  </a:ext>
                </a:extLst>
              </a:tr>
              <a:tr h="144705">
                <a:tc>
                  <a:txBody>
                    <a:bodyPr/>
                    <a:lstStyle/>
                    <a:p>
                      <a:pPr algn="just" rtl="0" fontAlgn="ctr"/>
                      <a:r>
                        <a:rPr lang="en-GB" sz="1000" b="0" i="0" u="none" strike="noStrike" dirty="0">
                          <a:solidFill>
                            <a:srgbClr val="FFFFFF"/>
                          </a:solidFill>
                          <a:effectLst/>
                          <a:latin typeface="Arial" panose="020B0604020202020204" pitchFamily="34" charset="0"/>
                        </a:rPr>
                        <a:t>Diesel consumption</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t"/>
                      <a:r>
                        <a:rPr lang="en-GB" sz="900" b="0" i="0" u="none" strike="noStrike" dirty="0">
                          <a:solidFill>
                            <a:srgbClr val="FFFFFF"/>
                          </a:solidFill>
                          <a:effectLst/>
                          <a:latin typeface="Arial" panose="020B0604020202020204" pitchFamily="34" charset="0"/>
                        </a:rPr>
                        <a:t>25 Litres/hr</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4</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t"/>
                      <a:r>
                        <a:rPr lang="en-GB" sz="900" b="0" i="0" u="none" strike="noStrike" dirty="0">
                          <a:solidFill>
                            <a:srgbClr val="FFFFFF"/>
                          </a:solidFill>
                          <a:effectLst/>
                          <a:latin typeface="Arial" panose="020B0604020202020204" pitchFamily="34" charset="0"/>
                        </a:rPr>
                        <a:t>80KG/H</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ctr"/>
                      <a:r>
                        <a:rPr lang="en-GB" sz="1000" b="0" i="0" u="none" strike="noStrike" dirty="0">
                          <a:solidFill>
                            <a:srgbClr val="FFFFFF"/>
                          </a:solidFill>
                          <a:effectLst/>
                          <a:latin typeface="Arial" panose="020B0604020202020204" pitchFamily="34" charset="0"/>
                        </a:rPr>
                        <a:t>3</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extLst>
                  <a:ext uri="{0D108BD9-81ED-4DB2-BD59-A6C34878D82A}">
                    <a16:rowId xmlns:a16="http://schemas.microsoft.com/office/drawing/2014/main" val="2569475292"/>
                  </a:ext>
                </a:extLst>
              </a:tr>
              <a:tr h="144705">
                <a:tc>
                  <a:txBody>
                    <a:bodyPr/>
                    <a:lstStyle/>
                    <a:p>
                      <a:pPr algn="just" rtl="0" fontAlgn="ctr"/>
                      <a:r>
                        <a:rPr lang="en-GB" sz="1000" b="0" i="0" u="none" strike="noStrike" dirty="0">
                          <a:solidFill>
                            <a:srgbClr val="FFFFFF"/>
                          </a:solidFill>
                          <a:effectLst/>
                          <a:latin typeface="Arial" panose="020B0604020202020204" pitchFamily="34" charset="0"/>
                        </a:rPr>
                        <a:t>Water consumption</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t"/>
                      <a:r>
                        <a:rPr lang="en-GB" sz="900" b="0" i="0" u="none" strike="noStrike" dirty="0">
                          <a:solidFill>
                            <a:srgbClr val="FFFFFF"/>
                          </a:solidFill>
                          <a:effectLst/>
                          <a:latin typeface="Arial" panose="020B0604020202020204" pitchFamily="34" charset="0"/>
                        </a:rPr>
                        <a:t>12.32 Lt per 1 Ton of seed</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4</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t"/>
                      <a:r>
                        <a:rPr lang="en-GB" sz="900" b="0" i="0" u="none" strike="noStrike" dirty="0">
                          <a:solidFill>
                            <a:srgbClr val="FFFFFF"/>
                          </a:solidFill>
                          <a:effectLst/>
                          <a:latin typeface="Arial" panose="020B0604020202020204" pitchFamily="34" charset="0"/>
                        </a:rPr>
                        <a:t>200 Lt per 1 Ton of seed</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ctr"/>
                      <a:r>
                        <a:rPr lang="en-GB" sz="1000" b="0" i="0" u="none" strike="noStrike" dirty="0">
                          <a:solidFill>
                            <a:srgbClr val="FFFFFF"/>
                          </a:solidFill>
                          <a:effectLst/>
                          <a:latin typeface="Arial" panose="020B0604020202020204" pitchFamily="34" charset="0"/>
                        </a:rPr>
                        <a:t>3</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extLst>
                  <a:ext uri="{0D108BD9-81ED-4DB2-BD59-A6C34878D82A}">
                    <a16:rowId xmlns:a16="http://schemas.microsoft.com/office/drawing/2014/main" val="2787729115"/>
                  </a:ext>
                </a:extLst>
              </a:tr>
              <a:tr h="186830">
                <a:tc rowSpan="3">
                  <a:txBody>
                    <a:bodyPr/>
                    <a:lstStyle/>
                    <a:p>
                      <a:pPr algn="just" rtl="0" fontAlgn="ctr"/>
                      <a:r>
                        <a:rPr lang="en-GB" sz="1000" b="0" i="0" u="none" strike="noStrike" dirty="0">
                          <a:solidFill>
                            <a:srgbClr val="FFFFFF"/>
                          </a:solidFill>
                          <a:effectLst/>
                          <a:latin typeface="Arial" panose="020B0604020202020204" pitchFamily="34" charset="0"/>
                        </a:rPr>
                        <a:t>Type of Raw Materials and Chemicals requirements</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rowSpan="3">
                  <a:txBody>
                    <a:bodyPr/>
                    <a:lstStyle/>
                    <a:p>
                      <a:pPr algn="ctr" rtl="0" fontAlgn="t"/>
                      <a:r>
                        <a:rPr lang="en-GB" sz="900" b="0" i="0" u="none" strike="noStrike" dirty="0">
                          <a:solidFill>
                            <a:srgbClr val="FFFFFF"/>
                          </a:solidFill>
                          <a:effectLst/>
                          <a:latin typeface="Arial" panose="020B0604020202020204" pitchFamily="34" charset="0"/>
                        </a:rPr>
                        <a:t>Sulphuric acid, </a:t>
                      </a:r>
                      <a:r>
                        <a:rPr lang="en-GB" sz="900" b="0" i="0" u="none" strike="noStrike" dirty="0" err="1">
                          <a:solidFill>
                            <a:srgbClr val="FFFFFF"/>
                          </a:solidFill>
                          <a:effectLst/>
                          <a:latin typeface="Arial" panose="020B0604020202020204" pitchFamily="34" charset="0"/>
                        </a:rPr>
                        <a:t>Tergitol</a:t>
                      </a:r>
                      <a:r>
                        <a:rPr lang="en-GB" sz="900" b="0" i="0" u="none" strike="noStrike" dirty="0">
                          <a:solidFill>
                            <a:srgbClr val="FFFFFF"/>
                          </a:solidFill>
                          <a:effectLst/>
                          <a:latin typeface="Arial" panose="020B0604020202020204" pitchFamily="34" charset="0"/>
                        </a:rPr>
                        <a:t> , Diluted Caustic Soda</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rowSpan="3">
                  <a:txBody>
                    <a:bodyPr/>
                    <a:lstStyle/>
                    <a:p>
                      <a:pPr algn="ctr" rtl="0" fontAlgn="ctr"/>
                      <a:r>
                        <a:rPr lang="en-GB" sz="1000" b="0" i="0" u="none" strike="noStrike">
                          <a:solidFill>
                            <a:srgbClr val="FFFFFF"/>
                          </a:solidFill>
                          <a:effectLst/>
                          <a:latin typeface="Arial" panose="020B0604020202020204" pitchFamily="34" charset="0"/>
                        </a:rPr>
                        <a:t>4</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t"/>
                      <a:r>
                        <a:rPr lang="en-GB" sz="900" b="0" i="0" u="none" strike="noStrike" dirty="0">
                          <a:solidFill>
                            <a:srgbClr val="FFFFFF"/>
                          </a:solidFill>
                          <a:effectLst/>
                          <a:latin typeface="Arial" panose="020B0604020202020204" pitchFamily="34" charset="0"/>
                        </a:rPr>
                        <a:t>Chemical for coating, proportion:1:70-100(</a:t>
                      </a:r>
                      <a:r>
                        <a:rPr lang="en-GB" sz="900" b="0" i="0" u="none" strike="noStrike" dirty="0" err="1">
                          <a:solidFill>
                            <a:srgbClr val="FFFFFF"/>
                          </a:solidFill>
                          <a:effectLst/>
                          <a:latin typeface="Arial" panose="020B0604020202020204" pitchFamily="34" charset="0"/>
                        </a:rPr>
                        <a:t>chemical:seed</a:t>
                      </a:r>
                      <a:r>
                        <a:rPr lang="en-GB" sz="900" b="0" i="0" u="none" strike="noStrike" dirty="0">
                          <a:solidFill>
                            <a:srgbClr val="FFFFFF"/>
                          </a:solidFill>
                          <a:effectLst/>
                          <a:latin typeface="Arial" panose="020B0604020202020204" pitchFamily="34" charset="0"/>
                        </a:rPr>
                        <a:t>)</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569DA4"/>
                    </a:solidFill>
                  </a:tcPr>
                </a:tc>
                <a:tc rowSpan="3">
                  <a:txBody>
                    <a:bodyPr/>
                    <a:lstStyle/>
                    <a:p>
                      <a:pPr algn="ctr" rtl="0" fontAlgn="ctr"/>
                      <a:r>
                        <a:rPr lang="en-GB" sz="1000" b="0" i="0" u="none" strike="noStrike" dirty="0">
                          <a:solidFill>
                            <a:srgbClr val="FFFFFF"/>
                          </a:solidFill>
                          <a:effectLst/>
                          <a:latin typeface="Arial" panose="020B0604020202020204" pitchFamily="34" charset="0"/>
                        </a:rPr>
                        <a:t>4</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extLst>
                  <a:ext uri="{0D108BD9-81ED-4DB2-BD59-A6C34878D82A}">
                    <a16:rowId xmlns:a16="http://schemas.microsoft.com/office/drawing/2014/main" val="1282011526"/>
                  </a:ext>
                </a:extLst>
              </a:tr>
              <a:tr h="174622">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r>
                        <a:rPr lang="en-GB" sz="900" b="0" i="0" u="none" strike="noStrike" dirty="0">
                          <a:solidFill>
                            <a:srgbClr val="FFFFFF"/>
                          </a:solidFill>
                          <a:effectLst/>
                          <a:latin typeface="Arial" panose="020B0604020202020204" pitchFamily="34" charset="0"/>
                        </a:rPr>
                        <a:t>Alkaline materials for neutralization. Proportion for Calcium carbonate powder</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569DA4"/>
                    </a:solidFill>
                  </a:tcPr>
                </a:tc>
                <a:tc vMerge="1">
                  <a:txBody>
                    <a:bodyPr/>
                    <a:lstStyle/>
                    <a:p>
                      <a:endParaRPr lang="en-GB"/>
                    </a:p>
                  </a:txBody>
                  <a:tcPr/>
                </a:tc>
                <a:extLst>
                  <a:ext uri="{0D108BD9-81ED-4DB2-BD59-A6C34878D82A}">
                    <a16:rowId xmlns:a16="http://schemas.microsoft.com/office/drawing/2014/main" val="2138445447"/>
                  </a:ext>
                </a:extLst>
              </a:tr>
              <a:tr h="144705">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r>
                        <a:rPr lang="en-GB" sz="900" b="0" i="0" u="none" strike="noStrike" dirty="0">
                          <a:solidFill>
                            <a:srgbClr val="FFFFFF"/>
                          </a:solidFill>
                          <a:effectLst/>
                          <a:latin typeface="Arial" panose="020B0604020202020204" pitchFamily="34" charset="0"/>
                        </a:rPr>
                        <a:t>and water is about 1:15.</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569DA4"/>
                    </a:solidFill>
                  </a:tcPr>
                </a:tc>
                <a:tc vMerge="1">
                  <a:txBody>
                    <a:bodyPr/>
                    <a:lstStyle/>
                    <a:p>
                      <a:endParaRPr lang="en-GB"/>
                    </a:p>
                  </a:txBody>
                  <a:tcPr/>
                </a:tc>
                <a:extLst>
                  <a:ext uri="{0D108BD9-81ED-4DB2-BD59-A6C34878D82A}">
                    <a16:rowId xmlns:a16="http://schemas.microsoft.com/office/drawing/2014/main" val="2532778635"/>
                  </a:ext>
                </a:extLst>
              </a:tr>
              <a:tr h="144705">
                <a:tc rowSpan="2">
                  <a:txBody>
                    <a:bodyPr/>
                    <a:lstStyle/>
                    <a:p>
                      <a:pPr algn="just" rtl="0" fontAlgn="ctr"/>
                      <a:r>
                        <a:rPr lang="en-GB" sz="1000" b="0" i="0" u="none" strike="noStrike" dirty="0">
                          <a:solidFill>
                            <a:srgbClr val="FFFFFF"/>
                          </a:solidFill>
                          <a:effectLst/>
                          <a:latin typeface="Arial" panose="020B0604020202020204" pitchFamily="34" charset="0"/>
                        </a:rPr>
                        <a:t>Plumbing quality on concentrated acid side</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rowSpan="2">
                  <a:txBody>
                    <a:bodyPr/>
                    <a:lstStyle/>
                    <a:p>
                      <a:pPr algn="ctr" rtl="0" fontAlgn="t"/>
                      <a:r>
                        <a:rPr lang="en-GB" sz="900" b="0" i="0" u="none" strike="noStrike" dirty="0">
                          <a:solidFill>
                            <a:srgbClr val="FFFFFF"/>
                          </a:solidFill>
                          <a:effectLst/>
                          <a:latin typeface="Arial" panose="020B0604020202020204" pitchFamily="34" charset="0"/>
                        </a:rPr>
                        <a:t>Stainless steel type 316L.</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rowSpan="2">
                  <a:txBody>
                    <a:bodyPr/>
                    <a:lstStyle/>
                    <a:p>
                      <a:pPr algn="ctr" rtl="0" fontAlgn="ctr"/>
                      <a:r>
                        <a:rPr lang="en-GB" sz="1000" b="0" i="0" u="none" strike="noStrike">
                          <a:solidFill>
                            <a:srgbClr val="FFFFFF"/>
                          </a:solidFill>
                          <a:effectLst/>
                          <a:latin typeface="Arial" panose="020B0604020202020204" pitchFamily="34" charset="0"/>
                        </a:rPr>
                        <a:t>5</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t"/>
                      <a:r>
                        <a:rPr lang="en-GB" sz="900" b="0" i="0" u="none" strike="noStrike" dirty="0">
                          <a:solidFill>
                            <a:srgbClr val="FFFFFF"/>
                          </a:solidFill>
                          <a:effectLst/>
                          <a:latin typeface="Arial" panose="020B0604020202020204" pitchFamily="34" charset="0"/>
                        </a:rPr>
                        <a:t> All plumbing on Diluted sulphuric acid side</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569DA4"/>
                    </a:solidFill>
                  </a:tcPr>
                </a:tc>
                <a:tc rowSpan="2">
                  <a:txBody>
                    <a:bodyPr/>
                    <a:lstStyle/>
                    <a:p>
                      <a:pPr algn="ctr" rtl="0" fontAlgn="ctr"/>
                      <a:r>
                        <a:rPr lang="en-GB" sz="1000" b="0" i="0" u="none" strike="noStrike">
                          <a:solidFill>
                            <a:srgbClr val="FFFFFF"/>
                          </a:solidFill>
                          <a:effectLst/>
                          <a:latin typeface="Arial" panose="020B0604020202020204" pitchFamily="34" charset="0"/>
                        </a:rPr>
                        <a:t>4</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extLst>
                  <a:ext uri="{0D108BD9-81ED-4DB2-BD59-A6C34878D82A}">
                    <a16:rowId xmlns:a16="http://schemas.microsoft.com/office/drawing/2014/main" val="2149494956"/>
                  </a:ext>
                </a:extLst>
              </a:tr>
              <a:tr h="144705">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r>
                        <a:rPr lang="en-GB" sz="900" b="0" i="0" u="none" strike="noStrike" dirty="0">
                          <a:solidFill>
                            <a:srgbClr val="FFFFFF"/>
                          </a:solidFill>
                          <a:effectLst/>
                          <a:latin typeface="Arial" panose="020B0604020202020204" pitchFamily="34" charset="0"/>
                        </a:rPr>
                        <a:t>is 316L steel or LLDPE plastic.</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569DA4"/>
                    </a:solidFill>
                  </a:tcPr>
                </a:tc>
                <a:tc vMerge="1">
                  <a:txBody>
                    <a:bodyPr/>
                    <a:lstStyle/>
                    <a:p>
                      <a:endParaRPr lang="en-GB"/>
                    </a:p>
                  </a:txBody>
                  <a:tcPr/>
                </a:tc>
                <a:extLst>
                  <a:ext uri="{0D108BD9-81ED-4DB2-BD59-A6C34878D82A}">
                    <a16:rowId xmlns:a16="http://schemas.microsoft.com/office/drawing/2014/main" val="2546828060"/>
                  </a:ext>
                </a:extLst>
              </a:tr>
              <a:tr h="144705">
                <a:tc rowSpan="2">
                  <a:txBody>
                    <a:bodyPr/>
                    <a:lstStyle/>
                    <a:p>
                      <a:pPr algn="just" rtl="0" fontAlgn="ctr"/>
                      <a:r>
                        <a:rPr lang="en-GB" sz="1000" b="0" i="0" u="none" strike="noStrike" dirty="0">
                          <a:solidFill>
                            <a:srgbClr val="FFFFFF"/>
                          </a:solidFill>
                          <a:effectLst/>
                          <a:latin typeface="Arial" panose="020B0604020202020204" pitchFamily="34" charset="0"/>
                        </a:rPr>
                        <a:t>Protection of electric systems/</a:t>
                      </a:r>
                      <a:r>
                        <a:rPr lang="en-GB" sz="1000" b="0" i="0" u="none" strike="noStrike" dirty="0" err="1">
                          <a:solidFill>
                            <a:srgbClr val="FFFFFF"/>
                          </a:solidFill>
                          <a:effectLst/>
                          <a:latin typeface="Arial" panose="020B0604020202020204" pitchFamily="34" charset="0"/>
                        </a:rPr>
                        <a:t>equipments</a:t>
                      </a:r>
                      <a:r>
                        <a:rPr lang="en-GB" sz="1000" b="0" i="0" u="none" strike="noStrike" dirty="0">
                          <a:solidFill>
                            <a:srgbClr val="FFFFFF"/>
                          </a:solidFill>
                          <a:effectLst/>
                          <a:latin typeface="Arial" panose="020B0604020202020204" pitchFamily="34" charset="0"/>
                        </a:rPr>
                        <a:t> against acid, humidity</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rowSpan="2">
                  <a:txBody>
                    <a:bodyPr/>
                    <a:lstStyle/>
                    <a:p>
                      <a:pPr algn="ctr" rtl="0" fontAlgn="t"/>
                      <a:r>
                        <a:rPr lang="en-GB" sz="900" b="0" i="0" u="none" strike="noStrike" dirty="0">
                          <a:solidFill>
                            <a:srgbClr val="FFFFFF"/>
                          </a:solidFill>
                          <a:effectLst/>
                          <a:latin typeface="Arial" panose="020B0604020202020204" pitchFamily="34" charset="0"/>
                        </a:rPr>
                        <a:t>All equipment used for the diluted Sulphuric Acid Chemical Delinting is made of stainless steel type 316L.</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rowSpan="2">
                  <a:txBody>
                    <a:bodyPr/>
                    <a:lstStyle/>
                    <a:p>
                      <a:pPr algn="ctr" rtl="0" fontAlgn="ctr"/>
                      <a:r>
                        <a:rPr lang="en-GB" sz="1000" b="0" i="0" u="none" strike="noStrike">
                          <a:solidFill>
                            <a:srgbClr val="FFFFFF"/>
                          </a:solidFill>
                          <a:effectLst/>
                          <a:latin typeface="Arial" panose="020B0604020202020204" pitchFamily="34" charset="0"/>
                        </a:rPr>
                        <a:t>5</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t"/>
                      <a:r>
                        <a:rPr lang="en-GB" sz="900" b="0" i="0" u="none" strike="noStrike" dirty="0">
                          <a:solidFill>
                            <a:srgbClr val="FFFFFF"/>
                          </a:solidFill>
                          <a:effectLst/>
                          <a:latin typeface="Arial" panose="020B0604020202020204" pitchFamily="34" charset="0"/>
                        </a:rPr>
                        <a:t> All plumbing on Diluted sulphuric acid side</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569DA4"/>
                    </a:solidFill>
                  </a:tcPr>
                </a:tc>
                <a:tc rowSpan="2">
                  <a:txBody>
                    <a:bodyPr/>
                    <a:lstStyle/>
                    <a:p>
                      <a:pPr algn="ctr" rtl="0" fontAlgn="ctr"/>
                      <a:r>
                        <a:rPr lang="en-GB" sz="1000" b="0" i="0" u="none" strike="noStrike">
                          <a:solidFill>
                            <a:srgbClr val="FFFFFF"/>
                          </a:solidFill>
                          <a:effectLst/>
                          <a:latin typeface="Arial" panose="020B0604020202020204" pitchFamily="34" charset="0"/>
                        </a:rPr>
                        <a:t>4</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extLst>
                  <a:ext uri="{0D108BD9-81ED-4DB2-BD59-A6C34878D82A}">
                    <a16:rowId xmlns:a16="http://schemas.microsoft.com/office/drawing/2014/main" val="516298825"/>
                  </a:ext>
                </a:extLst>
              </a:tr>
              <a:tr h="283211">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t"/>
                      <a:r>
                        <a:rPr lang="en-GB" sz="900" b="0" i="0" u="none" strike="noStrike" dirty="0">
                          <a:solidFill>
                            <a:srgbClr val="FFFFFF"/>
                          </a:solidFill>
                          <a:effectLst/>
                          <a:latin typeface="Arial" panose="020B0604020202020204" pitchFamily="34" charset="0"/>
                        </a:rPr>
                        <a:t>is 316L steel or LLDPE plastic.</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569DA4"/>
                    </a:solidFill>
                  </a:tcPr>
                </a:tc>
                <a:tc vMerge="1">
                  <a:txBody>
                    <a:bodyPr/>
                    <a:lstStyle/>
                    <a:p>
                      <a:endParaRPr lang="en-GB"/>
                    </a:p>
                  </a:txBody>
                  <a:tcPr/>
                </a:tc>
                <a:extLst>
                  <a:ext uri="{0D108BD9-81ED-4DB2-BD59-A6C34878D82A}">
                    <a16:rowId xmlns:a16="http://schemas.microsoft.com/office/drawing/2014/main" val="2331652864"/>
                  </a:ext>
                </a:extLst>
              </a:tr>
              <a:tr h="493042">
                <a:tc>
                  <a:txBody>
                    <a:bodyPr/>
                    <a:lstStyle/>
                    <a:p>
                      <a:pPr algn="just" rtl="0" fontAlgn="ctr"/>
                      <a:r>
                        <a:rPr lang="en-GB" sz="1000" b="0" i="0" u="none" strike="noStrike" dirty="0">
                          <a:solidFill>
                            <a:srgbClr val="FFFFFF"/>
                          </a:solidFill>
                          <a:effectLst/>
                          <a:latin typeface="Arial" panose="020B0604020202020204" pitchFamily="34" charset="0"/>
                        </a:rPr>
                        <a:t>Details on cotton dust capture  measures along the process</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t"/>
                      <a:r>
                        <a:rPr lang="en-GB" sz="900" b="0" i="0" u="none" strike="noStrike" dirty="0">
                          <a:solidFill>
                            <a:srgbClr val="FFFFFF"/>
                          </a:solidFill>
                          <a:effectLst/>
                          <a:latin typeface="Arial" panose="020B0604020202020204" pitchFamily="34" charset="0"/>
                        </a:rPr>
                        <a:t>The cyclones receiving the hydrolysed fibre are only 95% efficient. That means 5% is wasted in the air. For an extra cost of €60,000 they can provide a complete </a:t>
                      </a:r>
                      <a:r>
                        <a:rPr lang="en-GB" sz="900" b="0" i="0" u="none" strike="noStrike" dirty="0" err="1">
                          <a:solidFill>
                            <a:srgbClr val="FFFFFF"/>
                          </a:solidFill>
                          <a:effectLst/>
                          <a:latin typeface="Arial" panose="020B0604020202020204" pitchFamily="34" charset="0"/>
                        </a:rPr>
                        <a:t>dedusting</a:t>
                      </a:r>
                      <a:r>
                        <a:rPr lang="en-GB" sz="900" b="0" i="0" u="none" strike="noStrike" dirty="0">
                          <a:solidFill>
                            <a:srgbClr val="FFFFFF"/>
                          </a:solidFill>
                          <a:effectLst/>
                          <a:latin typeface="Arial" panose="020B0604020202020204" pitchFamily="34" charset="0"/>
                        </a:rPr>
                        <a:t> technology.</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ctr"/>
                      <a:r>
                        <a:rPr lang="en-GB" sz="1000" b="0" i="0" u="none" strike="noStrike" dirty="0">
                          <a:solidFill>
                            <a:srgbClr val="FFFFFF"/>
                          </a:solidFill>
                          <a:effectLst/>
                          <a:latin typeface="Arial" panose="020B0604020202020204" pitchFamily="34" charset="0"/>
                        </a:rPr>
                        <a:t>4</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t"/>
                      <a:r>
                        <a:rPr lang="en-GB" sz="900" b="0" i="0" u="none" strike="noStrike" dirty="0">
                          <a:solidFill>
                            <a:srgbClr val="FFFFFF"/>
                          </a:solidFill>
                          <a:effectLst/>
                          <a:latin typeface="Arial" panose="020B0604020202020204" pitchFamily="34" charset="0"/>
                        </a:rPr>
                        <a:t>There is a pulse dust collector, which help to catch the rest dust to 99%. The investment is about USD15, 000.</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ctr"/>
                      <a:r>
                        <a:rPr lang="en-GB" sz="1000" b="0" i="0" u="none" strike="noStrike" dirty="0">
                          <a:solidFill>
                            <a:srgbClr val="FFFFFF"/>
                          </a:solidFill>
                          <a:effectLst/>
                          <a:latin typeface="Arial" panose="020B0604020202020204" pitchFamily="34" charset="0"/>
                        </a:rPr>
                        <a:t>3</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extLst>
                  <a:ext uri="{0D108BD9-81ED-4DB2-BD59-A6C34878D82A}">
                    <a16:rowId xmlns:a16="http://schemas.microsoft.com/office/drawing/2014/main" val="2152863057"/>
                  </a:ext>
                </a:extLst>
              </a:tr>
              <a:tr h="286310">
                <a:tc>
                  <a:txBody>
                    <a:bodyPr/>
                    <a:lstStyle/>
                    <a:p>
                      <a:pPr algn="just" rtl="0" fontAlgn="ctr"/>
                      <a:r>
                        <a:rPr lang="en-GB" sz="1000" b="0" i="0" u="none" strike="noStrike" dirty="0">
                          <a:solidFill>
                            <a:srgbClr val="FFFFFF"/>
                          </a:solidFill>
                          <a:effectLst/>
                          <a:latin typeface="Arial" panose="020B0604020202020204" pitchFamily="34" charset="0"/>
                        </a:rPr>
                        <a:t>Exposure of workers to other risks not specified above</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t"/>
                      <a:r>
                        <a:rPr lang="en-GB" sz="900" b="0" i="0" u="none" strike="noStrike" dirty="0">
                          <a:solidFill>
                            <a:srgbClr val="FFFFFF"/>
                          </a:solidFill>
                          <a:effectLst/>
                          <a:latin typeface="Arial" panose="020B0604020202020204" pitchFamily="34" charset="0"/>
                        </a:rPr>
                        <a:t>No danger or potential danger for the human health (not including mental health)</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ctr"/>
                      <a:r>
                        <a:rPr lang="en-GB" sz="1000" b="0" i="0" u="none" strike="noStrike" dirty="0">
                          <a:solidFill>
                            <a:srgbClr val="FFFFFF"/>
                          </a:solidFill>
                          <a:effectLst/>
                          <a:latin typeface="Arial" panose="020B0604020202020204" pitchFamily="34" charset="0"/>
                        </a:rPr>
                        <a:t>4</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t"/>
                      <a:r>
                        <a:rPr lang="en-GB" sz="900" b="0" i="0" u="none" strike="noStrike" dirty="0">
                          <a:solidFill>
                            <a:srgbClr val="FFFFFF"/>
                          </a:solidFill>
                          <a:effectLst/>
                          <a:latin typeface="Arial" panose="020B0604020202020204" pitchFamily="34" charset="0"/>
                        </a:rPr>
                        <a:t>No danger or potential danger for the human health (not including mental health)</a:t>
                      </a:r>
                    </a:p>
                  </a:txBody>
                  <a:tcPr marL="3669" marR="3669" marT="366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ctr"/>
                      <a:r>
                        <a:rPr lang="en-GB" sz="1000" b="0" i="0" u="none" strike="noStrike" dirty="0">
                          <a:solidFill>
                            <a:srgbClr val="FFFFFF"/>
                          </a:solidFill>
                          <a:effectLst/>
                          <a:latin typeface="Arial" panose="020B0604020202020204" pitchFamily="34" charset="0"/>
                        </a:rPr>
                        <a:t>4</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extLst>
                  <a:ext uri="{0D108BD9-81ED-4DB2-BD59-A6C34878D82A}">
                    <a16:rowId xmlns:a16="http://schemas.microsoft.com/office/drawing/2014/main" val="453013226"/>
                  </a:ext>
                </a:extLst>
              </a:tr>
              <a:tr h="144705">
                <a:tc>
                  <a:txBody>
                    <a:bodyPr/>
                    <a:lstStyle/>
                    <a:p>
                      <a:pPr algn="just" rtl="0" fontAlgn="ctr"/>
                      <a:r>
                        <a:rPr lang="en-GB" sz="1000" b="0" i="0" u="none" strike="noStrike" dirty="0">
                          <a:solidFill>
                            <a:srgbClr val="FFFFFF"/>
                          </a:solidFill>
                          <a:effectLst/>
                          <a:latin typeface="Arial" panose="020B0604020202020204" pitchFamily="34" charset="0"/>
                        </a:rPr>
                        <a:t>Average</a:t>
                      </a:r>
                    </a:p>
                  </a:txBody>
                  <a:tcPr marL="3669" marR="3669" marT="36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l" rtl="0" fontAlgn="b"/>
                      <a:r>
                        <a:rPr lang="en-GB" sz="1000" b="0" i="0" u="none" strike="noStrike">
                          <a:solidFill>
                            <a:srgbClr val="FFFFFF"/>
                          </a:solidFill>
                          <a:effectLst/>
                          <a:latin typeface="Arial" panose="020B0604020202020204" pitchFamily="34" charset="0"/>
                        </a:rPr>
                        <a:t> </a:t>
                      </a:r>
                    </a:p>
                  </a:txBody>
                  <a:tcPr marL="3669" marR="3669" marT="36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b"/>
                      <a:r>
                        <a:rPr lang="en-GB" sz="1000" b="1" i="0" u="none" strike="noStrike">
                          <a:solidFill>
                            <a:srgbClr val="009999"/>
                          </a:solidFill>
                          <a:effectLst/>
                          <a:latin typeface="Arial" panose="020B0604020202020204" pitchFamily="34" charset="0"/>
                        </a:rPr>
                        <a:t>4.267</a:t>
                      </a:r>
                    </a:p>
                  </a:txBody>
                  <a:tcPr marL="3669" marR="3669" marT="36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00" b="0" i="0" u="none" strike="noStrike" dirty="0">
                          <a:solidFill>
                            <a:srgbClr val="FFFFFF"/>
                          </a:solidFill>
                          <a:effectLst/>
                          <a:latin typeface="Arial" panose="020B0604020202020204" pitchFamily="34" charset="0"/>
                        </a:rPr>
                        <a:t> </a:t>
                      </a:r>
                    </a:p>
                  </a:txBody>
                  <a:tcPr marL="3669" marR="3669" marT="36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tc>
                  <a:txBody>
                    <a:bodyPr/>
                    <a:lstStyle/>
                    <a:p>
                      <a:pPr algn="ctr" rtl="0" fontAlgn="b"/>
                      <a:r>
                        <a:rPr lang="en-GB" sz="1000" b="0" i="0" u="none" strike="noStrike" dirty="0">
                          <a:solidFill>
                            <a:srgbClr val="FFFFFF"/>
                          </a:solidFill>
                          <a:effectLst/>
                          <a:latin typeface="Arial" panose="020B0604020202020204" pitchFamily="34" charset="0"/>
                        </a:rPr>
                        <a:t>3.467</a:t>
                      </a:r>
                    </a:p>
                  </a:txBody>
                  <a:tcPr marL="3669" marR="3669" marT="36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9DA4"/>
                    </a:solidFill>
                  </a:tcPr>
                </a:tc>
                <a:extLst>
                  <a:ext uri="{0D108BD9-81ED-4DB2-BD59-A6C34878D82A}">
                    <a16:rowId xmlns:a16="http://schemas.microsoft.com/office/drawing/2014/main" val="926021362"/>
                  </a:ext>
                </a:extLst>
              </a:tr>
            </a:tbl>
          </a:graphicData>
        </a:graphic>
      </p:graphicFrame>
      <p:sp>
        <p:nvSpPr>
          <p:cNvPr id="4" name="Marcador de Posição do Número do Diapositivo 3">
            <a:extLst>
              <a:ext uri="{FF2B5EF4-FFF2-40B4-BE49-F238E27FC236}">
                <a16:creationId xmlns:a16="http://schemas.microsoft.com/office/drawing/2014/main" id="{5289D21F-E3A2-43EF-9C9E-9BC7F391B20C}"/>
              </a:ext>
            </a:extLst>
          </p:cNvPr>
          <p:cNvSpPr>
            <a:spLocks noGrp="1"/>
          </p:cNvSpPr>
          <p:nvPr>
            <p:ph type="sldNum" sz="quarter" idx="12"/>
          </p:nvPr>
        </p:nvSpPr>
        <p:spPr/>
        <p:txBody>
          <a:bodyPr/>
          <a:lstStyle/>
          <a:p>
            <a:fld id="{C1D7F914-E4F7-455C-A1CC-52701B4165D2}" type="slidenum">
              <a:rPr lang="en-GB" smtClean="0"/>
              <a:t>46</a:t>
            </a:fld>
            <a:endParaRPr lang="en-GB"/>
          </a:p>
        </p:txBody>
      </p:sp>
    </p:spTree>
    <p:extLst>
      <p:ext uri="{BB962C8B-B14F-4D97-AF65-F5344CB8AC3E}">
        <p14:creationId xmlns:p14="http://schemas.microsoft.com/office/powerpoint/2010/main" val="25632323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12. Legal &amp; Legislation requirements</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Operation License</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a:noFill/>
          <a:ln>
            <a:solidFill>
              <a:schemeClr val="bg1"/>
            </a:solidFill>
          </a:ln>
        </p:spPr>
        <p:txBody>
          <a:bodyPr>
            <a:normAutofit/>
          </a:bodyPr>
          <a:lstStyle/>
          <a:p>
            <a:pPr marL="0" indent="0">
              <a:spcBef>
                <a:spcPts val="1200"/>
              </a:spcBef>
              <a:spcAft>
                <a:spcPts val="1200"/>
              </a:spcAft>
              <a:buNone/>
            </a:pPr>
            <a:r>
              <a:rPr lang="en-GB" sz="1200" dirty="0">
                <a:solidFill>
                  <a:srgbClr val="569DA4"/>
                </a:solidFill>
                <a:latin typeface="Arial" panose="020B0604020202020204" pitchFamily="34" charset="0"/>
                <a:cs typeface="Arial" panose="020B0604020202020204" pitchFamily="34" charset="0"/>
              </a:rPr>
              <a:t>Operation Licenses that applies</a:t>
            </a:r>
          </a:p>
          <a:p>
            <a:pPr lvl="1">
              <a:spcBef>
                <a:spcPts val="1200"/>
              </a:spcBef>
              <a:spcAft>
                <a:spcPts val="1200"/>
              </a:spcAft>
              <a:buClr>
                <a:srgbClr val="569DA4"/>
              </a:buClr>
            </a:pPr>
            <a:r>
              <a:rPr lang="en-GB" sz="1200" dirty="0" err="1">
                <a:latin typeface="Arial" panose="020B0604020202020204" pitchFamily="34" charset="0"/>
                <a:cs typeface="Arial" panose="020B0604020202020204" pitchFamily="34" charset="0"/>
              </a:rPr>
              <a:t>Alvará</a:t>
            </a:r>
            <a:r>
              <a:rPr lang="en-GB" sz="1200" dirty="0">
                <a:latin typeface="Arial" panose="020B0604020202020204" pitchFamily="34" charset="0"/>
                <a:cs typeface="Arial" panose="020B0604020202020204" pitchFamily="34" charset="0"/>
              </a:rPr>
              <a:t> – MIC/BAU</a:t>
            </a:r>
          </a:p>
          <a:p>
            <a:pPr lvl="1">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Licensing with the National Seed Authority – ANS (</a:t>
            </a:r>
            <a:r>
              <a:rPr lang="en-GB" sz="1200" dirty="0" err="1">
                <a:latin typeface="Arial" panose="020B0604020202020204" pitchFamily="34" charset="0"/>
                <a:cs typeface="Arial" panose="020B0604020202020204" pitchFamily="34" charset="0"/>
              </a:rPr>
              <a:t>Autoridade</a:t>
            </a:r>
            <a:r>
              <a:rPr lang="en-GB" sz="1200" dirty="0">
                <a:latin typeface="Arial" panose="020B0604020202020204" pitchFamily="34" charset="0"/>
                <a:cs typeface="Arial" panose="020B0604020202020204" pitchFamily="34" charset="0"/>
              </a:rPr>
              <a:t> Nacional de </a:t>
            </a:r>
            <a:r>
              <a:rPr lang="en-GB" sz="1200" dirty="0" err="1">
                <a:latin typeface="Arial" panose="020B0604020202020204" pitchFamily="34" charset="0"/>
                <a:cs typeface="Arial" panose="020B0604020202020204" pitchFamily="34" charset="0"/>
              </a:rPr>
              <a:t>Sementes</a:t>
            </a:r>
            <a:r>
              <a:rPr lang="en-GB" sz="1200" dirty="0">
                <a:latin typeface="Arial" panose="020B0604020202020204" pitchFamily="34" charset="0"/>
                <a:cs typeface="Arial" panose="020B0604020202020204" pitchFamily="34" charset="0"/>
              </a:rPr>
              <a:t>)</a:t>
            </a:r>
          </a:p>
          <a:p>
            <a:pPr marL="0" indent="0">
              <a:buNone/>
            </a:pPr>
            <a:endParaRPr lang="en-GB" dirty="0"/>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EC7F0BBA-5D05-484F-94A9-8F3525E25991}"/>
              </a:ext>
            </a:extLst>
          </p:cNvPr>
          <p:cNvSpPr>
            <a:spLocks noGrp="1"/>
          </p:cNvSpPr>
          <p:nvPr>
            <p:ph type="sldNum" sz="quarter" idx="12"/>
          </p:nvPr>
        </p:nvSpPr>
        <p:spPr/>
        <p:txBody>
          <a:bodyPr/>
          <a:lstStyle/>
          <a:p>
            <a:fld id="{C1D7F914-E4F7-455C-A1CC-52701B4165D2}" type="slidenum">
              <a:rPr lang="en-GB" smtClean="0"/>
              <a:t>47</a:t>
            </a:fld>
            <a:endParaRPr lang="en-GB"/>
          </a:p>
        </p:txBody>
      </p:sp>
    </p:spTree>
    <p:extLst>
      <p:ext uri="{BB962C8B-B14F-4D97-AF65-F5344CB8AC3E}">
        <p14:creationId xmlns:p14="http://schemas.microsoft.com/office/powerpoint/2010/main" val="36383807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13. Marketing Mix</a:t>
            </a:r>
            <a:br>
              <a:rPr lang="en-GB" sz="1800" b="1" dirty="0">
                <a:solidFill>
                  <a:srgbClr val="569DA4"/>
                </a:solidFill>
                <a:latin typeface="Arial" panose="020B0604020202020204" pitchFamily="34" charset="0"/>
                <a:cs typeface="Arial" panose="020B0604020202020204" pitchFamily="34" charset="0"/>
              </a:rPr>
            </a:b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a:noFill/>
          <a:ln>
            <a:solidFill>
              <a:schemeClr val="bg1"/>
            </a:solidFill>
          </a:ln>
        </p:spPr>
        <p:txBody>
          <a:bodyPr>
            <a:normAutofit lnSpcReduction="10000"/>
          </a:bodyPr>
          <a:lstStyle/>
          <a:p>
            <a:pPr marL="0" indent="0">
              <a:lnSpc>
                <a:spcPct val="100000"/>
              </a:lnSpc>
              <a:spcBef>
                <a:spcPts val="600"/>
              </a:spcBef>
              <a:spcAft>
                <a:spcPts val="600"/>
              </a:spcAft>
              <a:buNone/>
            </a:pPr>
            <a:r>
              <a:rPr lang="en-GB" sz="1200" dirty="0">
                <a:solidFill>
                  <a:srgbClr val="569DA4"/>
                </a:solidFill>
                <a:latin typeface="Arial" panose="020B0604020202020204" pitchFamily="34" charset="0"/>
                <a:cs typeface="Arial" panose="020B0604020202020204" pitchFamily="34" charset="0"/>
              </a:rPr>
              <a:t>Product</a:t>
            </a:r>
          </a:p>
          <a:p>
            <a:pPr marL="800100" lvl="2" indent="-342900">
              <a:lnSpc>
                <a:spcPct val="100000"/>
              </a:lnSpc>
              <a:spcBef>
                <a:spcPts val="600"/>
              </a:spcBef>
              <a:spcAft>
                <a:spcPts val="600"/>
              </a:spcAft>
              <a:buClr>
                <a:srgbClr val="569DA4"/>
              </a:buClr>
            </a:pPr>
            <a:r>
              <a:rPr lang="en-GB" sz="1200" dirty="0" err="1">
                <a:latin typeface="Arial" panose="020B0604020202020204" pitchFamily="34" charset="0"/>
                <a:cs typeface="Arial" panose="020B0604020202020204" pitchFamily="34" charset="0"/>
              </a:rPr>
              <a:t>Delinted</a:t>
            </a:r>
            <a:r>
              <a:rPr lang="en-GB" sz="1200" dirty="0">
                <a:latin typeface="Arial" panose="020B0604020202020204" pitchFamily="34" charset="0"/>
                <a:cs typeface="Arial" panose="020B0604020202020204" pitchFamily="34" charset="0"/>
              </a:rPr>
              <a:t> and Treated Cotton Seed</a:t>
            </a:r>
          </a:p>
          <a:p>
            <a:pPr marL="0" lvl="1" indent="0">
              <a:lnSpc>
                <a:spcPct val="100000"/>
              </a:lnSpc>
              <a:spcBef>
                <a:spcPts val="600"/>
              </a:spcBef>
              <a:spcAft>
                <a:spcPts val="600"/>
              </a:spcAft>
              <a:buNone/>
            </a:pPr>
            <a:r>
              <a:rPr lang="en-GB" sz="1200" dirty="0">
                <a:solidFill>
                  <a:srgbClr val="569DA4"/>
                </a:solidFill>
                <a:latin typeface="Arial" panose="020B0604020202020204" pitchFamily="34" charset="0"/>
                <a:cs typeface="Arial" panose="020B0604020202020204" pitchFamily="34" charset="0"/>
              </a:rPr>
              <a:t>Price</a:t>
            </a:r>
          </a:p>
          <a:p>
            <a:pPr marL="0" lvl="1" indent="0">
              <a:lnSpc>
                <a:spcPct val="100000"/>
              </a:lnSpc>
              <a:spcBef>
                <a:spcPts val="600"/>
              </a:spcBef>
              <a:spcAft>
                <a:spcPts val="600"/>
              </a:spcAft>
              <a:buNone/>
            </a:pPr>
            <a:r>
              <a:rPr lang="en-GB" sz="1200" dirty="0">
                <a:solidFill>
                  <a:srgbClr val="569DA4"/>
                </a:solidFill>
                <a:latin typeface="Arial" panose="020B0604020202020204" pitchFamily="34" charset="0"/>
                <a:cs typeface="Arial" panose="020B0604020202020204" pitchFamily="34" charset="0"/>
              </a:rPr>
              <a:t>~</a:t>
            </a:r>
          </a:p>
          <a:p>
            <a:pPr marL="0" lvl="1" indent="0">
              <a:lnSpc>
                <a:spcPct val="100000"/>
              </a:lnSpc>
              <a:spcBef>
                <a:spcPts val="600"/>
              </a:spcBef>
              <a:spcAft>
                <a:spcPts val="600"/>
              </a:spcAft>
              <a:buNone/>
            </a:pPr>
            <a:endParaRPr lang="en-GB" sz="1200" dirty="0">
              <a:solidFill>
                <a:srgbClr val="569DA4"/>
              </a:solidFill>
              <a:latin typeface="Arial" panose="020B0604020202020204" pitchFamily="34" charset="0"/>
              <a:cs typeface="Arial" panose="020B0604020202020204" pitchFamily="34" charset="0"/>
            </a:endParaRPr>
          </a:p>
          <a:p>
            <a:pPr marL="0" lvl="1" indent="0">
              <a:lnSpc>
                <a:spcPct val="100000"/>
              </a:lnSpc>
              <a:spcBef>
                <a:spcPts val="600"/>
              </a:spcBef>
              <a:spcAft>
                <a:spcPts val="600"/>
              </a:spcAft>
              <a:buNone/>
            </a:pPr>
            <a:endParaRPr lang="en-GB" sz="1200" dirty="0">
              <a:solidFill>
                <a:srgbClr val="569DA4"/>
              </a:solidFill>
              <a:latin typeface="Arial" panose="020B0604020202020204" pitchFamily="34" charset="0"/>
              <a:cs typeface="Arial" panose="020B0604020202020204" pitchFamily="34" charset="0"/>
            </a:endParaRPr>
          </a:p>
          <a:p>
            <a:pPr marL="0" lvl="1" indent="0">
              <a:lnSpc>
                <a:spcPct val="100000"/>
              </a:lnSpc>
              <a:spcBef>
                <a:spcPts val="600"/>
              </a:spcBef>
              <a:spcAft>
                <a:spcPts val="600"/>
              </a:spcAft>
              <a:buNone/>
            </a:pPr>
            <a:endParaRPr lang="en-GB" sz="1200" dirty="0">
              <a:solidFill>
                <a:srgbClr val="569DA4"/>
              </a:solidFill>
              <a:latin typeface="Arial" panose="020B0604020202020204" pitchFamily="34" charset="0"/>
              <a:cs typeface="Arial" panose="020B0604020202020204" pitchFamily="34" charset="0"/>
            </a:endParaRPr>
          </a:p>
          <a:p>
            <a:pPr marL="0" lvl="1" indent="0">
              <a:lnSpc>
                <a:spcPct val="100000"/>
              </a:lnSpc>
              <a:spcBef>
                <a:spcPts val="600"/>
              </a:spcBef>
              <a:spcAft>
                <a:spcPts val="600"/>
              </a:spcAft>
              <a:buNone/>
            </a:pPr>
            <a:endParaRPr lang="en-GB" sz="1200" dirty="0">
              <a:solidFill>
                <a:srgbClr val="569DA4"/>
              </a:solidFill>
              <a:latin typeface="Arial" panose="020B0604020202020204" pitchFamily="34" charset="0"/>
              <a:cs typeface="Arial" panose="020B0604020202020204" pitchFamily="34" charset="0"/>
            </a:endParaRPr>
          </a:p>
          <a:p>
            <a:pPr marL="0" lvl="1" indent="0">
              <a:lnSpc>
                <a:spcPct val="100000"/>
              </a:lnSpc>
              <a:spcBef>
                <a:spcPts val="600"/>
              </a:spcBef>
              <a:spcAft>
                <a:spcPts val="600"/>
              </a:spcAft>
              <a:buNone/>
            </a:pPr>
            <a:endParaRPr lang="en-GB" sz="1200" dirty="0">
              <a:solidFill>
                <a:srgbClr val="569DA4"/>
              </a:solidFill>
              <a:latin typeface="Arial" panose="020B0604020202020204" pitchFamily="34" charset="0"/>
              <a:cs typeface="Arial" panose="020B0604020202020204" pitchFamily="34" charset="0"/>
            </a:endParaRPr>
          </a:p>
          <a:p>
            <a:pPr marL="0" lvl="1" indent="0">
              <a:lnSpc>
                <a:spcPct val="100000"/>
              </a:lnSpc>
              <a:spcBef>
                <a:spcPts val="600"/>
              </a:spcBef>
              <a:spcAft>
                <a:spcPts val="600"/>
              </a:spcAft>
              <a:buNone/>
            </a:pPr>
            <a:endParaRPr lang="en-GB" sz="1200" dirty="0">
              <a:solidFill>
                <a:srgbClr val="569DA4"/>
              </a:solidFill>
              <a:latin typeface="Arial" panose="020B0604020202020204" pitchFamily="34" charset="0"/>
              <a:cs typeface="Arial" panose="020B0604020202020204" pitchFamily="34" charset="0"/>
            </a:endParaRPr>
          </a:p>
          <a:p>
            <a:pPr marL="0" lvl="1" indent="0">
              <a:lnSpc>
                <a:spcPct val="100000"/>
              </a:lnSpc>
              <a:spcBef>
                <a:spcPts val="600"/>
              </a:spcBef>
              <a:spcAft>
                <a:spcPts val="600"/>
              </a:spcAft>
              <a:buNone/>
            </a:pPr>
            <a:endParaRPr lang="en-GB" sz="1200" dirty="0">
              <a:solidFill>
                <a:srgbClr val="569DA4"/>
              </a:solidFill>
              <a:latin typeface="Arial" panose="020B0604020202020204" pitchFamily="34" charset="0"/>
              <a:cs typeface="Arial" panose="020B0604020202020204" pitchFamily="34" charset="0"/>
            </a:endParaRPr>
          </a:p>
          <a:p>
            <a:pPr marL="0" lvl="1" indent="0">
              <a:lnSpc>
                <a:spcPct val="100000"/>
              </a:lnSpc>
              <a:spcBef>
                <a:spcPts val="600"/>
              </a:spcBef>
              <a:spcAft>
                <a:spcPts val="600"/>
              </a:spcAft>
              <a:buNone/>
            </a:pPr>
            <a:endParaRPr lang="en-GB" sz="1200" dirty="0">
              <a:solidFill>
                <a:srgbClr val="569DA4"/>
              </a:solidFill>
              <a:latin typeface="Arial" panose="020B0604020202020204" pitchFamily="34" charset="0"/>
              <a:cs typeface="Arial" panose="020B0604020202020204" pitchFamily="34" charset="0"/>
            </a:endParaRPr>
          </a:p>
          <a:p>
            <a:pPr marL="0" lvl="1" indent="0">
              <a:lnSpc>
                <a:spcPct val="100000"/>
              </a:lnSpc>
              <a:spcBef>
                <a:spcPts val="600"/>
              </a:spcBef>
              <a:spcAft>
                <a:spcPts val="600"/>
              </a:spcAft>
              <a:buNone/>
            </a:pPr>
            <a:endParaRPr lang="en-GB" sz="1200" dirty="0">
              <a:solidFill>
                <a:srgbClr val="569DA4"/>
              </a:solidFill>
              <a:latin typeface="Arial" panose="020B0604020202020204" pitchFamily="34" charset="0"/>
              <a:cs typeface="Arial" panose="020B0604020202020204" pitchFamily="34" charset="0"/>
            </a:endParaRPr>
          </a:p>
          <a:p>
            <a:pPr marL="0" lvl="1" indent="0">
              <a:lnSpc>
                <a:spcPct val="100000"/>
              </a:lnSpc>
              <a:spcBef>
                <a:spcPts val="600"/>
              </a:spcBef>
              <a:spcAft>
                <a:spcPts val="600"/>
              </a:spcAft>
              <a:buNone/>
            </a:pPr>
            <a:endParaRPr lang="en-GB" sz="1200" dirty="0">
              <a:solidFill>
                <a:srgbClr val="569DA4"/>
              </a:solidFill>
              <a:latin typeface="Arial" panose="020B0604020202020204" pitchFamily="34" charset="0"/>
              <a:cs typeface="Arial" panose="020B0604020202020204" pitchFamily="34" charset="0"/>
            </a:endParaRPr>
          </a:p>
          <a:p>
            <a:pPr marL="0" lvl="1" indent="0">
              <a:lnSpc>
                <a:spcPct val="100000"/>
              </a:lnSpc>
              <a:spcBef>
                <a:spcPts val="600"/>
              </a:spcBef>
              <a:spcAft>
                <a:spcPts val="600"/>
              </a:spcAft>
              <a:buNone/>
            </a:pPr>
            <a:endParaRPr lang="en-GB" sz="1300" dirty="0">
              <a:solidFill>
                <a:srgbClr val="569DA4"/>
              </a:solidFill>
              <a:latin typeface="Arial" panose="020B0604020202020204" pitchFamily="34" charset="0"/>
              <a:cs typeface="Arial" panose="020B0604020202020204" pitchFamily="34" charset="0"/>
            </a:endParaRPr>
          </a:p>
          <a:p>
            <a:pPr marL="0" lvl="1" indent="0">
              <a:lnSpc>
                <a:spcPct val="100000"/>
              </a:lnSpc>
              <a:spcBef>
                <a:spcPts val="600"/>
              </a:spcBef>
              <a:spcAft>
                <a:spcPts val="600"/>
              </a:spcAft>
              <a:buNone/>
            </a:pPr>
            <a:endParaRPr lang="en-GB" sz="1300" dirty="0">
              <a:solidFill>
                <a:srgbClr val="569DA4"/>
              </a:solidFill>
              <a:latin typeface="Arial" panose="020B0604020202020204" pitchFamily="34" charset="0"/>
              <a:cs typeface="Arial" panose="020B0604020202020204" pitchFamily="34" charset="0"/>
            </a:endParaRPr>
          </a:p>
          <a:p>
            <a:pPr marL="0" lvl="1" indent="0">
              <a:lnSpc>
                <a:spcPct val="100000"/>
              </a:lnSpc>
              <a:spcBef>
                <a:spcPts val="600"/>
              </a:spcBef>
              <a:spcAft>
                <a:spcPts val="600"/>
              </a:spcAft>
              <a:buNone/>
            </a:pPr>
            <a:r>
              <a:rPr lang="en-GB" sz="1300" dirty="0">
                <a:solidFill>
                  <a:srgbClr val="569DA4"/>
                </a:solidFill>
                <a:latin typeface="Arial" panose="020B0604020202020204" pitchFamily="34" charset="0"/>
                <a:cs typeface="Arial" panose="020B0604020202020204" pitchFamily="34" charset="0"/>
              </a:rPr>
              <a:t>Place</a:t>
            </a:r>
          </a:p>
          <a:p>
            <a:pPr lvl="1">
              <a:buClr>
                <a:srgbClr val="569DA4"/>
              </a:buClr>
            </a:pPr>
            <a:r>
              <a:rPr lang="en-GB" sz="1200" dirty="0">
                <a:latin typeface="Arial" panose="020B0604020202020204" pitchFamily="34" charset="0"/>
                <a:cs typeface="Arial" panose="020B0604020202020204" pitchFamily="34" charset="0"/>
              </a:rPr>
              <a:t>The Input Seed is delivered in the plant by the ginneries responsibility;</a:t>
            </a:r>
          </a:p>
          <a:p>
            <a:pPr lvl="1">
              <a:buClr>
                <a:srgbClr val="569DA4"/>
              </a:buClr>
            </a:pPr>
            <a:r>
              <a:rPr lang="en-GB" sz="1200" dirty="0">
                <a:latin typeface="Arial" panose="020B0604020202020204" pitchFamily="34" charset="0"/>
                <a:cs typeface="Arial" panose="020B0604020202020204" pitchFamily="34" charset="0"/>
              </a:rPr>
              <a:t>The </a:t>
            </a:r>
            <a:r>
              <a:rPr lang="en-GB" sz="1200" dirty="0" err="1">
                <a:latin typeface="Arial" panose="020B0604020202020204" pitchFamily="34" charset="0"/>
                <a:cs typeface="Arial" panose="020B0604020202020204" pitchFamily="34" charset="0"/>
              </a:rPr>
              <a:t>Delinted</a:t>
            </a:r>
            <a:r>
              <a:rPr lang="en-GB" sz="1200" dirty="0">
                <a:latin typeface="Arial" panose="020B0604020202020204" pitchFamily="34" charset="0"/>
                <a:cs typeface="Arial" panose="020B0604020202020204" pitchFamily="34" charset="0"/>
              </a:rPr>
              <a:t> and treated seed is collected by the ginneries in the plant; </a:t>
            </a:r>
          </a:p>
          <a:p>
            <a:pPr marL="0" lvl="1" indent="0">
              <a:lnSpc>
                <a:spcPct val="100000"/>
              </a:lnSpc>
              <a:spcBef>
                <a:spcPts val="600"/>
              </a:spcBef>
              <a:spcAft>
                <a:spcPts val="600"/>
              </a:spcAft>
              <a:buNone/>
            </a:pPr>
            <a:endParaRPr lang="en-GB" sz="1200" dirty="0">
              <a:solidFill>
                <a:srgbClr val="569DA4"/>
              </a:solidFill>
              <a:latin typeface="Arial" panose="020B0604020202020204" pitchFamily="34" charset="0"/>
              <a:cs typeface="Arial" panose="020B0604020202020204" pitchFamily="34" charset="0"/>
            </a:endParaRPr>
          </a:p>
          <a:p>
            <a:pPr marL="0" lvl="1" indent="0">
              <a:spcBef>
                <a:spcPts val="1000"/>
              </a:spcBef>
              <a:buNone/>
            </a:pPr>
            <a:endParaRPr lang="en-GB" dirty="0"/>
          </a:p>
          <a:p>
            <a:pPr marL="0" indent="0">
              <a:buNone/>
            </a:pPr>
            <a:endParaRPr lang="en-GB" dirty="0"/>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graphicFrame>
        <p:nvGraphicFramePr>
          <p:cNvPr id="5" name="Tabela 4"/>
          <p:cNvGraphicFramePr>
            <a:graphicFrameLocks noGrp="1"/>
          </p:cNvGraphicFramePr>
          <p:nvPr>
            <p:extLst>
              <p:ext uri="{D42A27DB-BD31-4B8C-83A1-F6EECF244321}">
                <p14:modId xmlns:p14="http://schemas.microsoft.com/office/powerpoint/2010/main" val="399371949"/>
              </p:ext>
            </p:extLst>
          </p:nvPr>
        </p:nvGraphicFramePr>
        <p:xfrm>
          <a:off x="189411" y="1777901"/>
          <a:ext cx="10554788" cy="3835910"/>
        </p:xfrm>
        <a:graphic>
          <a:graphicData uri="http://schemas.openxmlformats.org/drawingml/2006/table">
            <a:tbl>
              <a:tblPr/>
              <a:tblGrid>
                <a:gridCol w="1886491">
                  <a:extLst>
                    <a:ext uri="{9D8B030D-6E8A-4147-A177-3AD203B41FA5}">
                      <a16:colId xmlns:a16="http://schemas.microsoft.com/office/drawing/2014/main" val="1158574703"/>
                    </a:ext>
                  </a:extLst>
                </a:gridCol>
                <a:gridCol w="788027">
                  <a:extLst>
                    <a:ext uri="{9D8B030D-6E8A-4147-A177-3AD203B41FA5}">
                      <a16:colId xmlns:a16="http://schemas.microsoft.com/office/drawing/2014/main" val="3528268288"/>
                    </a:ext>
                  </a:extLst>
                </a:gridCol>
                <a:gridCol w="788027">
                  <a:extLst>
                    <a:ext uri="{9D8B030D-6E8A-4147-A177-3AD203B41FA5}">
                      <a16:colId xmlns:a16="http://schemas.microsoft.com/office/drawing/2014/main" val="50089855"/>
                    </a:ext>
                  </a:extLst>
                </a:gridCol>
                <a:gridCol w="788027">
                  <a:extLst>
                    <a:ext uri="{9D8B030D-6E8A-4147-A177-3AD203B41FA5}">
                      <a16:colId xmlns:a16="http://schemas.microsoft.com/office/drawing/2014/main" val="3748159689"/>
                    </a:ext>
                  </a:extLst>
                </a:gridCol>
                <a:gridCol w="788027">
                  <a:extLst>
                    <a:ext uri="{9D8B030D-6E8A-4147-A177-3AD203B41FA5}">
                      <a16:colId xmlns:a16="http://schemas.microsoft.com/office/drawing/2014/main" val="3953331969"/>
                    </a:ext>
                  </a:extLst>
                </a:gridCol>
                <a:gridCol w="788027">
                  <a:extLst>
                    <a:ext uri="{9D8B030D-6E8A-4147-A177-3AD203B41FA5}">
                      <a16:colId xmlns:a16="http://schemas.microsoft.com/office/drawing/2014/main" val="1323243847"/>
                    </a:ext>
                  </a:extLst>
                </a:gridCol>
                <a:gridCol w="788027">
                  <a:extLst>
                    <a:ext uri="{9D8B030D-6E8A-4147-A177-3AD203B41FA5}">
                      <a16:colId xmlns:a16="http://schemas.microsoft.com/office/drawing/2014/main" val="1799471773"/>
                    </a:ext>
                  </a:extLst>
                </a:gridCol>
                <a:gridCol w="788027">
                  <a:extLst>
                    <a:ext uri="{9D8B030D-6E8A-4147-A177-3AD203B41FA5}">
                      <a16:colId xmlns:a16="http://schemas.microsoft.com/office/drawing/2014/main" val="2254604057"/>
                    </a:ext>
                  </a:extLst>
                </a:gridCol>
                <a:gridCol w="788027">
                  <a:extLst>
                    <a:ext uri="{9D8B030D-6E8A-4147-A177-3AD203B41FA5}">
                      <a16:colId xmlns:a16="http://schemas.microsoft.com/office/drawing/2014/main" val="1171852067"/>
                    </a:ext>
                  </a:extLst>
                </a:gridCol>
                <a:gridCol w="788027">
                  <a:extLst>
                    <a:ext uri="{9D8B030D-6E8A-4147-A177-3AD203B41FA5}">
                      <a16:colId xmlns:a16="http://schemas.microsoft.com/office/drawing/2014/main" val="1390831131"/>
                    </a:ext>
                  </a:extLst>
                </a:gridCol>
                <a:gridCol w="788027">
                  <a:extLst>
                    <a:ext uri="{9D8B030D-6E8A-4147-A177-3AD203B41FA5}">
                      <a16:colId xmlns:a16="http://schemas.microsoft.com/office/drawing/2014/main" val="839820959"/>
                    </a:ext>
                  </a:extLst>
                </a:gridCol>
                <a:gridCol w="788027">
                  <a:extLst>
                    <a:ext uri="{9D8B030D-6E8A-4147-A177-3AD203B41FA5}">
                      <a16:colId xmlns:a16="http://schemas.microsoft.com/office/drawing/2014/main" val="192968975"/>
                    </a:ext>
                  </a:extLst>
                </a:gridCol>
              </a:tblGrid>
              <a:tr h="174995">
                <a:tc>
                  <a:txBody>
                    <a:bodyPr/>
                    <a:lstStyle/>
                    <a:p>
                      <a:pPr algn="l" rtl="0" fontAlgn="t"/>
                      <a:r>
                        <a:rPr lang="en-GB" sz="1000" b="1" i="0" u="none" strike="noStrike" dirty="0">
                          <a:solidFill>
                            <a:srgbClr val="FFFFFF"/>
                          </a:solidFill>
                          <a:effectLst/>
                          <a:latin typeface="Arial" panose="020B0604020202020204" pitchFamily="34" charset="0"/>
                        </a:rPr>
                        <a:t>Scenario Analysis</a:t>
                      </a:r>
                    </a:p>
                  </a:txBody>
                  <a:tcPr marL="7137" marR="7137" marT="7137"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000" b="1" i="0" u="none" strike="noStrike">
                          <a:solidFill>
                            <a:srgbClr val="FFFFFF"/>
                          </a:solidFill>
                          <a:effectLst/>
                          <a:latin typeface="Arial" panose="020B0604020202020204" pitchFamily="34" charset="0"/>
                        </a:rPr>
                        <a:t>Scenario 1</a:t>
                      </a:r>
                    </a:p>
                  </a:txBody>
                  <a:tcPr marL="7137" marR="7137" marT="7137"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000" b="1" i="0" u="none" strike="noStrike">
                          <a:solidFill>
                            <a:srgbClr val="FFFFFF"/>
                          </a:solidFill>
                          <a:effectLst/>
                          <a:latin typeface="Arial" panose="020B0604020202020204" pitchFamily="34" charset="0"/>
                        </a:rPr>
                        <a:t>Scenario 2</a:t>
                      </a:r>
                    </a:p>
                  </a:txBody>
                  <a:tcPr marL="7137" marR="7137" marT="7137"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000" b="1" i="0" u="none" strike="noStrike">
                          <a:solidFill>
                            <a:srgbClr val="FFFFFF"/>
                          </a:solidFill>
                          <a:effectLst/>
                          <a:latin typeface="Arial" panose="020B0604020202020204" pitchFamily="34" charset="0"/>
                        </a:rPr>
                        <a:t>Scenario 3</a:t>
                      </a:r>
                    </a:p>
                  </a:txBody>
                  <a:tcPr marL="7137" marR="7137" marT="7137"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000" b="1" i="0" u="none" strike="noStrike">
                          <a:solidFill>
                            <a:srgbClr val="FFFFFF"/>
                          </a:solidFill>
                          <a:effectLst/>
                          <a:latin typeface="Arial" panose="020B0604020202020204" pitchFamily="34" charset="0"/>
                        </a:rPr>
                        <a:t>Scenario 4</a:t>
                      </a:r>
                    </a:p>
                  </a:txBody>
                  <a:tcPr marL="7137" marR="7137" marT="7137"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000" b="1" i="0" u="none" strike="noStrike">
                          <a:solidFill>
                            <a:srgbClr val="FFFFFF"/>
                          </a:solidFill>
                          <a:effectLst/>
                          <a:latin typeface="Arial" panose="020B0604020202020204" pitchFamily="34" charset="0"/>
                        </a:rPr>
                        <a:t>Scenario 5</a:t>
                      </a:r>
                    </a:p>
                  </a:txBody>
                  <a:tcPr marL="7137" marR="7137" marT="7137"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000" b="1" i="0" u="none" strike="noStrike">
                          <a:solidFill>
                            <a:srgbClr val="FFFFFF"/>
                          </a:solidFill>
                          <a:effectLst/>
                          <a:latin typeface="Arial" panose="020B0604020202020204" pitchFamily="34" charset="0"/>
                        </a:rPr>
                        <a:t>Scenario 6</a:t>
                      </a:r>
                    </a:p>
                  </a:txBody>
                  <a:tcPr marL="7137" marR="7137" marT="7137"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000" b="1" i="0" u="none" strike="noStrike">
                          <a:solidFill>
                            <a:srgbClr val="FFFFFF"/>
                          </a:solidFill>
                          <a:effectLst/>
                          <a:latin typeface="Arial" panose="020B0604020202020204" pitchFamily="34" charset="0"/>
                        </a:rPr>
                        <a:t>Scenario 7</a:t>
                      </a:r>
                    </a:p>
                  </a:txBody>
                  <a:tcPr marL="7137" marR="7137" marT="7137"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000" b="1" i="0" u="none" strike="noStrike">
                          <a:solidFill>
                            <a:srgbClr val="FFFFFF"/>
                          </a:solidFill>
                          <a:effectLst/>
                          <a:latin typeface="Arial" panose="020B0604020202020204" pitchFamily="34" charset="0"/>
                        </a:rPr>
                        <a:t>Scenario 8</a:t>
                      </a:r>
                    </a:p>
                  </a:txBody>
                  <a:tcPr marL="7137" marR="7137" marT="7137"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000" b="1" i="0" u="none" strike="noStrike">
                          <a:solidFill>
                            <a:srgbClr val="FFFFFF"/>
                          </a:solidFill>
                          <a:effectLst/>
                          <a:latin typeface="Arial" panose="020B0604020202020204" pitchFamily="34" charset="0"/>
                        </a:rPr>
                        <a:t>Scenario 9</a:t>
                      </a:r>
                    </a:p>
                  </a:txBody>
                  <a:tcPr marL="7137" marR="7137" marT="7137"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000" b="1" i="0" u="none" strike="noStrike">
                          <a:solidFill>
                            <a:srgbClr val="FFFFFF"/>
                          </a:solidFill>
                          <a:effectLst/>
                          <a:latin typeface="Arial" panose="020B0604020202020204" pitchFamily="34" charset="0"/>
                        </a:rPr>
                        <a:t>Scenario 10</a:t>
                      </a:r>
                    </a:p>
                  </a:txBody>
                  <a:tcPr marL="7137" marR="7137" marT="7137"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t"/>
                      <a:r>
                        <a:rPr lang="en-GB" sz="1000" b="1" i="0" u="none" strike="noStrike">
                          <a:solidFill>
                            <a:srgbClr val="FFFFFF"/>
                          </a:solidFill>
                          <a:effectLst/>
                          <a:latin typeface="Arial" panose="020B0604020202020204" pitchFamily="34" charset="0"/>
                        </a:rPr>
                        <a:t>Scenario 11</a:t>
                      </a:r>
                    </a:p>
                  </a:txBody>
                  <a:tcPr marL="7137" marR="7137" marT="7137"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2436311169"/>
                  </a:ext>
                </a:extLst>
              </a:tr>
              <a:tr h="277578">
                <a:tc>
                  <a:txBody>
                    <a:bodyPr/>
                    <a:lstStyle/>
                    <a:p>
                      <a:pPr algn="l" rtl="0" fontAlgn="t"/>
                      <a:r>
                        <a:rPr lang="en-GB" sz="1000" b="1" i="0" u="none" strike="noStrike">
                          <a:solidFill>
                            <a:srgbClr val="FFFFFF"/>
                          </a:solidFill>
                          <a:effectLst/>
                          <a:latin typeface="Arial" panose="020B0604020202020204" pitchFamily="34" charset="0"/>
                        </a:rPr>
                        <a:t>Plant Capacity/Supplier</a:t>
                      </a:r>
                    </a:p>
                  </a:txBody>
                  <a:tcPr marL="7137" marR="7137" marT="7137"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EMK-5TN</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EMK-5TN</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EMK-10TN</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EMK-10TN</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Swan-5TN</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Swan-5TN</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Swan-10TN</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Swan-10TN</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EMK-5TN</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Swan-5TN</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r" rtl="0" fontAlgn="ctr"/>
                      <a:r>
                        <a:rPr lang="en-GB" sz="1000" b="0" i="0" u="none" strike="noStrike">
                          <a:solidFill>
                            <a:srgbClr val="FFFFFF"/>
                          </a:solidFill>
                          <a:effectLst/>
                          <a:latin typeface="Arial" panose="020B0604020202020204" pitchFamily="34" charset="0"/>
                        </a:rPr>
                        <a:t>SWAN-200Kg/H</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3983227333"/>
                  </a:ext>
                </a:extLst>
              </a:tr>
              <a:tr h="277578">
                <a:tc>
                  <a:txBody>
                    <a:bodyPr/>
                    <a:lstStyle/>
                    <a:p>
                      <a:pPr algn="l" rtl="0" fontAlgn="t"/>
                      <a:r>
                        <a:rPr lang="en-GB" sz="1000" b="1" i="0" u="none" strike="noStrike">
                          <a:solidFill>
                            <a:srgbClr val="FFFFFF"/>
                          </a:solidFill>
                          <a:effectLst/>
                          <a:latin typeface="Arial" panose="020B0604020202020204" pitchFamily="34" charset="0"/>
                        </a:rPr>
                        <a:t>Location</a:t>
                      </a:r>
                    </a:p>
                  </a:txBody>
                  <a:tcPr marL="7137" marR="7137" marT="7137"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Construction</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Rent</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Construction</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Rent</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Construction</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Rent</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Construction</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Rent</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Construction</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Construction</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Ginner Site</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833696542"/>
                  </a:ext>
                </a:extLst>
              </a:tr>
              <a:tr h="277578">
                <a:tc>
                  <a:txBody>
                    <a:bodyPr/>
                    <a:lstStyle/>
                    <a:p>
                      <a:pPr algn="l" rtl="0" fontAlgn="t"/>
                      <a:r>
                        <a:rPr lang="en-GB" sz="1000" b="1" i="0" u="none" strike="noStrike">
                          <a:solidFill>
                            <a:srgbClr val="FFFFFF"/>
                          </a:solidFill>
                          <a:effectLst/>
                          <a:latin typeface="Arial" panose="020B0604020202020204" pitchFamily="34" charset="0"/>
                        </a:rPr>
                        <a:t>Impact on Service Cost - Pesticide</a:t>
                      </a:r>
                    </a:p>
                  </a:txBody>
                  <a:tcPr marL="7137" marR="7137" marT="7137"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0.25</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0.25</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0.25</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0.25</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0.25</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0.25</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0.25</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0.25</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0.12</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0.12</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dirty="0">
                          <a:solidFill>
                            <a:srgbClr val="FFFFFF"/>
                          </a:solidFill>
                          <a:effectLst/>
                          <a:latin typeface="Arial" panose="020B0604020202020204" pitchFamily="34" charset="0"/>
                        </a:rPr>
                        <a:t>0.12</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4448159"/>
                  </a:ext>
                </a:extLst>
              </a:tr>
              <a:tr h="416367">
                <a:tc>
                  <a:txBody>
                    <a:bodyPr/>
                    <a:lstStyle/>
                    <a:p>
                      <a:pPr algn="l" rtl="0" fontAlgn="t"/>
                      <a:r>
                        <a:rPr lang="en-GB" sz="1000" b="1" i="0" u="none" strike="noStrike">
                          <a:solidFill>
                            <a:srgbClr val="FFFFFF"/>
                          </a:solidFill>
                          <a:effectLst/>
                          <a:latin typeface="Arial" panose="020B0604020202020204" pitchFamily="34" charset="0"/>
                        </a:rPr>
                        <a:t>Impact on Service Cost - Other Chemicals and materials</a:t>
                      </a:r>
                    </a:p>
                  </a:txBody>
                  <a:tcPr marL="7137" marR="7137" marT="7137"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0.18</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0.18</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0.18</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0.18</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0.02</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0.02</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0.02</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0.02</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0.18</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0.02</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0.02</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616222293"/>
                  </a:ext>
                </a:extLst>
              </a:tr>
              <a:tr h="277578">
                <a:tc>
                  <a:txBody>
                    <a:bodyPr/>
                    <a:lstStyle/>
                    <a:p>
                      <a:pPr algn="l" rtl="0" fontAlgn="t"/>
                      <a:r>
                        <a:rPr lang="en-GB" sz="1000" b="1" i="0" u="none" strike="noStrike">
                          <a:solidFill>
                            <a:srgbClr val="FFFFFF"/>
                          </a:solidFill>
                          <a:effectLst/>
                          <a:latin typeface="Arial" panose="020B0604020202020204" pitchFamily="34" charset="0"/>
                        </a:rPr>
                        <a:t>Impact on Service Cost - Electricity,water, Diesel</a:t>
                      </a:r>
                    </a:p>
                  </a:txBody>
                  <a:tcPr marL="7137" marR="7137" marT="7137"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0.05</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0.05</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0.05</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0.05</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0.04</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0.04</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0.04</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0.04</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0.05</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0.04</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0.04</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3916683510"/>
                  </a:ext>
                </a:extLst>
              </a:tr>
              <a:tr h="277578">
                <a:tc>
                  <a:txBody>
                    <a:bodyPr/>
                    <a:lstStyle/>
                    <a:p>
                      <a:pPr algn="l" rtl="0" fontAlgn="t"/>
                      <a:r>
                        <a:rPr lang="en-GB" sz="1000" b="1" i="0" u="none" strike="noStrike">
                          <a:solidFill>
                            <a:srgbClr val="FFFFFF"/>
                          </a:solidFill>
                          <a:effectLst/>
                          <a:latin typeface="Arial" panose="020B0604020202020204" pitchFamily="34" charset="0"/>
                        </a:rPr>
                        <a:t>Impact on Service Cost - Staff Cost</a:t>
                      </a:r>
                    </a:p>
                  </a:txBody>
                  <a:tcPr marL="7137" marR="7137" marT="7137"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0.06</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0.06</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0.04</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0.04</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0.06</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0.06</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0.04</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0.04</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0.06</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0.06</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0.05</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1859925227"/>
                  </a:ext>
                </a:extLst>
              </a:tr>
              <a:tr h="277578">
                <a:tc>
                  <a:txBody>
                    <a:bodyPr/>
                    <a:lstStyle/>
                    <a:p>
                      <a:pPr algn="l" rtl="0" fontAlgn="t"/>
                      <a:r>
                        <a:rPr lang="en-GB" sz="1000" b="1" i="0" u="none" strike="noStrike">
                          <a:solidFill>
                            <a:srgbClr val="FFFFFF"/>
                          </a:solidFill>
                          <a:effectLst/>
                          <a:latin typeface="Arial" panose="020B0604020202020204" pitchFamily="34" charset="0"/>
                        </a:rPr>
                        <a:t>Impact on Service Cost - External Services</a:t>
                      </a:r>
                    </a:p>
                  </a:txBody>
                  <a:tcPr marL="7137" marR="7137" marT="7137"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0.02</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0.05</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0.02</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0.04</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0.01</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0.02</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0.01</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0.02</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0.02</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0.01</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0.2</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3402445425"/>
                  </a:ext>
                </a:extLst>
              </a:tr>
              <a:tr h="416367">
                <a:tc>
                  <a:txBody>
                    <a:bodyPr/>
                    <a:lstStyle/>
                    <a:p>
                      <a:pPr algn="l" rtl="0" fontAlgn="t"/>
                      <a:r>
                        <a:rPr lang="en-GB" sz="1000" b="1" i="0" u="none" strike="noStrike">
                          <a:solidFill>
                            <a:srgbClr val="FFFFFF"/>
                          </a:solidFill>
                          <a:effectLst/>
                          <a:latin typeface="Arial" panose="020B0604020202020204" pitchFamily="34" charset="0"/>
                        </a:rPr>
                        <a:t>Impact on Service Cost - Investment and Cost Recovery in 10 Years</a:t>
                      </a:r>
                    </a:p>
                  </a:txBody>
                  <a:tcPr marL="7137" marR="7137" marT="7137"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0.18</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0.15</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0.17</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0.15</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0.06</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0.04</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0.06</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0.05</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0.18</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0.06</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0.21</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3343711226"/>
                  </a:ext>
                </a:extLst>
              </a:tr>
              <a:tr h="144823">
                <a:tc>
                  <a:txBody>
                    <a:bodyPr/>
                    <a:lstStyle/>
                    <a:p>
                      <a:pPr algn="l" rtl="0" fontAlgn="t"/>
                      <a:r>
                        <a:rPr lang="en-GB" sz="1000" b="1" i="0" u="none" strike="noStrike">
                          <a:solidFill>
                            <a:srgbClr val="FFFFFF"/>
                          </a:solidFill>
                          <a:effectLst/>
                          <a:latin typeface="Arial" panose="020B0604020202020204" pitchFamily="34" charset="0"/>
                        </a:rPr>
                        <a:t>Variable Costs (USD/KG)</a:t>
                      </a:r>
                    </a:p>
                  </a:txBody>
                  <a:tcPr marL="7137" marR="7137" marT="7137"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0.48</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0.48</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0.48</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0.48</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0.31</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0.31</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0.31</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0.31</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0.35</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0.18</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0.42</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4128746164"/>
                  </a:ext>
                </a:extLst>
              </a:tr>
              <a:tr h="144823">
                <a:tc>
                  <a:txBody>
                    <a:bodyPr/>
                    <a:lstStyle/>
                    <a:p>
                      <a:pPr algn="l" rtl="0" fontAlgn="t"/>
                      <a:r>
                        <a:rPr lang="en-GB" sz="1000" b="1" i="0" u="none" strike="noStrike">
                          <a:solidFill>
                            <a:srgbClr val="FFFFFF"/>
                          </a:solidFill>
                          <a:effectLst/>
                          <a:latin typeface="Arial" panose="020B0604020202020204" pitchFamily="34" charset="0"/>
                        </a:rPr>
                        <a:t>Variable Costs (%Total Cost)</a:t>
                      </a:r>
                    </a:p>
                  </a:txBody>
                  <a:tcPr marL="7137" marR="7137" marT="7137"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64.77%</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65.36%</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68.33%</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68.75%</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68.08%</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69.31%</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71.63%</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72.53%</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57.43%</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55.59%</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569DA4"/>
                    </a:solidFill>
                  </a:tcPr>
                </a:tc>
                <a:tc>
                  <a:txBody>
                    <a:bodyPr/>
                    <a:lstStyle/>
                    <a:p>
                      <a:pPr algn="ctr" rtl="0" fontAlgn="ctr"/>
                      <a:r>
                        <a:rPr lang="en-GB" sz="1000" b="0" i="0" u="none" strike="noStrike">
                          <a:solidFill>
                            <a:srgbClr val="FFFFFF"/>
                          </a:solidFill>
                          <a:effectLst/>
                          <a:latin typeface="Arial" panose="020B0604020202020204" pitchFamily="34" charset="0"/>
                        </a:rPr>
                        <a:t>66.92%</a:t>
                      </a:r>
                    </a:p>
                  </a:txBody>
                  <a:tcPr marL="7137" marR="7137" marT="71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569DA4"/>
                    </a:solidFill>
                  </a:tcPr>
                </a:tc>
                <a:extLst>
                  <a:ext uri="{0D108BD9-81ED-4DB2-BD59-A6C34878D82A}">
                    <a16:rowId xmlns:a16="http://schemas.microsoft.com/office/drawing/2014/main" val="2104348671"/>
                  </a:ext>
                </a:extLst>
              </a:tr>
              <a:tr h="277578">
                <a:tc>
                  <a:txBody>
                    <a:bodyPr/>
                    <a:lstStyle/>
                    <a:p>
                      <a:pPr algn="l" rtl="0" fontAlgn="t"/>
                      <a:r>
                        <a:rPr lang="en-GB" sz="1000" b="1" i="0" u="none" strike="noStrike">
                          <a:solidFill>
                            <a:srgbClr val="009999"/>
                          </a:solidFill>
                          <a:effectLst/>
                          <a:latin typeface="Arial" panose="020B0604020202020204" pitchFamily="34" charset="0"/>
                        </a:rPr>
                        <a:t>Service Cost = Op Costs (USD/Kg)</a:t>
                      </a:r>
                    </a:p>
                  </a:txBody>
                  <a:tcPr marL="7137" marR="7137" marT="7137"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1000" b="1" i="0" u="none" strike="noStrike">
                          <a:solidFill>
                            <a:srgbClr val="009999"/>
                          </a:solidFill>
                          <a:effectLst/>
                          <a:latin typeface="Arial" panose="020B0604020202020204" pitchFamily="34" charset="0"/>
                        </a:rPr>
                        <a:t>0.56</a:t>
                      </a:r>
                    </a:p>
                  </a:txBody>
                  <a:tcPr marL="7137" marR="7137" marT="7137"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1000" b="1" i="0" u="none" strike="noStrike">
                          <a:solidFill>
                            <a:srgbClr val="009999"/>
                          </a:solidFill>
                          <a:effectLst/>
                          <a:latin typeface="Arial" panose="020B0604020202020204" pitchFamily="34" charset="0"/>
                        </a:rPr>
                        <a:t>0.59</a:t>
                      </a:r>
                    </a:p>
                  </a:txBody>
                  <a:tcPr marL="7137" marR="7137" marT="7137"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1000" b="1" i="0" u="none" strike="noStrike">
                          <a:solidFill>
                            <a:srgbClr val="009999"/>
                          </a:solidFill>
                          <a:effectLst/>
                          <a:latin typeface="Arial" panose="020B0604020202020204" pitchFamily="34" charset="0"/>
                        </a:rPr>
                        <a:t>0.53</a:t>
                      </a:r>
                    </a:p>
                  </a:txBody>
                  <a:tcPr marL="7137" marR="7137" marT="7137"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1000" b="1" i="0" u="none" strike="noStrike">
                          <a:solidFill>
                            <a:srgbClr val="009999"/>
                          </a:solidFill>
                          <a:effectLst/>
                          <a:latin typeface="Arial" panose="020B0604020202020204" pitchFamily="34" charset="0"/>
                        </a:rPr>
                        <a:t>0.55</a:t>
                      </a:r>
                    </a:p>
                  </a:txBody>
                  <a:tcPr marL="7137" marR="7137" marT="7137"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1000" b="1" i="0" u="none" strike="noStrike">
                          <a:solidFill>
                            <a:srgbClr val="009999"/>
                          </a:solidFill>
                          <a:effectLst/>
                          <a:latin typeface="Arial" panose="020B0604020202020204" pitchFamily="34" charset="0"/>
                        </a:rPr>
                        <a:t>0.39</a:t>
                      </a:r>
                    </a:p>
                  </a:txBody>
                  <a:tcPr marL="7137" marR="7137" marT="7137"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1000" b="1" i="0" u="none" strike="noStrike">
                          <a:solidFill>
                            <a:srgbClr val="009999"/>
                          </a:solidFill>
                          <a:effectLst/>
                          <a:latin typeface="Arial" panose="020B0604020202020204" pitchFamily="34" charset="0"/>
                        </a:rPr>
                        <a:t>0.39</a:t>
                      </a:r>
                    </a:p>
                  </a:txBody>
                  <a:tcPr marL="7137" marR="7137" marT="7137"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1000" b="1" i="0" u="none" strike="noStrike">
                          <a:solidFill>
                            <a:srgbClr val="009999"/>
                          </a:solidFill>
                          <a:effectLst/>
                          <a:latin typeface="Arial" panose="020B0604020202020204" pitchFamily="34" charset="0"/>
                        </a:rPr>
                        <a:t>0.36</a:t>
                      </a:r>
                    </a:p>
                  </a:txBody>
                  <a:tcPr marL="7137" marR="7137" marT="7137"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1000" b="1" i="0" u="none" strike="noStrike">
                          <a:solidFill>
                            <a:srgbClr val="009999"/>
                          </a:solidFill>
                          <a:effectLst/>
                          <a:latin typeface="Arial" panose="020B0604020202020204" pitchFamily="34" charset="0"/>
                        </a:rPr>
                        <a:t>0.37</a:t>
                      </a:r>
                    </a:p>
                  </a:txBody>
                  <a:tcPr marL="7137" marR="7137" marT="7137"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1000" b="1" i="0" u="none" strike="noStrike">
                          <a:solidFill>
                            <a:srgbClr val="009999"/>
                          </a:solidFill>
                          <a:effectLst/>
                          <a:latin typeface="Arial" panose="020B0604020202020204" pitchFamily="34" charset="0"/>
                        </a:rPr>
                        <a:t>0.43</a:t>
                      </a:r>
                    </a:p>
                  </a:txBody>
                  <a:tcPr marL="7137" marR="7137" marT="7137"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1000" b="1" i="0" u="none" strike="noStrike">
                          <a:solidFill>
                            <a:srgbClr val="009999"/>
                          </a:solidFill>
                          <a:effectLst/>
                          <a:latin typeface="Arial" panose="020B0604020202020204" pitchFamily="34" charset="0"/>
                        </a:rPr>
                        <a:t>0.26</a:t>
                      </a:r>
                    </a:p>
                  </a:txBody>
                  <a:tcPr marL="7137" marR="7137" marT="7137"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1000" b="1" i="0" u="none" strike="noStrike">
                          <a:solidFill>
                            <a:srgbClr val="009999"/>
                          </a:solidFill>
                          <a:effectLst/>
                          <a:latin typeface="Arial" panose="020B0604020202020204" pitchFamily="34" charset="0"/>
                        </a:rPr>
                        <a:t>0.42</a:t>
                      </a:r>
                    </a:p>
                  </a:txBody>
                  <a:tcPr marL="7137" marR="7137" marT="7137"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2678427469"/>
                  </a:ext>
                </a:extLst>
              </a:tr>
              <a:tr h="277578">
                <a:tc>
                  <a:txBody>
                    <a:bodyPr/>
                    <a:lstStyle/>
                    <a:p>
                      <a:pPr algn="l" rtl="0" fontAlgn="t"/>
                      <a:r>
                        <a:rPr lang="en-GB" sz="1000" b="1" i="0" u="none" strike="noStrike" dirty="0">
                          <a:solidFill>
                            <a:srgbClr val="009999"/>
                          </a:solidFill>
                          <a:effectLst/>
                          <a:latin typeface="Arial" panose="020B0604020202020204" pitchFamily="34" charset="0"/>
                        </a:rPr>
                        <a:t>Service Cost = OP Costs + Payback 10Years (USD/Kg)</a:t>
                      </a:r>
                    </a:p>
                  </a:txBody>
                  <a:tcPr marL="7137" marR="7137" marT="7137"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1000" b="1" i="0" u="none" strike="noStrike">
                          <a:solidFill>
                            <a:srgbClr val="009999"/>
                          </a:solidFill>
                          <a:effectLst/>
                          <a:latin typeface="Arial" panose="020B0604020202020204" pitchFamily="34" charset="0"/>
                        </a:rPr>
                        <a:t>0.74</a:t>
                      </a:r>
                    </a:p>
                  </a:txBody>
                  <a:tcPr marL="7137" marR="7137" marT="7137"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1000" b="1" i="0" u="none" strike="noStrike">
                          <a:solidFill>
                            <a:srgbClr val="009999"/>
                          </a:solidFill>
                          <a:effectLst/>
                          <a:latin typeface="Arial" panose="020B0604020202020204" pitchFamily="34" charset="0"/>
                        </a:rPr>
                        <a:t>0.74</a:t>
                      </a:r>
                    </a:p>
                  </a:txBody>
                  <a:tcPr marL="7137" marR="7137" marT="7137"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1000" b="1" i="0" u="none" strike="noStrike">
                          <a:solidFill>
                            <a:srgbClr val="009999"/>
                          </a:solidFill>
                          <a:effectLst/>
                          <a:latin typeface="Arial" panose="020B0604020202020204" pitchFamily="34" charset="0"/>
                        </a:rPr>
                        <a:t>0.7</a:t>
                      </a:r>
                    </a:p>
                  </a:txBody>
                  <a:tcPr marL="7137" marR="7137" marT="7137"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1000" b="1" i="0" u="none" strike="noStrike">
                          <a:solidFill>
                            <a:srgbClr val="009999"/>
                          </a:solidFill>
                          <a:effectLst/>
                          <a:latin typeface="Arial" panose="020B0604020202020204" pitchFamily="34" charset="0"/>
                        </a:rPr>
                        <a:t>0.7</a:t>
                      </a:r>
                    </a:p>
                  </a:txBody>
                  <a:tcPr marL="7137" marR="7137" marT="7137"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1000" b="1" i="0" u="none" strike="noStrike">
                          <a:solidFill>
                            <a:srgbClr val="009999"/>
                          </a:solidFill>
                          <a:effectLst/>
                          <a:latin typeface="Arial" panose="020B0604020202020204" pitchFamily="34" charset="0"/>
                        </a:rPr>
                        <a:t>0.46</a:t>
                      </a:r>
                    </a:p>
                  </a:txBody>
                  <a:tcPr marL="7137" marR="7137" marT="7137"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1000" b="1" i="0" u="none" strike="noStrike">
                          <a:solidFill>
                            <a:srgbClr val="009999"/>
                          </a:solidFill>
                          <a:effectLst/>
                          <a:latin typeface="Arial" panose="020B0604020202020204" pitchFamily="34" charset="0"/>
                        </a:rPr>
                        <a:t>0.45</a:t>
                      </a:r>
                    </a:p>
                  </a:txBody>
                  <a:tcPr marL="7137" marR="7137" marT="7137"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1000" b="1" i="0" u="none" strike="noStrike">
                          <a:solidFill>
                            <a:srgbClr val="009999"/>
                          </a:solidFill>
                          <a:effectLst/>
                          <a:latin typeface="Arial" panose="020B0604020202020204" pitchFamily="34" charset="0"/>
                        </a:rPr>
                        <a:t>0.43</a:t>
                      </a:r>
                    </a:p>
                  </a:txBody>
                  <a:tcPr marL="7137" marR="7137" marT="7137"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1000" b="1" i="0" u="none" strike="noStrike">
                          <a:solidFill>
                            <a:srgbClr val="009999"/>
                          </a:solidFill>
                          <a:effectLst/>
                          <a:latin typeface="Arial" panose="020B0604020202020204" pitchFamily="34" charset="0"/>
                        </a:rPr>
                        <a:t>0.43</a:t>
                      </a:r>
                    </a:p>
                  </a:txBody>
                  <a:tcPr marL="7137" marR="7137" marT="7137"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1000" b="1" i="0" u="none" strike="noStrike">
                          <a:solidFill>
                            <a:srgbClr val="009999"/>
                          </a:solidFill>
                          <a:effectLst/>
                          <a:latin typeface="Arial" panose="020B0604020202020204" pitchFamily="34" charset="0"/>
                        </a:rPr>
                        <a:t>0.61</a:t>
                      </a:r>
                    </a:p>
                  </a:txBody>
                  <a:tcPr marL="7137" marR="7137" marT="7137"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1000" b="1" i="0" u="none" strike="noStrike">
                          <a:solidFill>
                            <a:srgbClr val="009999"/>
                          </a:solidFill>
                          <a:effectLst/>
                          <a:latin typeface="Arial" panose="020B0604020202020204" pitchFamily="34" charset="0"/>
                        </a:rPr>
                        <a:t>0.33</a:t>
                      </a:r>
                    </a:p>
                  </a:txBody>
                  <a:tcPr marL="7137" marR="7137" marT="7137"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1000" b="1" i="0" u="none" strike="noStrike" dirty="0">
                          <a:solidFill>
                            <a:srgbClr val="009999"/>
                          </a:solidFill>
                          <a:effectLst/>
                          <a:latin typeface="Arial" panose="020B0604020202020204" pitchFamily="34" charset="0"/>
                        </a:rPr>
                        <a:t>0.64</a:t>
                      </a:r>
                    </a:p>
                  </a:txBody>
                  <a:tcPr marL="7137" marR="7137" marT="7137"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2986938236"/>
                  </a:ext>
                </a:extLst>
              </a:tr>
            </a:tbl>
          </a:graphicData>
        </a:graphic>
      </p:graphicFrame>
      <p:sp>
        <p:nvSpPr>
          <p:cNvPr id="3" name="Marcador de Posição do Número do Diapositivo 2">
            <a:extLst>
              <a:ext uri="{FF2B5EF4-FFF2-40B4-BE49-F238E27FC236}">
                <a16:creationId xmlns:a16="http://schemas.microsoft.com/office/drawing/2014/main" id="{5360EB86-87E7-44B0-A21F-F9C78CE87F04}"/>
              </a:ext>
            </a:extLst>
          </p:cNvPr>
          <p:cNvSpPr>
            <a:spLocks noGrp="1"/>
          </p:cNvSpPr>
          <p:nvPr>
            <p:ph type="sldNum" sz="quarter" idx="12"/>
          </p:nvPr>
        </p:nvSpPr>
        <p:spPr/>
        <p:txBody>
          <a:bodyPr/>
          <a:lstStyle/>
          <a:p>
            <a:fld id="{C1D7F914-E4F7-455C-A1CC-52701B4165D2}" type="slidenum">
              <a:rPr lang="en-GB" smtClean="0"/>
              <a:t>48</a:t>
            </a:fld>
            <a:endParaRPr lang="en-GB"/>
          </a:p>
        </p:txBody>
      </p:sp>
    </p:spTree>
    <p:extLst>
      <p:ext uri="{BB962C8B-B14F-4D97-AF65-F5344CB8AC3E}">
        <p14:creationId xmlns:p14="http://schemas.microsoft.com/office/powerpoint/2010/main" val="6511556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14. Investment and Operational budget</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Investment Needs</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a:noFill/>
          <a:ln>
            <a:solidFill>
              <a:schemeClr val="bg1"/>
            </a:solidFill>
          </a:ln>
        </p:spPr>
        <p:txBody>
          <a:bodyPr>
            <a:normAutofit/>
          </a:bodyPr>
          <a:lstStyle/>
          <a:p>
            <a:pPr marL="0" lvl="1" indent="0">
              <a:spcBef>
                <a:spcPts val="1000"/>
              </a:spcBef>
              <a:buNone/>
            </a:pPr>
            <a:r>
              <a:rPr lang="en-GB" sz="1200" dirty="0">
                <a:solidFill>
                  <a:srgbClr val="569DA4"/>
                </a:solidFill>
                <a:latin typeface="Arial" panose="020B0604020202020204" pitchFamily="34" charset="0"/>
                <a:cs typeface="Arial" panose="020B0604020202020204" pitchFamily="34" charset="0"/>
              </a:rPr>
              <a:t>CAPEX (excel sheet with details in annex)</a:t>
            </a:r>
          </a:p>
          <a:p>
            <a:pPr marL="0" lvl="1" indent="0">
              <a:spcBef>
                <a:spcPts val="1000"/>
              </a:spcBef>
              <a:buNone/>
            </a:pPr>
            <a:endParaRPr lang="en-GB" sz="1200" dirty="0">
              <a:solidFill>
                <a:srgbClr val="569DA4"/>
              </a:solidFill>
              <a:latin typeface="Arial" panose="020B0604020202020204" pitchFamily="34" charset="0"/>
              <a:cs typeface="Arial" panose="020B0604020202020204" pitchFamily="34" charset="0"/>
            </a:endParaRPr>
          </a:p>
          <a:p>
            <a:pPr marL="0" lvl="1" indent="0">
              <a:spcBef>
                <a:spcPts val="1000"/>
              </a:spcBef>
              <a:buNone/>
            </a:pPr>
            <a:endParaRPr lang="en-GB" sz="1200" dirty="0">
              <a:solidFill>
                <a:srgbClr val="569DA4"/>
              </a:solidFill>
              <a:latin typeface="Arial" panose="020B0604020202020204" pitchFamily="34" charset="0"/>
              <a:cs typeface="Arial" panose="020B0604020202020204" pitchFamily="34" charset="0"/>
            </a:endParaRPr>
          </a:p>
          <a:p>
            <a:pPr marL="0" lvl="1" indent="0">
              <a:spcBef>
                <a:spcPts val="1000"/>
              </a:spcBef>
              <a:buNone/>
            </a:pPr>
            <a:endParaRPr lang="en-GB" sz="1400" dirty="0">
              <a:solidFill>
                <a:srgbClr val="569DA4"/>
              </a:solidFill>
              <a:latin typeface="Arial" panose="020B0604020202020204" pitchFamily="34" charset="0"/>
              <a:cs typeface="Arial" panose="020B0604020202020204" pitchFamily="34" charset="0"/>
            </a:endParaRPr>
          </a:p>
          <a:p>
            <a:pPr marL="0" lvl="1" indent="0">
              <a:spcBef>
                <a:spcPts val="1000"/>
              </a:spcBef>
              <a:buNone/>
            </a:pPr>
            <a:endParaRPr lang="en-GB" sz="1400" dirty="0">
              <a:solidFill>
                <a:srgbClr val="569DA4"/>
              </a:solidFill>
              <a:latin typeface="Arial" panose="020B0604020202020204" pitchFamily="34" charset="0"/>
              <a:cs typeface="Arial" panose="020B0604020202020204" pitchFamily="34" charset="0"/>
            </a:endParaRPr>
          </a:p>
          <a:p>
            <a:pPr marL="0" lvl="1" indent="0">
              <a:spcBef>
                <a:spcPts val="1000"/>
              </a:spcBef>
              <a:buNone/>
            </a:pPr>
            <a:endParaRPr lang="en-GB" sz="1400" dirty="0">
              <a:solidFill>
                <a:srgbClr val="569DA4"/>
              </a:solidFill>
              <a:latin typeface="Arial" panose="020B0604020202020204" pitchFamily="34" charset="0"/>
              <a:cs typeface="Arial" panose="020B0604020202020204" pitchFamily="34" charset="0"/>
            </a:endParaRPr>
          </a:p>
          <a:p>
            <a:pPr marL="0" lvl="1" indent="0">
              <a:spcBef>
                <a:spcPts val="1000"/>
              </a:spcBef>
              <a:buNone/>
            </a:pPr>
            <a:endParaRPr lang="en-GB" sz="1400" dirty="0">
              <a:solidFill>
                <a:srgbClr val="569DA4"/>
              </a:solidFill>
              <a:latin typeface="Arial" panose="020B0604020202020204" pitchFamily="34" charset="0"/>
              <a:cs typeface="Arial" panose="020B0604020202020204" pitchFamily="34" charset="0"/>
            </a:endParaRPr>
          </a:p>
          <a:p>
            <a:pPr marL="0" lvl="1" indent="0">
              <a:spcBef>
                <a:spcPts val="1000"/>
              </a:spcBef>
              <a:buNone/>
            </a:pPr>
            <a:endParaRPr lang="en-GB" sz="1400" dirty="0">
              <a:solidFill>
                <a:srgbClr val="569DA4"/>
              </a:solidFill>
              <a:latin typeface="Arial" panose="020B0604020202020204" pitchFamily="34" charset="0"/>
              <a:cs typeface="Arial" panose="020B0604020202020204" pitchFamily="34" charset="0"/>
            </a:endParaRPr>
          </a:p>
          <a:p>
            <a:pPr marL="0" lvl="1" indent="0">
              <a:spcBef>
                <a:spcPts val="1000"/>
              </a:spcBef>
              <a:buNone/>
            </a:pPr>
            <a:endParaRPr lang="en-GB" sz="1400" dirty="0">
              <a:solidFill>
                <a:srgbClr val="569DA4"/>
              </a:solidFill>
              <a:latin typeface="Arial" panose="020B0604020202020204" pitchFamily="34" charset="0"/>
              <a:cs typeface="Arial" panose="020B0604020202020204" pitchFamily="34" charset="0"/>
            </a:endParaRPr>
          </a:p>
          <a:p>
            <a:pPr marL="0" lvl="1" indent="0">
              <a:spcBef>
                <a:spcPts val="1000"/>
              </a:spcBef>
              <a:buNone/>
            </a:pPr>
            <a:endParaRPr lang="en-GB" sz="1400" dirty="0">
              <a:solidFill>
                <a:srgbClr val="569DA4"/>
              </a:solidFill>
              <a:latin typeface="Arial" panose="020B0604020202020204" pitchFamily="34" charset="0"/>
              <a:cs typeface="Arial" panose="020B0604020202020204" pitchFamily="34" charset="0"/>
            </a:endParaRPr>
          </a:p>
          <a:p>
            <a:pPr marL="0" indent="0">
              <a:lnSpc>
                <a:spcPct val="100000"/>
              </a:lnSpc>
              <a:spcBef>
                <a:spcPts val="600"/>
              </a:spcBef>
              <a:spcAft>
                <a:spcPts val="600"/>
              </a:spcAft>
              <a:buNone/>
            </a:pPr>
            <a:r>
              <a:rPr lang="en-GB" sz="1200" dirty="0">
                <a:solidFill>
                  <a:srgbClr val="569DA4"/>
                </a:solidFill>
                <a:latin typeface="Arial" panose="020B0604020202020204" pitchFamily="34" charset="0"/>
                <a:cs typeface="Arial" panose="020B0604020202020204" pitchFamily="34" charset="0"/>
              </a:rPr>
              <a:t>Bayer Option: </a:t>
            </a:r>
            <a:r>
              <a:rPr lang="en-GB" sz="1200" dirty="0" err="1">
                <a:solidFill>
                  <a:srgbClr val="569DA4"/>
                </a:solidFill>
                <a:latin typeface="Arial" panose="020B0604020202020204" pitchFamily="34" charset="0"/>
                <a:cs typeface="Arial" panose="020B0604020202020204" pitchFamily="34" charset="0"/>
              </a:rPr>
              <a:t>SeedGrowth</a:t>
            </a:r>
            <a:r>
              <a:rPr lang="en-GB" sz="1200" dirty="0">
                <a:solidFill>
                  <a:srgbClr val="569DA4"/>
                </a:solidFill>
                <a:latin typeface="Arial" panose="020B0604020202020204" pitchFamily="34" charset="0"/>
                <a:cs typeface="Arial" panose="020B0604020202020204" pitchFamily="34" charset="0"/>
              </a:rPr>
              <a:t> – </a:t>
            </a:r>
            <a:r>
              <a:rPr lang="en-GB" sz="1200" b="1" u="sng" dirty="0">
                <a:solidFill>
                  <a:srgbClr val="569DA4"/>
                </a:solidFill>
                <a:latin typeface="Arial" panose="020B0604020202020204" pitchFamily="34" charset="0"/>
                <a:cs typeface="Arial" panose="020B0604020202020204" pitchFamily="34" charset="0"/>
              </a:rPr>
              <a:t>ONLY</a:t>
            </a:r>
            <a:r>
              <a:rPr lang="en-GB" sz="1200" dirty="0">
                <a:solidFill>
                  <a:srgbClr val="569DA4"/>
                </a:solidFill>
                <a:latin typeface="Arial" panose="020B0604020202020204" pitchFamily="34" charset="0"/>
                <a:cs typeface="Arial" panose="020B0604020202020204" pitchFamily="34" charset="0"/>
              </a:rPr>
              <a:t> Seed Treatment. </a:t>
            </a:r>
          </a:p>
          <a:p>
            <a:pPr lvl="1">
              <a:lnSpc>
                <a:spcPct val="10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Purchase: Equipment Options CBT 12TN/H – 155.594.62 USD Cash / RH800 35 T/H – 106.520.25 USD Cash </a:t>
            </a:r>
          </a:p>
          <a:p>
            <a:pPr lvl="1">
              <a:lnSpc>
                <a:spcPct val="10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Loan/Financing Model (Average): 0,42– 0,45 USD/Kg (</a:t>
            </a:r>
            <a:r>
              <a:rPr lang="en-GB" sz="1200" dirty="0" err="1">
                <a:latin typeface="Arial" panose="020B0604020202020204" pitchFamily="34" charset="0"/>
                <a:cs typeface="Arial" panose="020B0604020202020204" pitchFamily="34" charset="0"/>
              </a:rPr>
              <a:t>delinted</a:t>
            </a:r>
            <a:r>
              <a:rPr lang="en-GB" sz="1200" dirty="0">
                <a:latin typeface="Arial" panose="020B0604020202020204" pitchFamily="34" charset="0"/>
                <a:cs typeface="Arial" panose="020B0604020202020204" pitchFamily="34" charset="0"/>
              </a:rPr>
              <a:t>)</a:t>
            </a:r>
          </a:p>
          <a:p>
            <a:pPr marL="0" indent="0">
              <a:lnSpc>
                <a:spcPct val="100000"/>
              </a:lnSpc>
              <a:spcBef>
                <a:spcPts val="600"/>
              </a:spcBef>
              <a:spcAft>
                <a:spcPts val="600"/>
              </a:spcAft>
              <a:buNone/>
            </a:pPr>
            <a:r>
              <a:rPr lang="en-GB" sz="1200" dirty="0">
                <a:solidFill>
                  <a:srgbClr val="569DA4"/>
                </a:solidFill>
                <a:latin typeface="Arial" panose="020B0604020202020204" pitchFamily="34" charset="0"/>
                <a:cs typeface="Arial" panose="020B0604020202020204" pitchFamily="34" charset="0"/>
              </a:rPr>
              <a:t>Shandong Doyen – Small Capacity Individual Equipment for each Ginner</a:t>
            </a:r>
          </a:p>
          <a:p>
            <a:pPr lvl="1">
              <a:lnSpc>
                <a:spcPct val="10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Capacity: 150-200KG/H (</a:t>
            </a:r>
            <a:r>
              <a:rPr lang="en-GB" sz="1200" b="1" dirty="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Acid </a:t>
            </a:r>
            <a:r>
              <a:rPr lang="en-GB" sz="1200" dirty="0" err="1">
                <a:latin typeface="Arial" panose="020B0604020202020204" pitchFamily="34" charset="0"/>
                <a:cs typeface="Arial" panose="020B0604020202020204" pitchFamily="34" charset="0"/>
              </a:rPr>
              <a:t>Delinter</a:t>
            </a:r>
            <a:r>
              <a:rPr lang="en-GB" sz="1200" dirty="0">
                <a:latin typeface="Arial" panose="020B0604020202020204" pitchFamily="34" charset="0"/>
                <a:cs typeface="Arial" panose="020B0604020202020204" pitchFamily="34" charset="0"/>
              </a:rPr>
              <a:t>, Seed Cleaner, Seed Coating and Packaging, TA, Building works ) – 183.971,00 USD </a:t>
            </a:r>
          </a:p>
          <a:p>
            <a:pPr marL="0" indent="0">
              <a:lnSpc>
                <a:spcPct val="100000"/>
              </a:lnSpc>
              <a:spcBef>
                <a:spcPts val="600"/>
              </a:spcBef>
              <a:spcAft>
                <a:spcPts val="600"/>
              </a:spcAft>
              <a:buNone/>
            </a:pPr>
            <a:r>
              <a:rPr lang="en-GB" sz="1200" dirty="0">
                <a:solidFill>
                  <a:srgbClr val="569DA4"/>
                </a:solidFill>
                <a:latin typeface="Arial" panose="020B0604020202020204" pitchFamily="34" charset="0"/>
                <a:cs typeface="Arial" panose="020B0604020202020204" pitchFamily="34" charset="0"/>
              </a:rPr>
              <a:t>OPEX/Working Capital</a:t>
            </a:r>
          </a:p>
          <a:p>
            <a:pPr lvl="1">
              <a:lnSpc>
                <a:spcPct val="10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1</a:t>
            </a:r>
            <a:r>
              <a:rPr lang="en-GB" sz="1200" baseline="30000" dirty="0">
                <a:latin typeface="Arial" panose="020B0604020202020204" pitchFamily="34" charset="0"/>
                <a:cs typeface="Arial" panose="020B0604020202020204" pitchFamily="34" charset="0"/>
              </a:rPr>
              <a:t>st</a:t>
            </a:r>
            <a:r>
              <a:rPr lang="en-GB" sz="1200" dirty="0">
                <a:latin typeface="Arial" panose="020B0604020202020204" pitchFamily="34" charset="0"/>
                <a:cs typeface="Arial" panose="020B0604020202020204" pitchFamily="34" charset="0"/>
              </a:rPr>
              <a:t> Option: The ginneries pay in advance a portion (e.g. 50%) of the service to be provided regarding their expected seed to treat;</a:t>
            </a:r>
          </a:p>
          <a:p>
            <a:pPr lvl="1">
              <a:lnSpc>
                <a:spcPct val="10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2</a:t>
            </a:r>
            <a:r>
              <a:rPr lang="en-GB" sz="1200" baseline="30000" dirty="0">
                <a:latin typeface="Arial" panose="020B0604020202020204" pitchFamily="34" charset="0"/>
                <a:cs typeface="Arial" panose="020B0604020202020204" pitchFamily="34" charset="0"/>
              </a:rPr>
              <a:t>nd</a:t>
            </a:r>
            <a:r>
              <a:rPr lang="en-GB" sz="1200" dirty="0">
                <a:latin typeface="Arial" panose="020B0604020202020204" pitchFamily="34" charset="0"/>
                <a:cs typeface="Arial" panose="020B0604020202020204" pitchFamily="34" charset="0"/>
              </a:rPr>
              <a:t> Option: Increase the funding amount in between 1.1 M and 1.4 M USD depending on the chosen equipment for working capital</a:t>
            </a:r>
            <a:endParaRPr lang="en-GB" sz="1200" dirty="0">
              <a:solidFill>
                <a:srgbClr val="569DA4"/>
              </a:solidFill>
              <a:latin typeface="Arial" panose="020B0604020202020204" pitchFamily="34" charset="0"/>
              <a:cs typeface="Arial" panose="020B0604020202020204" pitchFamily="34" charset="0"/>
            </a:endParaRPr>
          </a:p>
          <a:p>
            <a:pPr marL="0" lvl="1" indent="0">
              <a:spcBef>
                <a:spcPts val="1000"/>
              </a:spcBef>
              <a:buNone/>
            </a:pPr>
            <a:endParaRPr lang="en-GB" dirty="0"/>
          </a:p>
          <a:p>
            <a:pPr marL="0" indent="0">
              <a:buNone/>
            </a:pPr>
            <a:endParaRPr lang="en-GB" dirty="0"/>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graphicFrame>
        <p:nvGraphicFramePr>
          <p:cNvPr id="3" name="Tabela 2"/>
          <p:cNvGraphicFramePr>
            <a:graphicFrameLocks noGrp="1"/>
          </p:cNvGraphicFramePr>
          <p:nvPr>
            <p:extLst>
              <p:ext uri="{D42A27DB-BD31-4B8C-83A1-F6EECF244321}">
                <p14:modId xmlns:p14="http://schemas.microsoft.com/office/powerpoint/2010/main" val="2341485578"/>
              </p:ext>
            </p:extLst>
          </p:nvPr>
        </p:nvGraphicFramePr>
        <p:xfrm>
          <a:off x="256086" y="1239044"/>
          <a:ext cx="11694431" cy="2400300"/>
        </p:xfrm>
        <a:graphic>
          <a:graphicData uri="http://schemas.openxmlformats.org/drawingml/2006/table">
            <a:tbl>
              <a:tblPr/>
              <a:tblGrid>
                <a:gridCol w="1344114">
                  <a:extLst>
                    <a:ext uri="{9D8B030D-6E8A-4147-A177-3AD203B41FA5}">
                      <a16:colId xmlns:a16="http://schemas.microsoft.com/office/drawing/2014/main" val="3397007411"/>
                    </a:ext>
                  </a:extLst>
                </a:gridCol>
                <a:gridCol w="1224915">
                  <a:extLst>
                    <a:ext uri="{9D8B030D-6E8A-4147-A177-3AD203B41FA5}">
                      <a16:colId xmlns:a16="http://schemas.microsoft.com/office/drawing/2014/main" val="3892770965"/>
                    </a:ext>
                  </a:extLst>
                </a:gridCol>
                <a:gridCol w="1097915">
                  <a:extLst>
                    <a:ext uri="{9D8B030D-6E8A-4147-A177-3AD203B41FA5}">
                      <a16:colId xmlns:a16="http://schemas.microsoft.com/office/drawing/2014/main" val="1582250474"/>
                    </a:ext>
                  </a:extLst>
                </a:gridCol>
                <a:gridCol w="1309052">
                  <a:extLst>
                    <a:ext uri="{9D8B030D-6E8A-4147-A177-3AD203B41FA5}">
                      <a16:colId xmlns:a16="http://schemas.microsoft.com/office/drawing/2014/main" val="3317821655"/>
                    </a:ext>
                  </a:extLst>
                </a:gridCol>
                <a:gridCol w="1182052">
                  <a:extLst>
                    <a:ext uri="{9D8B030D-6E8A-4147-A177-3AD203B41FA5}">
                      <a16:colId xmlns:a16="http://schemas.microsoft.com/office/drawing/2014/main" val="2334634661"/>
                    </a:ext>
                  </a:extLst>
                </a:gridCol>
                <a:gridCol w="1544002">
                  <a:extLst>
                    <a:ext uri="{9D8B030D-6E8A-4147-A177-3AD203B41FA5}">
                      <a16:colId xmlns:a16="http://schemas.microsoft.com/office/drawing/2014/main" val="3127906855"/>
                    </a:ext>
                  </a:extLst>
                </a:gridCol>
                <a:gridCol w="1417002">
                  <a:extLst>
                    <a:ext uri="{9D8B030D-6E8A-4147-A177-3AD203B41FA5}">
                      <a16:colId xmlns:a16="http://schemas.microsoft.com/office/drawing/2014/main" val="3629286599"/>
                    </a:ext>
                  </a:extLst>
                </a:gridCol>
                <a:gridCol w="1628140">
                  <a:extLst>
                    <a:ext uri="{9D8B030D-6E8A-4147-A177-3AD203B41FA5}">
                      <a16:colId xmlns:a16="http://schemas.microsoft.com/office/drawing/2014/main" val="3666398460"/>
                    </a:ext>
                  </a:extLst>
                </a:gridCol>
                <a:gridCol w="947239">
                  <a:extLst>
                    <a:ext uri="{9D8B030D-6E8A-4147-A177-3AD203B41FA5}">
                      <a16:colId xmlns:a16="http://schemas.microsoft.com/office/drawing/2014/main" val="1393416569"/>
                    </a:ext>
                  </a:extLst>
                </a:gridCol>
              </a:tblGrid>
              <a:tr h="403860">
                <a:tc>
                  <a:txBody>
                    <a:bodyPr/>
                    <a:lstStyle/>
                    <a:p>
                      <a:pPr algn="l" rtl="0" fontAlgn="b"/>
                      <a:r>
                        <a:rPr lang="en-GB" sz="1200" b="1" i="0" u="none" strike="noStrike" dirty="0">
                          <a:solidFill>
                            <a:srgbClr val="FFFFFF"/>
                          </a:solidFill>
                          <a:effectLst/>
                          <a:latin typeface="Arial" panose="020B0604020202020204" pitchFamily="34" charset="0"/>
                          <a:cs typeface="Arial" panose="020B0604020202020204" pitchFamily="34" charset="0"/>
                        </a:rPr>
                        <a:t>Scenario Analysis</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200" b="1" i="0" u="none" strike="noStrike">
                          <a:solidFill>
                            <a:srgbClr val="FFFFFF"/>
                          </a:solidFill>
                          <a:effectLst/>
                          <a:latin typeface="Arial" panose="020B0604020202020204" pitchFamily="34" charset="0"/>
                          <a:cs typeface="Arial" panose="020B0604020202020204" pitchFamily="34" charset="0"/>
                        </a:rPr>
                        <a:t>Scenario 1</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200" b="1" i="0" u="none" strike="noStrike">
                          <a:solidFill>
                            <a:srgbClr val="FFFFFF"/>
                          </a:solidFill>
                          <a:effectLst/>
                          <a:latin typeface="Arial" panose="020B0604020202020204" pitchFamily="34" charset="0"/>
                          <a:cs typeface="Arial" panose="020B0604020202020204" pitchFamily="34" charset="0"/>
                        </a:rPr>
                        <a:t>Scenario 2</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200" b="1" i="0" u="none" strike="noStrike">
                          <a:solidFill>
                            <a:srgbClr val="FFFFFF"/>
                          </a:solidFill>
                          <a:effectLst/>
                          <a:latin typeface="Arial" panose="020B0604020202020204" pitchFamily="34" charset="0"/>
                          <a:cs typeface="Arial" panose="020B0604020202020204" pitchFamily="34" charset="0"/>
                        </a:rPr>
                        <a:t>Scenario 3</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200" b="1" i="0" u="none" strike="noStrike">
                          <a:solidFill>
                            <a:srgbClr val="FFFFFF"/>
                          </a:solidFill>
                          <a:effectLst/>
                          <a:latin typeface="Arial" panose="020B0604020202020204" pitchFamily="34" charset="0"/>
                          <a:cs typeface="Arial" panose="020B0604020202020204" pitchFamily="34" charset="0"/>
                        </a:rPr>
                        <a:t>Scenario 4</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200" b="1" i="0" u="none" strike="noStrike">
                          <a:solidFill>
                            <a:srgbClr val="FFFFFF"/>
                          </a:solidFill>
                          <a:effectLst/>
                          <a:latin typeface="Arial" panose="020B0604020202020204" pitchFamily="34" charset="0"/>
                          <a:cs typeface="Arial" panose="020B0604020202020204" pitchFamily="34" charset="0"/>
                        </a:rPr>
                        <a:t>Scenario 5</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200" b="1" i="0" u="none" strike="noStrike">
                          <a:solidFill>
                            <a:srgbClr val="FFFFFF"/>
                          </a:solidFill>
                          <a:effectLst/>
                          <a:latin typeface="Arial" panose="020B0604020202020204" pitchFamily="34" charset="0"/>
                          <a:cs typeface="Arial" panose="020B0604020202020204" pitchFamily="34" charset="0"/>
                        </a:rPr>
                        <a:t>Scenario 6</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200" b="1" i="0" u="none" strike="noStrike">
                          <a:solidFill>
                            <a:srgbClr val="FFFFFF"/>
                          </a:solidFill>
                          <a:effectLst/>
                          <a:latin typeface="Arial" panose="020B0604020202020204" pitchFamily="34" charset="0"/>
                          <a:cs typeface="Arial" panose="020B0604020202020204" pitchFamily="34" charset="0"/>
                        </a:rPr>
                        <a:t>Scenario 7</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200" b="1" i="0" u="none" strike="noStrike" dirty="0">
                          <a:solidFill>
                            <a:srgbClr val="FFFFFF"/>
                          </a:solidFill>
                          <a:effectLst/>
                          <a:latin typeface="Arial" panose="020B0604020202020204" pitchFamily="34" charset="0"/>
                          <a:cs typeface="Arial" panose="020B0604020202020204" pitchFamily="34" charset="0"/>
                        </a:rPr>
                        <a:t>Scenario 8</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3288709508"/>
                  </a:ext>
                </a:extLst>
              </a:tr>
              <a:tr h="396240">
                <a:tc>
                  <a:txBody>
                    <a:bodyPr/>
                    <a:lstStyle/>
                    <a:p>
                      <a:pPr algn="l" rtl="0" fontAlgn="b"/>
                      <a:r>
                        <a:rPr lang="en-GB" sz="1200" b="0" i="0" u="none" strike="noStrike">
                          <a:solidFill>
                            <a:srgbClr val="FFFFFF"/>
                          </a:solidFill>
                          <a:effectLst/>
                          <a:latin typeface="Arial" panose="020B0604020202020204" pitchFamily="34" charset="0"/>
                          <a:cs typeface="Arial" panose="020B0604020202020204" pitchFamily="34" charset="0"/>
                        </a:rPr>
                        <a:t>Index</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569DA4"/>
                    </a:solidFill>
                  </a:tcPr>
                </a:tc>
                <a:tc>
                  <a:txBody>
                    <a:bodyPr/>
                    <a:lstStyle/>
                    <a:p>
                      <a:pPr algn="ctr" rtl="0" fontAlgn="ctr"/>
                      <a:r>
                        <a:rPr lang="en-GB" sz="1200" b="0" i="0" u="none" strike="noStrike">
                          <a:solidFill>
                            <a:srgbClr val="FFFFFF"/>
                          </a:solidFill>
                          <a:effectLst/>
                          <a:latin typeface="Arial" panose="020B0604020202020204" pitchFamily="34" charset="0"/>
                          <a:cs typeface="Arial" panose="020B0604020202020204" pitchFamily="34" charset="0"/>
                        </a:rPr>
                        <a:t>EMK-5TN-Constr</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569DA4"/>
                    </a:solidFill>
                  </a:tcPr>
                </a:tc>
                <a:tc>
                  <a:txBody>
                    <a:bodyPr/>
                    <a:lstStyle/>
                    <a:p>
                      <a:pPr algn="ctr" rtl="0" fontAlgn="ctr"/>
                      <a:r>
                        <a:rPr lang="en-GB" sz="1200" b="0" i="0" u="none" strike="noStrike">
                          <a:solidFill>
                            <a:srgbClr val="FFFFFF"/>
                          </a:solidFill>
                          <a:effectLst/>
                          <a:latin typeface="Arial" panose="020B0604020202020204" pitchFamily="34" charset="0"/>
                          <a:cs typeface="Arial" panose="020B0604020202020204" pitchFamily="34" charset="0"/>
                        </a:rPr>
                        <a:t>EMK-5TN-Rent</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569DA4"/>
                    </a:solidFill>
                  </a:tcPr>
                </a:tc>
                <a:tc>
                  <a:txBody>
                    <a:bodyPr/>
                    <a:lstStyle/>
                    <a:p>
                      <a:pPr algn="ctr" rtl="0" fontAlgn="ctr"/>
                      <a:r>
                        <a:rPr lang="en-GB" sz="1200" b="0" i="0" u="none" strike="noStrike">
                          <a:solidFill>
                            <a:srgbClr val="FFFFFF"/>
                          </a:solidFill>
                          <a:effectLst/>
                          <a:latin typeface="Arial" panose="020B0604020202020204" pitchFamily="34" charset="0"/>
                          <a:cs typeface="Arial" panose="020B0604020202020204" pitchFamily="34" charset="0"/>
                        </a:rPr>
                        <a:t>EMK-10TN-Constr</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569DA4"/>
                    </a:solidFill>
                  </a:tcPr>
                </a:tc>
                <a:tc>
                  <a:txBody>
                    <a:bodyPr/>
                    <a:lstStyle/>
                    <a:p>
                      <a:pPr algn="ctr" rtl="0" fontAlgn="ctr"/>
                      <a:r>
                        <a:rPr lang="en-GB" sz="1200" b="0" i="0" u="none" strike="noStrike">
                          <a:solidFill>
                            <a:srgbClr val="FFFFFF"/>
                          </a:solidFill>
                          <a:effectLst/>
                          <a:latin typeface="Arial" panose="020B0604020202020204" pitchFamily="34" charset="0"/>
                          <a:cs typeface="Arial" panose="020B0604020202020204" pitchFamily="34" charset="0"/>
                        </a:rPr>
                        <a:t>EMK-10TN-Rent</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569DA4"/>
                    </a:solidFill>
                  </a:tcPr>
                </a:tc>
                <a:tc>
                  <a:txBody>
                    <a:bodyPr/>
                    <a:lstStyle/>
                    <a:p>
                      <a:pPr algn="ctr" rtl="0" fontAlgn="ctr"/>
                      <a:r>
                        <a:rPr lang="en-GB" sz="1200" b="0" i="0" u="none" strike="noStrike">
                          <a:solidFill>
                            <a:srgbClr val="FFFFFF"/>
                          </a:solidFill>
                          <a:effectLst/>
                          <a:latin typeface="Arial" panose="020B0604020202020204" pitchFamily="34" charset="0"/>
                          <a:cs typeface="Arial" panose="020B0604020202020204" pitchFamily="34" charset="0"/>
                        </a:rPr>
                        <a:t>ShandSw-5TN-Constr</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569DA4"/>
                    </a:solidFill>
                  </a:tcPr>
                </a:tc>
                <a:tc>
                  <a:txBody>
                    <a:bodyPr/>
                    <a:lstStyle/>
                    <a:p>
                      <a:pPr algn="ctr" rtl="0" fontAlgn="ctr"/>
                      <a:r>
                        <a:rPr lang="en-GB" sz="1200" b="0" i="0" u="none" strike="noStrike">
                          <a:solidFill>
                            <a:srgbClr val="FFFFFF"/>
                          </a:solidFill>
                          <a:effectLst/>
                          <a:latin typeface="Arial" panose="020B0604020202020204" pitchFamily="34" charset="0"/>
                          <a:cs typeface="Arial" panose="020B0604020202020204" pitchFamily="34" charset="0"/>
                        </a:rPr>
                        <a:t>ShandSw-5TN-Rent</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569DA4"/>
                    </a:solidFill>
                  </a:tcPr>
                </a:tc>
                <a:tc>
                  <a:txBody>
                    <a:bodyPr/>
                    <a:lstStyle/>
                    <a:p>
                      <a:pPr algn="ctr" rtl="0" fontAlgn="ctr"/>
                      <a:r>
                        <a:rPr lang="en-GB" sz="1200" b="0" i="0" u="none" strike="noStrike">
                          <a:solidFill>
                            <a:srgbClr val="FFFFFF"/>
                          </a:solidFill>
                          <a:effectLst/>
                          <a:latin typeface="Arial" panose="020B0604020202020204" pitchFamily="34" charset="0"/>
                          <a:cs typeface="Arial" panose="020B0604020202020204" pitchFamily="34" charset="0"/>
                        </a:rPr>
                        <a:t>ShandSw-10TN-Constr</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569DA4"/>
                    </a:solidFill>
                  </a:tcPr>
                </a:tc>
                <a:tc>
                  <a:txBody>
                    <a:bodyPr/>
                    <a:lstStyle/>
                    <a:p>
                      <a:pPr algn="ctr" rtl="0" fontAlgn="ctr"/>
                      <a:r>
                        <a:rPr lang="en-GB" sz="1200" b="0" i="0" u="none" strike="noStrike">
                          <a:solidFill>
                            <a:srgbClr val="FFFFFF"/>
                          </a:solidFill>
                          <a:effectLst/>
                          <a:latin typeface="Arial" panose="020B0604020202020204" pitchFamily="34" charset="0"/>
                          <a:cs typeface="Arial" panose="020B0604020202020204" pitchFamily="34" charset="0"/>
                        </a:rPr>
                        <a:t>ShandSw-10TN-Rent</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569DA4"/>
                    </a:solidFill>
                  </a:tcPr>
                </a:tc>
                <a:extLst>
                  <a:ext uri="{0D108BD9-81ED-4DB2-BD59-A6C34878D82A}">
                    <a16:rowId xmlns:a16="http://schemas.microsoft.com/office/drawing/2014/main" val="1306768597"/>
                  </a:ext>
                </a:extLst>
              </a:tr>
              <a:tr h="396240">
                <a:tc>
                  <a:txBody>
                    <a:bodyPr/>
                    <a:lstStyle/>
                    <a:p>
                      <a:pPr algn="l" rtl="0" fontAlgn="b"/>
                      <a:r>
                        <a:rPr lang="en-GB" sz="1200" b="1" i="0" u="none" strike="noStrike">
                          <a:solidFill>
                            <a:srgbClr val="009999"/>
                          </a:solidFill>
                          <a:effectLst/>
                          <a:latin typeface="Arial" panose="020B0604020202020204" pitchFamily="34" charset="0"/>
                          <a:cs typeface="Arial" panose="020B0604020202020204" pitchFamily="34" charset="0"/>
                        </a:rPr>
                        <a:t>Total Investment</a:t>
                      </a:r>
                    </a:p>
                  </a:txBody>
                  <a:tcPr marL="7620" marR="7620" marT="7620" marB="0" anchor="b">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1200" b="1" i="0" u="none" strike="noStrike">
                          <a:solidFill>
                            <a:srgbClr val="009999"/>
                          </a:solidFill>
                          <a:effectLst/>
                          <a:latin typeface="Arial" panose="020B0604020202020204" pitchFamily="34" charset="0"/>
                          <a:cs typeface="Arial" panose="020B0604020202020204" pitchFamily="34" charset="0"/>
                        </a:rPr>
                        <a:t>3,988,558.19</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1200" b="1" i="0" u="none" strike="noStrike">
                          <a:solidFill>
                            <a:srgbClr val="009999"/>
                          </a:solidFill>
                          <a:effectLst/>
                          <a:latin typeface="Arial" panose="020B0604020202020204" pitchFamily="34" charset="0"/>
                          <a:cs typeface="Arial" panose="020B0604020202020204" pitchFamily="34" charset="0"/>
                        </a:rPr>
                        <a:t>3,208,558.19</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1200" b="1" i="0" u="none" strike="noStrike">
                          <a:solidFill>
                            <a:srgbClr val="009999"/>
                          </a:solidFill>
                          <a:effectLst/>
                          <a:latin typeface="Arial" panose="020B0604020202020204" pitchFamily="34" charset="0"/>
                          <a:cs typeface="Arial" panose="020B0604020202020204" pitchFamily="34" charset="0"/>
                        </a:rPr>
                        <a:t>5,741,710.19</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1200" b="1" i="0" u="none" strike="noStrike">
                          <a:solidFill>
                            <a:srgbClr val="009999"/>
                          </a:solidFill>
                          <a:effectLst/>
                          <a:latin typeface="Arial" panose="020B0604020202020204" pitchFamily="34" charset="0"/>
                          <a:cs typeface="Arial" panose="020B0604020202020204" pitchFamily="34" charset="0"/>
                        </a:rPr>
                        <a:t>4,961,710.19</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1200" b="1" i="0" u="none" strike="noStrike">
                          <a:solidFill>
                            <a:srgbClr val="009999"/>
                          </a:solidFill>
                          <a:effectLst/>
                          <a:latin typeface="Arial" panose="020B0604020202020204" pitchFamily="34" charset="0"/>
                          <a:cs typeface="Arial" panose="020B0604020202020204" pitchFamily="34" charset="0"/>
                        </a:rPr>
                        <a:t>1,495,198.00</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1200" b="1" i="0" u="none" strike="noStrike">
                          <a:solidFill>
                            <a:srgbClr val="009999"/>
                          </a:solidFill>
                          <a:effectLst/>
                          <a:latin typeface="Arial" panose="020B0604020202020204" pitchFamily="34" charset="0"/>
                          <a:cs typeface="Arial" panose="020B0604020202020204" pitchFamily="34" charset="0"/>
                        </a:rPr>
                        <a:t>1,228,198.00</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1200" b="1" i="0" u="none" strike="noStrike">
                          <a:solidFill>
                            <a:srgbClr val="009999"/>
                          </a:solidFill>
                          <a:effectLst/>
                          <a:latin typeface="Arial" panose="020B0604020202020204" pitchFamily="34" charset="0"/>
                          <a:cs typeface="Arial" panose="020B0604020202020204" pitchFamily="34" charset="0"/>
                        </a:rPr>
                        <a:t>2,372,541.00</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1200" b="1" i="0" u="none" strike="noStrike">
                          <a:solidFill>
                            <a:srgbClr val="009999"/>
                          </a:solidFill>
                          <a:effectLst/>
                          <a:latin typeface="Arial" panose="020B0604020202020204" pitchFamily="34" charset="0"/>
                          <a:cs typeface="Arial" panose="020B0604020202020204" pitchFamily="34" charset="0"/>
                        </a:rPr>
                        <a:t>1,988,541.00</a:t>
                      </a:r>
                    </a:p>
                  </a:txBody>
                  <a:tcPr marL="7620" marR="7620" marT="762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3914826230"/>
                  </a:ext>
                </a:extLst>
              </a:tr>
              <a:tr h="601980">
                <a:tc>
                  <a:txBody>
                    <a:bodyPr/>
                    <a:lstStyle/>
                    <a:p>
                      <a:pPr algn="l" rtl="0" fontAlgn="b"/>
                      <a:r>
                        <a:rPr lang="en-GB" sz="1200" b="0" i="0" u="none" strike="noStrike">
                          <a:solidFill>
                            <a:srgbClr val="FFFFFF"/>
                          </a:solidFill>
                          <a:effectLst/>
                          <a:latin typeface="Arial" panose="020B0604020202020204" pitchFamily="34" charset="0"/>
                          <a:cs typeface="Arial" panose="020B0604020202020204" pitchFamily="34" charset="0"/>
                        </a:rPr>
                        <a:t>Equipment Investment</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200" b="0" i="0" u="none" strike="noStrike">
                          <a:solidFill>
                            <a:srgbClr val="FFFFFF"/>
                          </a:solidFill>
                          <a:effectLst/>
                          <a:latin typeface="Arial" panose="020B0604020202020204" pitchFamily="34" charset="0"/>
                          <a:cs typeface="Arial" panose="020B0604020202020204" pitchFamily="34" charset="0"/>
                        </a:rPr>
                        <a:t>2,898,558.19</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200" b="0" i="0" u="none" strike="noStrike">
                          <a:solidFill>
                            <a:srgbClr val="FFFFFF"/>
                          </a:solidFill>
                          <a:effectLst/>
                          <a:latin typeface="Arial" panose="020B0604020202020204" pitchFamily="34" charset="0"/>
                          <a:cs typeface="Arial" panose="020B0604020202020204" pitchFamily="34" charset="0"/>
                        </a:rPr>
                        <a:t>2,898,558.19</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200" b="0" i="0" u="none" strike="noStrike">
                          <a:solidFill>
                            <a:srgbClr val="FFFFFF"/>
                          </a:solidFill>
                          <a:effectLst/>
                          <a:latin typeface="Arial" panose="020B0604020202020204" pitchFamily="34" charset="0"/>
                          <a:cs typeface="Arial" panose="020B0604020202020204" pitchFamily="34" charset="0"/>
                        </a:rPr>
                        <a:t>4,651,710.19</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200" b="0" i="0" u="none" strike="noStrike">
                          <a:solidFill>
                            <a:srgbClr val="FFFFFF"/>
                          </a:solidFill>
                          <a:effectLst/>
                          <a:latin typeface="Arial" panose="020B0604020202020204" pitchFamily="34" charset="0"/>
                          <a:cs typeface="Arial" panose="020B0604020202020204" pitchFamily="34" charset="0"/>
                        </a:rPr>
                        <a:t>4,651,710.19</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200" b="0" i="0" u="none" strike="noStrike">
                          <a:solidFill>
                            <a:srgbClr val="FFFFFF"/>
                          </a:solidFill>
                          <a:effectLst/>
                          <a:latin typeface="Arial" panose="020B0604020202020204" pitchFamily="34" charset="0"/>
                          <a:cs typeface="Arial" panose="020B0604020202020204" pitchFamily="34" charset="0"/>
                        </a:rPr>
                        <a:t>1,089,198.00</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200" b="0" i="0" u="none" strike="noStrike">
                          <a:solidFill>
                            <a:srgbClr val="FFFFFF"/>
                          </a:solidFill>
                          <a:effectLst/>
                          <a:latin typeface="Arial" panose="020B0604020202020204" pitchFamily="34" charset="0"/>
                          <a:cs typeface="Arial" panose="020B0604020202020204" pitchFamily="34" charset="0"/>
                        </a:rPr>
                        <a:t>1,089,198.00</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200" b="0" i="0" u="none" strike="noStrike">
                          <a:solidFill>
                            <a:srgbClr val="FFFFFF"/>
                          </a:solidFill>
                          <a:effectLst/>
                          <a:latin typeface="Arial" panose="020B0604020202020204" pitchFamily="34" charset="0"/>
                          <a:cs typeface="Arial" panose="020B0604020202020204" pitchFamily="34" charset="0"/>
                        </a:rPr>
                        <a:t>1,810,541.00</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200" b="0" i="0" u="none" strike="noStrike">
                          <a:solidFill>
                            <a:srgbClr val="FFFFFF"/>
                          </a:solidFill>
                          <a:effectLst/>
                          <a:latin typeface="Arial" panose="020B0604020202020204" pitchFamily="34" charset="0"/>
                          <a:cs typeface="Arial" panose="020B0604020202020204" pitchFamily="34" charset="0"/>
                        </a:rPr>
                        <a:t>1,810,541.00</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1591481366"/>
                  </a:ext>
                </a:extLst>
              </a:tr>
              <a:tr h="601980">
                <a:tc>
                  <a:txBody>
                    <a:bodyPr/>
                    <a:lstStyle/>
                    <a:p>
                      <a:pPr algn="l" rtl="0" fontAlgn="b"/>
                      <a:r>
                        <a:rPr lang="en-GB" sz="1200" b="0" i="0" u="none" strike="noStrike">
                          <a:solidFill>
                            <a:srgbClr val="FFFFFF"/>
                          </a:solidFill>
                          <a:effectLst/>
                          <a:latin typeface="Arial" panose="020B0604020202020204" pitchFamily="34" charset="0"/>
                          <a:cs typeface="Arial" panose="020B0604020202020204" pitchFamily="34" charset="0"/>
                        </a:rPr>
                        <a:t>Building Works Investment</a:t>
                      </a: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200" b="0" i="0" u="none" strike="noStrike">
                          <a:solidFill>
                            <a:srgbClr val="FFFFFF"/>
                          </a:solidFill>
                          <a:effectLst/>
                          <a:latin typeface="Arial" panose="020B0604020202020204" pitchFamily="34" charset="0"/>
                          <a:cs typeface="Arial" panose="020B0604020202020204" pitchFamily="34" charset="0"/>
                        </a:rPr>
                        <a:t>1,090,000.00</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200" b="0" i="0" u="none" strike="noStrike">
                          <a:solidFill>
                            <a:srgbClr val="FFFFFF"/>
                          </a:solidFill>
                          <a:effectLst/>
                          <a:latin typeface="Arial" panose="020B0604020202020204" pitchFamily="34" charset="0"/>
                          <a:cs typeface="Arial" panose="020B0604020202020204" pitchFamily="34" charset="0"/>
                        </a:rPr>
                        <a:t>310,000.00</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200" b="0" i="0" u="none" strike="noStrike">
                          <a:solidFill>
                            <a:srgbClr val="FFFFFF"/>
                          </a:solidFill>
                          <a:effectLst/>
                          <a:latin typeface="Arial" panose="020B0604020202020204" pitchFamily="34" charset="0"/>
                          <a:cs typeface="Arial" panose="020B0604020202020204" pitchFamily="34" charset="0"/>
                        </a:rPr>
                        <a:t>1,090,000.00</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200" b="0" i="0" u="none" strike="noStrike">
                          <a:solidFill>
                            <a:srgbClr val="FFFFFF"/>
                          </a:solidFill>
                          <a:effectLst/>
                          <a:latin typeface="Arial" panose="020B0604020202020204" pitchFamily="34" charset="0"/>
                          <a:cs typeface="Arial" panose="020B0604020202020204" pitchFamily="34" charset="0"/>
                        </a:rPr>
                        <a:t>310,000.00</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200" b="0" i="0" u="none" strike="noStrike">
                          <a:solidFill>
                            <a:srgbClr val="FFFFFF"/>
                          </a:solidFill>
                          <a:effectLst/>
                          <a:latin typeface="Arial" panose="020B0604020202020204" pitchFamily="34" charset="0"/>
                          <a:cs typeface="Arial" panose="020B0604020202020204" pitchFamily="34" charset="0"/>
                        </a:rPr>
                        <a:t>406,000.00</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200" b="0" i="0" u="none" strike="noStrike">
                          <a:solidFill>
                            <a:srgbClr val="FFFFFF"/>
                          </a:solidFill>
                          <a:effectLst/>
                          <a:latin typeface="Arial" panose="020B0604020202020204" pitchFamily="34" charset="0"/>
                          <a:cs typeface="Arial" panose="020B0604020202020204" pitchFamily="34" charset="0"/>
                        </a:rPr>
                        <a:t>139,000.00</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200" b="0" i="0" u="none" strike="noStrike">
                          <a:solidFill>
                            <a:srgbClr val="FFFFFF"/>
                          </a:solidFill>
                          <a:effectLst/>
                          <a:latin typeface="Arial" panose="020B0604020202020204" pitchFamily="34" charset="0"/>
                          <a:cs typeface="Arial" panose="020B0604020202020204" pitchFamily="34" charset="0"/>
                        </a:rPr>
                        <a:t>562,000.00</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tc>
                  <a:txBody>
                    <a:bodyPr/>
                    <a:lstStyle/>
                    <a:p>
                      <a:pPr algn="ctr" rtl="0" fontAlgn="ctr"/>
                      <a:r>
                        <a:rPr lang="en-GB" sz="1200" b="0" i="0" u="none" strike="noStrike" dirty="0">
                          <a:solidFill>
                            <a:srgbClr val="FFFFFF"/>
                          </a:solidFill>
                          <a:effectLst/>
                          <a:latin typeface="Arial" panose="020B0604020202020204" pitchFamily="34" charset="0"/>
                          <a:cs typeface="Arial" panose="020B0604020202020204" pitchFamily="34" charset="0"/>
                        </a:rPr>
                        <a:t>178,000.00</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69DA4"/>
                    </a:solidFill>
                  </a:tcPr>
                </a:tc>
                <a:extLst>
                  <a:ext uri="{0D108BD9-81ED-4DB2-BD59-A6C34878D82A}">
                    <a16:rowId xmlns:a16="http://schemas.microsoft.com/office/drawing/2014/main" val="231773838"/>
                  </a:ext>
                </a:extLst>
              </a:tr>
            </a:tbl>
          </a:graphicData>
        </a:graphic>
      </p:graphicFrame>
      <p:sp>
        <p:nvSpPr>
          <p:cNvPr id="4" name="Marcador de Posição do Número do Diapositivo 3">
            <a:extLst>
              <a:ext uri="{FF2B5EF4-FFF2-40B4-BE49-F238E27FC236}">
                <a16:creationId xmlns:a16="http://schemas.microsoft.com/office/drawing/2014/main" id="{B8E53BC3-C70F-4B89-AA98-4CE74B0FF3A3}"/>
              </a:ext>
            </a:extLst>
          </p:cNvPr>
          <p:cNvSpPr>
            <a:spLocks noGrp="1"/>
          </p:cNvSpPr>
          <p:nvPr>
            <p:ph type="sldNum" sz="quarter" idx="12"/>
          </p:nvPr>
        </p:nvSpPr>
        <p:spPr/>
        <p:txBody>
          <a:bodyPr/>
          <a:lstStyle/>
          <a:p>
            <a:fld id="{C1D7F914-E4F7-455C-A1CC-52701B4165D2}" type="slidenum">
              <a:rPr lang="en-GB" smtClean="0"/>
              <a:t>49</a:t>
            </a:fld>
            <a:endParaRPr lang="en-GB"/>
          </a:p>
        </p:txBody>
      </p:sp>
    </p:spTree>
    <p:extLst>
      <p:ext uri="{BB962C8B-B14F-4D97-AF65-F5344CB8AC3E}">
        <p14:creationId xmlns:p14="http://schemas.microsoft.com/office/powerpoint/2010/main" val="2652027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5919652"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Brief analysis of the cotton sector</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National</a:t>
            </a:r>
          </a:p>
        </p:txBody>
      </p:sp>
      <p:sp>
        <p:nvSpPr>
          <p:cNvPr id="24" name="Espaço Reservado para Conteúdo 2"/>
          <p:cNvSpPr>
            <a:spLocks noGrp="1"/>
          </p:cNvSpPr>
          <p:nvPr>
            <p:ph idx="1"/>
          </p:nvPr>
        </p:nvSpPr>
        <p:spPr>
          <a:xfrm>
            <a:off x="148046" y="740229"/>
            <a:ext cx="11922034" cy="6017622"/>
          </a:xfrm>
        </p:spPr>
        <p:txBody>
          <a:bodyPr>
            <a:normAutofit/>
          </a:bodyPr>
          <a:lstStyle/>
          <a:p>
            <a:pPr lvl="0" algn="just">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Between 2005 and 2018 the maximum planted area in Mozambique was 188,890 hectares in 2012, the minimum planted area was 101,404 hectares in 2016 and the average was 151,920 hectares. The average area per producer was 0.8 Hectares.</a:t>
            </a:r>
          </a:p>
          <a:p>
            <a:pPr lvl="0" algn="just">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Between 2005 and 2018 the maximum </a:t>
            </a:r>
            <a:r>
              <a:rPr lang="en-GB" sz="1200" dirty="0" err="1">
                <a:latin typeface="Arial" panose="020B0604020202020204" pitchFamily="34" charset="0"/>
                <a:cs typeface="Arial" panose="020B0604020202020204" pitchFamily="34" charset="0"/>
              </a:rPr>
              <a:t>Tn</a:t>
            </a:r>
            <a:r>
              <a:rPr lang="en-GB" sz="1200" dirty="0">
                <a:latin typeface="Arial" panose="020B0604020202020204" pitchFamily="34" charset="0"/>
                <a:cs typeface="Arial" panose="020B0604020202020204" pitchFamily="34" charset="0"/>
              </a:rPr>
              <a:t> / Ha yield was 0.975 country average in 2012, the minimum was 0.314 in 2017 and the period average was 0.46 </a:t>
            </a:r>
            <a:r>
              <a:rPr lang="en-GB" sz="1200" dirty="0" err="1">
                <a:latin typeface="Arial" panose="020B0604020202020204" pitchFamily="34" charset="0"/>
                <a:cs typeface="Arial" panose="020B0604020202020204" pitchFamily="34" charset="0"/>
              </a:rPr>
              <a:t>Tn</a:t>
            </a:r>
            <a:r>
              <a:rPr lang="en-GB" sz="1200" dirty="0">
                <a:latin typeface="Arial" panose="020B0604020202020204" pitchFamily="34" charset="0"/>
                <a:cs typeface="Arial" panose="020B0604020202020204" pitchFamily="34" charset="0"/>
              </a:rPr>
              <a:t> / Ha.</a:t>
            </a:r>
          </a:p>
          <a:p>
            <a:pPr lvl="0" algn="just">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Between 2005 and 2018 the maximum production was 184,141 </a:t>
            </a:r>
            <a:r>
              <a:rPr lang="en-GB" sz="1200" dirty="0" err="1">
                <a:latin typeface="Arial" panose="020B0604020202020204" pitchFamily="34" charset="0"/>
                <a:cs typeface="Arial" panose="020B0604020202020204" pitchFamily="34" charset="0"/>
              </a:rPr>
              <a:t>Tn</a:t>
            </a:r>
            <a:r>
              <a:rPr lang="en-GB" sz="1200" dirty="0">
                <a:latin typeface="Arial" panose="020B0604020202020204" pitchFamily="34" charset="0"/>
                <a:cs typeface="Arial" panose="020B0604020202020204" pitchFamily="34" charset="0"/>
              </a:rPr>
              <a:t> in 2012, the minimum was 35,800 </a:t>
            </a:r>
            <a:r>
              <a:rPr lang="en-GB" sz="1200" dirty="0" err="1">
                <a:latin typeface="Arial" panose="020B0604020202020204" pitchFamily="34" charset="0"/>
                <a:cs typeface="Arial" panose="020B0604020202020204" pitchFamily="34" charset="0"/>
              </a:rPr>
              <a:t>Tn</a:t>
            </a:r>
            <a:r>
              <a:rPr lang="en-GB" sz="1200" dirty="0">
                <a:latin typeface="Arial" panose="020B0604020202020204" pitchFamily="34" charset="0"/>
                <a:cs typeface="Arial" panose="020B0604020202020204" pitchFamily="34" charset="0"/>
              </a:rPr>
              <a:t> in 2017 and the average was 74,176 Tn.</a:t>
            </a:r>
          </a:p>
          <a:p>
            <a:pPr lvl="0" algn="just">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Between 2005 and 2018 the maximum number of producers was 296,000 in 2012, the minimum was 144,864 in 2016 and the average was 216,000 producers.</a:t>
            </a:r>
          </a:p>
          <a:p>
            <a:pPr lvl="0" algn="just">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Between 2005 and 2018 the maximum </a:t>
            </a:r>
            <a:r>
              <a:rPr lang="en-GB" sz="1200" dirty="0" err="1">
                <a:latin typeface="Arial" panose="020B0604020202020204" pitchFamily="34" charset="0"/>
                <a:cs typeface="Arial" panose="020B0604020202020204" pitchFamily="34" charset="0"/>
              </a:rPr>
              <a:t>fiber</a:t>
            </a:r>
            <a:r>
              <a:rPr lang="en-GB" sz="1200" dirty="0">
                <a:latin typeface="Arial" panose="020B0604020202020204" pitchFamily="34" charset="0"/>
                <a:cs typeface="Arial" panose="020B0604020202020204" pitchFamily="34" charset="0"/>
              </a:rPr>
              <a:t> production was 69,974 </a:t>
            </a:r>
            <a:r>
              <a:rPr lang="en-GB" sz="1200" dirty="0" err="1">
                <a:latin typeface="Arial" panose="020B0604020202020204" pitchFamily="34" charset="0"/>
                <a:cs typeface="Arial" panose="020B0604020202020204" pitchFamily="34" charset="0"/>
              </a:rPr>
              <a:t>Tn</a:t>
            </a:r>
            <a:r>
              <a:rPr lang="en-GB" sz="1200" dirty="0">
                <a:latin typeface="Arial" panose="020B0604020202020204" pitchFamily="34" charset="0"/>
                <a:cs typeface="Arial" panose="020B0604020202020204" pitchFamily="34" charset="0"/>
              </a:rPr>
              <a:t> in 2012, the minimum was 13,616 </a:t>
            </a:r>
            <a:r>
              <a:rPr lang="en-GB" sz="1200" dirty="0" err="1">
                <a:latin typeface="Arial" panose="020B0604020202020204" pitchFamily="34" charset="0"/>
                <a:cs typeface="Arial" panose="020B0604020202020204" pitchFamily="34" charset="0"/>
              </a:rPr>
              <a:t>Tn</a:t>
            </a:r>
            <a:r>
              <a:rPr lang="en-GB" sz="1200" dirty="0">
                <a:latin typeface="Arial" panose="020B0604020202020204" pitchFamily="34" charset="0"/>
                <a:cs typeface="Arial" panose="020B0604020202020204" pitchFamily="34" charset="0"/>
              </a:rPr>
              <a:t> in 2017 and the average was 27,186 Tn.</a:t>
            </a:r>
          </a:p>
          <a:p>
            <a:pPr lvl="0" algn="just">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Between 2005 and 2018 the industrial yield varied between 34% and 38% with an average of 37%.</a:t>
            </a:r>
          </a:p>
          <a:p>
            <a:pPr lvl="0" algn="just">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The average FOB export price of the </a:t>
            </a:r>
            <a:r>
              <a:rPr lang="en-GB" sz="1200" dirty="0" err="1">
                <a:latin typeface="Arial" panose="020B0604020202020204" pitchFamily="34" charset="0"/>
                <a:cs typeface="Arial" panose="020B0604020202020204" pitchFamily="34" charset="0"/>
              </a:rPr>
              <a:t>fiber</a:t>
            </a:r>
            <a:r>
              <a:rPr lang="en-GB" sz="1200" dirty="0">
                <a:latin typeface="Arial" panose="020B0604020202020204" pitchFamily="34" charset="0"/>
                <a:cs typeface="Arial" panose="020B0604020202020204" pitchFamily="34" charset="0"/>
              </a:rPr>
              <a:t> varied between 1000 and 2500 USD / </a:t>
            </a:r>
            <a:r>
              <a:rPr lang="en-GB" sz="1200" dirty="0" err="1">
                <a:latin typeface="Arial" panose="020B0604020202020204" pitchFamily="34" charset="0"/>
                <a:cs typeface="Arial" panose="020B0604020202020204" pitchFamily="34" charset="0"/>
              </a:rPr>
              <a:t>Tn</a:t>
            </a:r>
            <a:r>
              <a:rPr lang="en-GB" sz="1200" dirty="0">
                <a:latin typeface="Arial" panose="020B0604020202020204" pitchFamily="34" charset="0"/>
                <a:cs typeface="Arial" panose="020B0604020202020204" pitchFamily="34" charset="0"/>
              </a:rPr>
              <a:t> with an average of 1482 USD / Tn.</a:t>
            </a:r>
          </a:p>
          <a:p>
            <a:pPr lvl="0" algn="just">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The Smallholder farmers are responsible for 98.98% of cotton production;</a:t>
            </a:r>
          </a:p>
          <a:p>
            <a:pPr lvl="0" algn="just">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The province of </a:t>
            </a:r>
            <a:r>
              <a:rPr lang="en-GB" sz="1200" dirty="0" err="1">
                <a:latin typeface="Arial" panose="020B0604020202020204" pitchFamily="34" charset="0"/>
                <a:cs typeface="Arial" panose="020B0604020202020204" pitchFamily="34" charset="0"/>
              </a:rPr>
              <a:t>Nampula</a:t>
            </a:r>
            <a:r>
              <a:rPr lang="en-GB" sz="1200" dirty="0">
                <a:latin typeface="Arial" panose="020B0604020202020204" pitchFamily="34" charset="0"/>
                <a:cs typeface="Arial" panose="020B0604020202020204" pitchFamily="34" charset="0"/>
              </a:rPr>
              <a:t> is the province with the largest cotton production, followed by Cabo Delgado, </a:t>
            </a:r>
            <a:r>
              <a:rPr lang="en-GB" sz="1200" dirty="0" err="1">
                <a:latin typeface="Arial" panose="020B0604020202020204" pitchFamily="34" charset="0"/>
                <a:cs typeface="Arial" panose="020B0604020202020204" pitchFamily="34" charset="0"/>
              </a:rPr>
              <a:t>Niassa</a:t>
            </a:r>
            <a:r>
              <a:rPr lang="en-GB" sz="1200" dirty="0">
                <a:latin typeface="Arial" panose="020B0604020202020204" pitchFamily="34" charset="0"/>
                <a:cs typeface="Arial" panose="020B0604020202020204" pitchFamily="34" charset="0"/>
              </a:rPr>
              <a:t> and </a:t>
            </a:r>
            <a:r>
              <a:rPr lang="en-GB" sz="1200" dirty="0" err="1">
                <a:latin typeface="Arial" panose="020B0604020202020204" pitchFamily="34" charset="0"/>
                <a:cs typeface="Arial" panose="020B0604020202020204" pitchFamily="34" charset="0"/>
              </a:rPr>
              <a:t>Tete</a:t>
            </a:r>
            <a:r>
              <a:rPr lang="en-GB" sz="1200" dirty="0">
                <a:latin typeface="Arial" panose="020B0604020202020204" pitchFamily="34" charset="0"/>
                <a:cs typeface="Arial" panose="020B0604020202020204" pitchFamily="34" charset="0"/>
              </a:rPr>
              <a:t>;</a:t>
            </a:r>
          </a:p>
          <a:p>
            <a:pPr marL="0" indent="0">
              <a:lnSpc>
                <a:spcPct val="150000"/>
              </a:lnSpc>
              <a:spcBef>
                <a:spcPts val="600"/>
              </a:spcBef>
              <a:spcAft>
                <a:spcPts val="6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AB7FE40C-3F28-40E0-AA8B-68BBD141EAAA}"/>
              </a:ext>
            </a:extLst>
          </p:cNvPr>
          <p:cNvSpPr>
            <a:spLocks noGrp="1"/>
          </p:cNvSpPr>
          <p:nvPr>
            <p:ph type="sldNum" sz="quarter" idx="12"/>
          </p:nvPr>
        </p:nvSpPr>
        <p:spPr/>
        <p:txBody>
          <a:bodyPr/>
          <a:lstStyle/>
          <a:p>
            <a:fld id="{C1D7F914-E4F7-455C-A1CC-52701B4165D2}" type="slidenum">
              <a:rPr lang="en-GB" smtClean="0"/>
              <a:t>5</a:t>
            </a:fld>
            <a:endParaRPr lang="en-GB"/>
          </a:p>
        </p:txBody>
      </p:sp>
    </p:spTree>
    <p:extLst>
      <p:ext uri="{BB962C8B-B14F-4D97-AF65-F5344CB8AC3E}">
        <p14:creationId xmlns:p14="http://schemas.microsoft.com/office/powerpoint/2010/main" val="13247448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Investment and Operational budget</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Waste treatment plan</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a:noFill/>
          <a:ln>
            <a:solidFill>
              <a:schemeClr val="bg1"/>
            </a:solidFill>
          </a:ln>
        </p:spPr>
        <p:txBody>
          <a:bodyPr>
            <a:normAutofit/>
          </a:bodyPr>
          <a:lstStyle/>
          <a:p>
            <a:pPr marL="0" indent="0">
              <a:lnSpc>
                <a:spcPct val="150000"/>
              </a:lnSpc>
              <a:spcBef>
                <a:spcPts val="1200"/>
              </a:spcBef>
              <a:spcAft>
                <a:spcPts val="1200"/>
              </a:spcAft>
              <a:buNone/>
            </a:pPr>
            <a:r>
              <a:rPr lang="en-GB" sz="1200" dirty="0">
                <a:solidFill>
                  <a:srgbClr val="569DA4"/>
                </a:solidFill>
                <a:latin typeface="Arial" panose="020B0604020202020204" pitchFamily="34" charset="0"/>
                <a:cs typeface="Arial" panose="020B0604020202020204" pitchFamily="34" charset="0"/>
              </a:rPr>
              <a:t>EMKAT</a:t>
            </a:r>
          </a:p>
          <a:p>
            <a:pPr lvl="1">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They consider their plants as zero waste plants. The cyclones receiving the hydrolysed fibre are only 95% efficient. That means 5% is wasted in the air. For an extra cost of €60,000 they can provide a complete </a:t>
            </a:r>
            <a:r>
              <a:rPr lang="en-GB" sz="1200" dirty="0" err="1">
                <a:latin typeface="Arial" panose="020B0604020202020204" pitchFamily="34" charset="0"/>
                <a:cs typeface="Arial" panose="020B0604020202020204" pitchFamily="34" charset="0"/>
              </a:rPr>
              <a:t>dedusting</a:t>
            </a:r>
            <a:r>
              <a:rPr lang="en-GB" sz="1200" dirty="0">
                <a:latin typeface="Arial" panose="020B0604020202020204" pitchFamily="34" charset="0"/>
                <a:cs typeface="Arial" panose="020B0604020202020204" pitchFamily="34" charset="0"/>
              </a:rPr>
              <a:t> technology.</a:t>
            </a:r>
          </a:p>
          <a:p>
            <a:pPr marL="0" indent="0">
              <a:lnSpc>
                <a:spcPct val="150000"/>
              </a:lnSpc>
              <a:spcBef>
                <a:spcPts val="1200"/>
              </a:spcBef>
              <a:spcAft>
                <a:spcPts val="1200"/>
              </a:spcAft>
              <a:buNone/>
            </a:pPr>
            <a:r>
              <a:rPr lang="en-GB" sz="1200" dirty="0">
                <a:solidFill>
                  <a:srgbClr val="569DA4"/>
                </a:solidFill>
                <a:latin typeface="Arial" panose="020B0604020202020204" pitchFamily="34" charset="0"/>
                <a:cs typeface="Arial" panose="020B0604020202020204" pitchFamily="34" charset="0"/>
              </a:rPr>
              <a:t>Shandong Swan</a:t>
            </a:r>
          </a:p>
          <a:p>
            <a:pPr lvl="1">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Cyclone system in the proposal can catch more than 80% dust and the other less than 20% dust to the air or surrounding area.  There is a pulse dust collector, which help to catch the rest dust to 99%. The investment is about USD15, 000. Sulphide Air to atmosphere. It needs a separate system to dealing after pulse dust collector, which need USD285000 already included in the investment plan. </a:t>
            </a:r>
            <a:endParaRPr lang="en-GB" dirty="0"/>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388CE220-ACFB-41B1-B496-606E0C6A207D}"/>
              </a:ext>
            </a:extLst>
          </p:cNvPr>
          <p:cNvSpPr>
            <a:spLocks noGrp="1"/>
          </p:cNvSpPr>
          <p:nvPr>
            <p:ph type="sldNum" sz="quarter" idx="12"/>
          </p:nvPr>
        </p:nvSpPr>
        <p:spPr/>
        <p:txBody>
          <a:bodyPr/>
          <a:lstStyle/>
          <a:p>
            <a:fld id="{C1D7F914-E4F7-455C-A1CC-52701B4165D2}" type="slidenum">
              <a:rPr lang="en-GB" smtClean="0"/>
              <a:t>50</a:t>
            </a:fld>
            <a:endParaRPr lang="en-GB"/>
          </a:p>
        </p:txBody>
      </p:sp>
    </p:spTree>
    <p:extLst>
      <p:ext uri="{BB962C8B-B14F-4D97-AF65-F5344CB8AC3E}">
        <p14:creationId xmlns:p14="http://schemas.microsoft.com/office/powerpoint/2010/main" val="42436370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15. Financial and Economic model and sustainability</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Assumptions</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a:noFill/>
          <a:ln>
            <a:solidFill>
              <a:schemeClr val="bg1"/>
            </a:solidFill>
          </a:ln>
        </p:spPr>
        <p:txBody>
          <a:bodyPr>
            <a:normAutofit/>
          </a:bodyPr>
          <a:lstStyle/>
          <a:p>
            <a:pPr marL="0" indent="0">
              <a:lnSpc>
                <a:spcPct val="150000"/>
              </a:lnSpc>
              <a:spcBef>
                <a:spcPts val="1200"/>
              </a:spcBef>
              <a:spcAft>
                <a:spcPts val="1200"/>
              </a:spcAft>
              <a:buNone/>
            </a:pPr>
            <a:r>
              <a:rPr lang="en-GB" sz="1200" dirty="0">
                <a:solidFill>
                  <a:srgbClr val="569DA4"/>
                </a:solidFill>
                <a:latin typeface="Arial" panose="020B0604020202020204" pitchFamily="34" charset="0"/>
                <a:cs typeface="Arial" panose="020B0604020202020204" pitchFamily="34" charset="0"/>
              </a:rPr>
              <a:t>Assumptions</a:t>
            </a:r>
          </a:p>
          <a:p>
            <a:pPr lvl="1">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Defined seed processing capacity to reach 250.000 farmers;</a:t>
            </a:r>
          </a:p>
          <a:p>
            <a:pPr lvl="1">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1 Ha Planted area;</a:t>
            </a:r>
          </a:p>
          <a:p>
            <a:pPr lvl="1">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Annual Cotton Seed Need (</a:t>
            </a:r>
            <a:r>
              <a:rPr lang="en-GB" sz="1200" u="sng" dirty="0">
                <a:latin typeface="Arial" panose="020B0604020202020204" pitchFamily="34" charset="0"/>
                <a:cs typeface="Arial" panose="020B0604020202020204" pitchFamily="34" charset="0"/>
              </a:rPr>
              <a:t>In short-term</a:t>
            </a:r>
            <a:r>
              <a:rPr lang="en-GB" sz="1200" dirty="0">
                <a:latin typeface="Arial" panose="020B0604020202020204" pitchFamily="34" charset="0"/>
                <a:cs typeface="Arial" panose="020B0604020202020204" pitchFamily="34" charset="0"/>
              </a:rPr>
              <a:t>): Between 3.500 and 5.000 TN</a:t>
            </a:r>
          </a:p>
          <a:p>
            <a:pPr lvl="1">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Financial Target: Cost Annual Recovery and Investment Payback in 10 Years</a:t>
            </a:r>
          </a:p>
          <a:p>
            <a:pPr lvl="1">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Logical input/output seed rate capacity: 65%</a:t>
            </a:r>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C24872BC-1F63-4A98-A894-42694792CEDF}"/>
              </a:ext>
            </a:extLst>
          </p:cNvPr>
          <p:cNvSpPr>
            <a:spLocks noGrp="1"/>
          </p:cNvSpPr>
          <p:nvPr>
            <p:ph type="sldNum" sz="quarter" idx="12"/>
          </p:nvPr>
        </p:nvSpPr>
        <p:spPr/>
        <p:txBody>
          <a:bodyPr/>
          <a:lstStyle/>
          <a:p>
            <a:fld id="{C1D7F914-E4F7-455C-A1CC-52701B4165D2}" type="slidenum">
              <a:rPr lang="en-GB" smtClean="0"/>
              <a:t>51</a:t>
            </a:fld>
            <a:endParaRPr lang="en-GB"/>
          </a:p>
        </p:txBody>
      </p:sp>
    </p:spTree>
    <p:extLst>
      <p:ext uri="{BB962C8B-B14F-4D97-AF65-F5344CB8AC3E}">
        <p14:creationId xmlns:p14="http://schemas.microsoft.com/office/powerpoint/2010/main" val="26275119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Financial and Economic model and sustainability</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Assumptions</a:t>
            </a:r>
            <a:endParaRPr lang="en-GB" sz="1300" b="1" dirty="0">
              <a:solidFill>
                <a:srgbClr val="569DA4"/>
              </a:solidFill>
              <a:latin typeface="Arial" panose="020B0604020202020204" pitchFamily="34" charset="0"/>
              <a:cs typeface="Arial" panose="020B0604020202020204" pitchFamily="34" charset="0"/>
            </a:endParaRPr>
          </a:p>
        </p:txBody>
      </p:sp>
      <p:graphicFrame>
        <p:nvGraphicFramePr>
          <p:cNvPr id="5" name="Espaço Reservado para Conteúdo 4"/>
          <p:cNvGraphicFramePr>
            <a:graphicFrameLocks noGrp="1"/>
          </p:cNvGraphicFramePr>
          <p:nvPr>
            <p:ph idx="1"/>
            <p:extLst>
              <p:ext uri="{D42A27DB-BD31-4B8C-83A1-F6EECF244321}">
                <p14:modId xmlns:p14="http://schemas.microsoft.com/office/powerpoint/2010/main" val="1465659740"/>
              </p:ext>
            </p:extLst>
          </p:nvPr>
        </p:nvGraphicFramePr>
        <p:xfrm>
          <a:off x="285751" y="513806"/>
          <a:ext cx="9020174" cy="6277320"/>
        </p:xfrm>
        <a:graphic>
          <a:graphicData uri="http://schemas.openxmlformats.org/drawingml/2006/table">
            <a:tbl>
              <a:tblPr/>
              <a:tblGrid>
                <a:gridCol w="5172859">
                  <a:extLst>
                    <a:ext uri="{9D8B030D-6E8A-4147-A177-3AD203B41FA5}">
                      <a16:colId xmlns:a16="http://schemas.microsoft.com/office/drawing/2014/main" val="347331136"/>
                    </a:ext>
                  </a:extLst>
                </a:gridCol>
                <a:gridCol w="3847315">
                  <a:extLst>
                    <a:ext uri="{9D8B030D-6E8A-4147-A177-3AD203B41FA5}">
                      <a16:colId xmlns:a16="http://schemas.microsoft.com/office/drawing/2014/main" val="4253116427"/>
                    </a:ext>
                  </a:extLst>
                </a:gridCol>
              </a:tblGrid>
              <a:tr h="132516">
                <a:tc gridSpan="2">
                  <a:txBody>
                    <a:bodyPr/>
                    <a:lstStyle/>
                    <a:p>
                      <a:pPr algn="ctr" rtl="0" fontAlgn="b"/>
                      <a:r>
                        <a:rPr lang="en-GB" sz="1000" b="1" i="0" u="none" strike="noStrike">
                          <a:solidFill>
                            <a:srgbClr val="FFFFFF"/>
                          </a:solidFill>
                          <a:effectLst/>
                          <a:latin typeface="Arial" panose="020B0604020202020204" pitchFamily="34" charset="0"/>
                        </a:rPr>
                        <a:t>Main Technical Coeficients (agriculture and processing)</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hMerge="1">
                  <a:txBody>
                    <a:bodyPr/>
                    <a:lstStyle/>
                    <a:p>
                      <a:endParaRPr lang="en-GB"/>
                    </a:p>
                  </a:txBody>
                  <a:tcPr/>
                </a:tc>
                <a:extLst>
                  <a:ext uri="{0D108BD9-81ED-4DB2-BD59-A6C34878D82A}">
                    <a16:rowId xmlns:a16="http://schemas.microsoft.com/office/drawing/2014/main" val="821067657"/>
                  </a:ext>
                </a:extLst>
              </a:tr>
              <a:tr h="132516">
                <a:tc>
                  <a:txBody>
                    <a:bodyPr/>
                    <a:lstStyle/>
                    <a:p>
                      <a:pPr algn="ctr" rtl="0" fontAlgn="b"/>
                      <a:r>
                        <a:rPr lang="en-GB" sz="1000" b="1" i="0" u="none" strike="noStrike">
                          <a:solidFill>
                            <a:srgbClr val="FFFFFF"/>
                          </a:solidFill>
                          <a:effectLst/>
                          <a:latin typeface="Arial" panose="020B0604020202020204" pitchFamily="34" charset="0"/>
                        </a:rPr>
                        <a:t>1. Impact in the Value Chain</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b"/>
                      <a:r>
                        <a:rPr lang="en-GB" sz="1000" b="1" i="0" u="none" strike="noStrike">
                          <a:solidFill>
                            <a:srgbClr val="FFFFFF"/>
                          </a:solidFill>
                          <a:effectLst/>
                          <a:latin typeface="Arial" panose="020B0604020202020204" pitchFamily="34" charset="0"/>
                        </a:rPr>
                        <a:t>Value</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037516241"/>
                  </a:ext>
                </a:extLst>
              </a:tr>
              <a:tr h="132516">
                <a:tc>
                  <a:txBody>
                    <a:bodyPr/>
                    <a:lstStyle/>
                    <a:p>
                      <a:pPr algn="l" rtl="0" fontAlgn="b"/>
                      <a:r>
                        <a:rPr lang="en-GB" sz="1000" b="0" i="0" u="none" strike="noStrike">
                          <a:solidFill>
                            <a:srgbClr val="FFFFFF"/>
                          </a:solidFill>
                          <a:effectLst/>
                          <a:latin typeface="Arial" panose="020B0604020202020204" pitchFamily="34" charset="0"/>
                        </a:rPr>
                        <a:t>Number of seeds per hole Without / With Delinting</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000" b="0" i="0" u="none" strike="noStrike">
                          <a:solidFill>
                            <a:srgbClr val="FFFFFF"/>
                          </a:solidFill>
                          <a:effectLst/>
                          <a:latin typeface="Arial" panose="020B0604020202020204" pitchFamily="34" charset="0"/>
                        </a:rPr>
                        <a:t>5 to 3</a:t>
                      </a:r>
                    </a:p>
                  </a:txBody>
                  <a:tcPr marL="4533" marR="4533" marT="4533"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3379995971"/>
                  </a:ext>
                </a:extLst>
              </a:tr>
              <a:tr h="132516">
                <a:tc>
                  <a:txBody>
                    <a:bodyPr/>
                    <a:lstStyle/>
                    <a:p>
                      <a:pPr algn="l" rtl="0" fontAlgn="t"/>
                      <a:r>
                        <a:rPr lang="en-GB" sz="1000" b="0" i="0" u="none" strike="noStrike">
                          <a:solidFill>
                            <a:srgbClr val="FFFFFF"/>
                          </a:solidFill>
                          <a:effectLst/>
                          <a:latin typeface="Arial" panose="020B0604020202020204" pitchFamily="34" charset="0"/>
                        </a:rPr>
                        <a:t>Decrease in the number of seeds per hole with Delinted Seed</a:t>
                      </a:r>
                    </a:p>
                  </a:txBody>
                  <a:tcPr marL="4533" marR="4533" marT="4533"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40% reduction in the amount of seed to be delivered</a:t>
                      </a:r>
                    </a:p>
                  </a:txBody>
                  <a:tcPr marL="4533" marR="4533" marT="4533"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3297682280"/>
                  </a:ext>
                </a:extLst>
              </a:tr>
              <a:tr h="132516">
                <a:tc>
                  <a:txBody>
                    <a:bodyPr/>
                    <a:lstStyle/>
                    <a:p>
                      <a:pPr algn="l" rtl="0" fontAlgn="b"/>
                      <a:r>
                        <a:rPr lang="en-GB" sz="1000" b="0" i="0" u="none" strike="noStrike">
                          <a:solidFill>
                            <a:srgbClr val="FFFFFF"/>
                          </a:solidFill>
                          <a:effectLst/>
                          <a:latin typeface="Arial" panose="020B0604020202020204" pitchFamily="34" charset="0"/>
                        </a:rPr>
                        <a:t>Kg Seed per Ha Without / With Delinting</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000" b="0" i="0" u="none" strike="noStrike">
                          <a:solidFill>
                            <a:srgbClr val="FFFFFF"/>
                          </a:solidFill>
                          <a:effectLst/>
                          <a:latin typeface="Arial" panose="020B0604020202020204" pitchFamily="34" charset="0"/>
                        </a:rPr>
                        <a:t>25 to 15</a:t>
                      </a:r>
                    </a:p>
                  </a:txBody>
                  <a:tcPr marL="4533" marR="4533" marT="4533"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057974126"/>
                  </a:ext>
                </a:extLst>
              </a:tr>
              <a:tr h="132516">
                <a:tc>
                  <a:txBody>
                    <a:bodyPr/>
                    <a:lstStyle/>
                    <a:p>
                      <a:pPr algn="l" rtl="0" fontAlgn="b"/>
                      <a:r>
                        <a:rPr lang="en-GB" sz="1000" b="0" i="0" u="none" strike="noStrike">
                          <a:solidFill>
                            <a:srgbClr val="FFFFFF"/>
                          </a:solidFill>
                          <a:effectLst/>
                          <a:latin typeface="Arial" panose="020B0604020202020204" pitchFamily="34" charset="0"/>
                        </a:rPr>
                        <a:t>Effect on seed weight with delinting</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000" b="0" i="0" u="none" strike="noStrike">
                          <a:solidFill>
                            <a:srgbClr val="FFFFFF"/>
                          </a:solidFill>
                          <a:effectLst/>
                          <a:latin typeface="Arial" panose="020B0604020202020204" pitchFamily="34" charset="0"/>
                        </a:rPr>
                        <a:t>60 a 80%</a:t>
                      </a:r>
                    </a:p>
                  </a:txBody>
                  <a:tcPr marL="4533" marR="4533" marT="4533"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833974823"/>
                  </a:ext>
                </a:extLst>
              </a:tr>
              <a:tr h="132516">
                <a:tc>
                  <a:txBody>
                    <a:bodyPr/>
                    <a:lstStyle/>
                    <a:p>
                      <a:pPr algn="l" rtl="0" fontAlgn="t"/>
                      <a:r>
                        <a:rPr lang="en-GB" sz="1000" b="0" i="0" u="none" strike="noStrike">
                          <a:solidFill>
                            <a:srgbClr val="FFFFFF"/>
                          </a:solidFill>
                          <a:effectLst/>
                          <a:latin typeface="Arial" panose="020B0604020202020204" pitchFamily="34" charset="0"/>
                        </a:rPr>
                        <a:t>Average Seed transport cost per ton (USD) from ginneries to Farmers</a:t>
                      </a:r>
                    </a:p>
                  </a:txBody>
                  <a:tcPr marL="4533" marR="4533" marT="4533"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400</a:t>
                      </a:r>
                    </a:p>
                  </a:txBody>
                  <a:tcPr marL="4533" marR="4533" marT="4533"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740662568"/>
                  </a:ext>
                </a:extLst>
              </a:tr>
              <a:tr h="132516">
                <a:tc>
                  <a:txBody>
                    <a:bodyPr/>
                    <a:lstStyle/>
                    <a:p>
                      <a:pPr algn="l" rtl="0" fontAlgn="b"/>
                      <a:r>
                        <a:rPr lang="en-GB" sz="1000" b="0" i="0" u="none" strike="noStrike">
                          <a:solidFill>
                            <a:srgbClr val="FFFFFF"/>
                          </a:solidFill>
                          <a:effectLst/>
                          <a:latin typeface="Arial" panose="020B0604020202020204" pitchFamily="34" charset="0"/>
                        </a:rPr>
                        <a:t>Germination rate Without Delinting</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000" b="0" i="0" u="none" strike="noStrike">
                          <a:solidFill>
                            <a:srgbClr val="FFFFFF"/>
                          </a:solidFill>
                          <a:effectLst/>
                          <a:latin typeface="Arial" panose="020B0604020202020204" pitchFamily="34" charset="0"/>
                        </a:rPr>
                        <a:t>20 a 25 %</a:t>
                      </a:r>
                    </a:p>
                  </a:txBody>
                  <a:tcPr marL="4533" marR="4533" marT="4533"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961543313"/>
                  </a:ext>
                </a:extLst>
              </a:tr>
              <a:tr h="132516">
                <a:tc>
                  <a:txBody>
                    <a:bodyPr/>
                    <a:lstStyle/>
                    <a:p>
                      <a:pPr algn="l" rtl="0" fontAlgn="b"/>
                      <a:r>
                        <a:rPr lang="en-GB" sz="1000" b="0" i="0" u="none" strike="noStrike">
                          <a:solidFill>
                            <a:srgbClr val="FFFFFF"/>
                          </a:solidFill>
                          <a:effectLst/>
                          <a:latin typeface="Arial" panose="020B0604020202020204" pitchFamily="34" charset="0"/>
                        </a:rPr>
                        <a:t>Germination rate With Delinted Seed</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000" b="0" i="0" u="none" strike="noStrike">
                          <a:solidFill>
                            <a:srgbClr val="FFFFFF"/>
                          </a:solidFill>
                          <a:effectLst/>
                          <a:latin typeface="Arial" panose="020B0604020202020204" pitchFamily="34" charset="0"/>
                        </a:rPr>
                        <a:t>75%</a:t>
                      </a:r>
                    </a:p>
                  </a:txBody>
                  <a:tcPr marL="4533" marR="4533" marT="4533"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886233978"/>
                  </a:ext>
                </a:extLst>
              </a:tr>
              <a:tr h="132516">
                <a:tc>
                  <a:txBody>
                    <a:bodyPr/>
                    <a:lstStyle/>
                    <a:p>
                      <a:pPr algn="l" rtl="0" fontAlgn="b"/>
                      <a:r>
                        <a:rPr lang="en-GB" sz="1000" b="0" i="0" u="none" strike="noStrike">
                          <a:solidFill>
                            <a:srgbClr val="FFFFFF"/>
                          </a:solidFill>
                          <a:effectLst/>
                          <a:latin typeface="Arial" panose="020B0604020202020204" pitchFamily="34" charset="0"/>
                        </a:rPr>
                        <a:t>Work Days per Ha on farm Without / With  Delinted Seed (Thinning) </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000" b="0" i="0" u="none" strike="noStrike">
                          <a:solidFill>
                            <a:srgbClr val="FFFFFF"/>
                          </a:solidFill>
                          <a:effectLst/>
                          <a:latin typeface="Arial" panose="020B0604020202020204" pitchFamily="34" charset="0"/>
                        </a:rPr>
                        <a:t>67 to 63</a:t>
                      </a:r>
                    </a:p>
                  </a:txBody>
                  <a:tcPr marL="4533" marR="4533" marT="4533"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3504374524"/>
                  </a:ext>
                </a:extLst>
              </a:tr>
              <a:tr h="132516">
                <a:tc>
                  <a:txBody>
                    <a:bodyPr/>
                    <a:lstStyle/>
                    <a:p>
                      <a:pPr algn="l" rtl="0" fontAlgn="b"/>
                      <a:r>
                        <a:rPr lang="en-GB" sz="1000" b="0" i="0" u="none" strike="noStrike">
                          <a:solidFill>
                            <a:srgbClr val="FFFFFF"/>
                          </a:solidFill>
                          <a:effectLst/>
                          <a:latin typeface="Arial" panose="020B0604020202020204" pitchFamily="34" charset="0"/>
                        </a:rPr>
                        <a:t>Fiber GOT Without Delinted and quality Seed </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000" b="0" i="0" u="none" strike="noStrike">
                          <a:solidFill>
                            <a:srgbClr val="FFFFFF"/>
                          </a:solidFill>
                          <a:effectLst/>
                          <a:latin typeface="Arial" panose="020B0604020202020204" pitchFamily="34" charset="0"/>
                        </a:rPr>
                        <a:t>37%</a:t>
                      </a:r>
                    </a:p>
                  </a:txBody>
                  <a:tcPr marL="4533" marR="4533" marT="4533"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956048441"/>
                  </a:ext>
                </a:extLst>
              </a:tr>
              <a:tr h="132516">
                <a:tc>
                  <a:txBody>
                    <a:bodyPr/>
                    <a:lstStyle/>
                    <a:p>
                      <a:pPr algn="ctr" rtl="0" fontAlgn="b"/>
                      <a:r>
                        <a:rPr lang="en-GB" sz="1000" b="1" i="0" u="none" strike="noStrike">
                          <a:solidFill>
                            <a:srgbClr val="FFFFFF"/>
                          </a:solidFill>
                          <a:effectLst/>
                          <a:latin typeface="Arial" panose="020B0604020202020204" pitchFamily="34" charset="0"/>
                        </a:rPr>
                        <a:t>2. Factory Running costs</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b"/>
                      <a:r>
                        <a:rPr lang="en-GB" sz="1000" b="0" i="0" u="none" strike="noStrike">
                          <a:solidFill>
                            <a:srgbClr val="FFFFFF"/>
                          </a:solidFill>
                          <a:effectLst/>
                          <a:latin typeface="Arial" panose="020B0604020202020204" pitchFamily="34" charset="0"/>
                        </a:rPr>
                        <a:t> </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577818549"/>
                  </a:ext>
                </a:extLst>
              </a:tr>
              <a:tr h="132516">
                <a:tc>
                  <a:txBody>
                    <a:bodyPr/>
                    <a:lstStyle/>
                    <a:p>
                      <a:pPr algn="l" rtl="0" fontAlgn="b"/>
                      <a:r>
                        <a:rPr lang="en-GB" sz="1000" b="0" i="0" u="none" strike="noStrike">
                          <a:solidFill>
                            <a:srgbClr val="FFFFFF"/>
                          </a:solidFill>
                          <a:effectLst/>
                          <a:latin typeface="Arial" panose="020B0604020202020204" pitchFamily="34" charset="0"/>
                        </a:rPr>
                        <a:t>Sulfuric Acid (USD/Kg)</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000" b="0" i="0" u="none" strike="noStrike">
                          <a:solidFill>
                            <a:srgbClr val="FFFFFF"/>
                          </a:solidFill>
                          <a:effectLst/>
                          <a:latin typeface="Arial" panose="020B0604020202020204" pitchFamily="34" charset="0"/>
                        </a:rPr>
                        <a:t>1.57</a:t>
                      </a:r>
                    </a:p>
                  </a:txBody>
                  <a:tcPr marL="4533" marR="4533" marT="4533"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3747076773"/>
                  </a:ext>
                </a:extLst>
              </a:tr>
              <a:tr h="132516">
                <a:tc>
                  <a:txBody>
                    <a:bodyPr/>
                    <a:lstStyle/>
                    <a:p>
                      <a:pPr algn="l" rtl="0" fontAlgn="b"/>
                      <a:r>
                        <a:rPr lang="en-GB" sz="1000" b="0" i="0" u="none" strike="noStrike">
                          <a:solidFill>
                            <a:srgbClr val="FFFFFF"/>
                          </a:solidFill>
                          <a:effectLst/>
                          <a:latin typeface="Arial" panose="020B0604020202020204" pitchFamily="34" charset="0"/>
                        </a:rPr>
                        <a:t>Water (USD/M3)</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000" b="0" i="0" u="none" strike="noStrike">
                          <a:solidFill>
                            <a:srgbClr val="FFFFFF"/>
                          </a:solidFill>
                          <a:effectLst/>
                          <a:latin typeface="Arial" panose="020B0604020202020204" pitchFamily="34" charset="0"/>
                        </a:rPr>
                        <a:t>0.6</a:t>
                      </a:r>
                    </a:p>
                  </a:txBody>
                  <a:tcPr marL="4533" marR="4533" marT="4533"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4288424962"/>
                  </a:ext>
                </a:extLst>
              </a:tr>
              <a:tr h="132516">
                <a:tc>
                  <a:txBody>
                    <a:bodyPr/>
                    <a:lstStyle/>
                    <a:p>
                      <a:pPr algn="l" rtl="0" fontAlgn="b"/>
                      <a:r>
                        <a:rPr lang="en-GB" sz="1000" b="0" i="0" u="none" strike="noStrike">
                          <a:solidFill>
                            <a:srgbClr val="FFFFFF"/>
                          </a:solidFill>
                          <a:effectLst/>
                          <a:latin typeface="Arial" panose="020B0604020202020204" pitchFamily="34" charset="0"/>
                        </a:rPr>
                        <a:t>Foam Agent (USD/Lt)</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000" b="0" i="0" u="none" strike="noStrike">
                          <a:solidFill>
                            <a:srgbClr val="FFFFFF"/>
                          </a:solidFill>
                          <a:effectLst/>
                          <a:latin typeface="Arial" panose="020B0604020202020204" pitchFamily="34" charset="0"/>
                        </a:rPr>
                        <a:t>3.3</a:t>
                      </a:r>
                    </a:p>
                  </a:txBody>
                  <a:tcPr marL="4533" marR="4533" marT="4533"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485533301"/>
                  </a:ext>
                </a:extLst>
              </a:tr>
              <a:tr h="132516">
                <a:tc>
                  <a:txBody>
                    <a:bodyPr/>
                    <a:lstStyle/>
                    <a:p>
                      <a:pPr algn="l" rtl="0" fontAlgn="b"/>
                      <a:r>
                        <a:rPr lang="en-GB" sz="1000" b="0" i="0" u="none" strike="noStrike">
                          <a:solidFill>
                            <a:srgbClr val="FFFFFF"/>
                          </a:solidFill>
                          <a:effectLst/>
                          <a:latin typeface="Arial" panose="020B0604020202020204" pitchFamily="34" charset="0"/>
                        </a:rPr>
                        <a:t>Neutralizer (USD/Kg)</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000" b="0" i="0" u="none" strike="noStrike">
                          <a:solidFill>
                            <a:srgbClr val="FFFFFF"/>
                          </a:solidFill>
                          <a:effectLst/>
                          <a:latin typeface="Arial" panose="020B0604020202020204" pitchFamily="34" charset="0"/>
                        </a:rPr>
                        <a:t>5</a:t>
                      </a:r>
                    </a:p>
                  </a:txBody>
                  <a:tcPr marL="4533" marR="4533" marT="4533"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969411793"/>
                  </a:ext>
                </a:extLst>
              </a:tr>
              <a:tr h="132516">
                <a:tc>
                  <a:txBody>
                    <a:bodyPr/>
                    <a:lstStyle/>
                    <a:p>
                      <a:pPr algn="l" rtl="0" fontAlgn="b"/>
                      <a:r>
                        <a:rPr lang="en-GB" sz="1000" b="0" i="0" u="none" strike="noStrike">
                          <a:solidFill>
                            <a:srgbClr val="FFFFFF"/>
                          </a:solidFill>
                          <a:effectLst/>
                          <a:latin typeface="Arial" panose="020B0604020202020204" pitchFamily="34" charset="0"/>
                        </a:rPr>
                        <a:t>Pesticide (USD/Kg) - If China, Moz(Vega), Syngenta</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000" b="0" i="0" u="none" strike="noStrike">
                          <a:solidFill>
                            <a:srgbClr val="FFFFFF"/>
                          </a:solidFill>
                          <a:effectLst/>
                          <a:latin typeface="Arial" panose="020B0604020202020204" pitchFamily="34" charset="0"/>
                        </a:rPr>
                        <a:t>From 4.3, 16.32 and 29</a:t>
                      </a:r>
                    </a:p>
                  </a:txBody>
                  <a:tcPr marL="4533" marR="4533" marT="4533"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934730890"/>
                  </a:ext>
                </a:extLst>
              </a:tr>
              <a:tr h="132516">
                <a:tc>
                  <a:txBody>
                    <a:bodyPr/>
                    <a:lstStyle/>
                    <a:p>
                      <a:pPr algn="l" rtl="0" fontAlgn="b"/>
                      <a:r>
                        <a:rPr lang="en-GB" sz="1000" b="0" i="0" u="none" strike="noStrike">
                          <a:solidFill>
                            <a:srgbClr val="FFFFFF"/>
                          </a:solidFill>
                          <a:effectLst/>
                          <a:latin typeface="Arial" panose="020B0604020202020204" pitchFamily="34" charset="0"/>
                        </a:rPr>
                        <a:t>Diesel (USD/Lt)</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000" b="0" i="0" u="none" strike="noStrike">
                          <a:solidFill>
                            <a:srgbClr val="FFFFFF"/>
                          </a:solidFill>
                          <a:effectLst/>
                          <a:latin typeface="Arial" panose="020B0604020202020204" pitchFamily="34" charset="0"/>
                        </a:rPr>
                        <a:t>0.91</a:t>
                      </a:r>
                    </a:p>
                  </a:txBody>
                  <a:tcPr marL="4533" marR="4533" marT="4533"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335524097"/>
                  </a:ext>
                </a:extLst>
              </a:tr>
              <a:tr h="132516">
                <a:tc>
                  <a:txBody>
                    <a:bodyPr/>
                    <a:lstStyle/>
                    <a:p>
                      <a:pPr algn="l" rtl="0" fontAlgn="b"/>
                      <a:r>
                        <a:rPr lang="en-GB" sz="1000" b="0" i="0" u="none" strike="noStrike">
                          <a:solidFill>
                            <a:srgbClr val="FFFFFF"/>
                          </a:solidFill>
                          <a:effectLst/>
                          <a:latin typeface="Arial" panose="020B0604020202020204" pitchFamily="34" charset="0"/>
                        </a:rPr>
                        <a:t>Electricity (USD/Kwatt)</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000" b="0" i="0" u="none" strike="noStrike">
                          <a:solidFill>
                            <a:srgbClr val="FFFFFF"/>
                          </a:solidFill>
                          <a:effectLst/>
                          <a:latin typeface="Arial" panose="020B0604020202020204" pitchFamily="34" charset="0"/>
                        </a:rPr>
                        <a:t>0.26</a:t>
                      </a:r>
                    </a:p>
                  </a:txBody>
                  <a:tcPr marL="4533" marR="4533" marT="4533"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624834679"/>
                  </a:ext>
                </a:extLst>
              </a:tr>
              <a:tr h="132516">
                <a:tc>
                  <a:txBody>
                    <a:bodyPr/>
                    <a:lstStyle/>
                    <a:p>
                      <a:pPr algn="l" rtl="0" fontAlgn="b"/>
                      <a:r>
                        <a:rPr lang="en-GB" sz="1000" b="0" i="0" u="none" strike="noStrike">
                          <a:solidFill>
                            <a:srgbClr val="FFFFFF"/>
                          </a:solidFill>
                          <a:effectLst/>
                          <a:latin typeface="Arial" panose="020B0604020202020204" pitchFamily="34" charset="0"/>
                        </a:rPr>
                        <a:t>Seed Packing (USD/25Kg Unit)</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000" b="0" i="0" u="none" strike="noStrike">
                          <a:solidFill>
                            <a:srgbClr val="FFFFFF"/>
                          </a:solidFill>
                          <a:effectLst/>
                          <a:latin typeface="Arial" panose="020B0604020202020204" pitchFamily="34" charset="0"/>
                        </a:rPr>
                        <a:t>0.28</a:t>
                      </a:r>
                    </a:p>
                  </a:txBody>
                  <a:tcPr marL="4533" marR="4533" marT="4533"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475824117"/>
                  </a:ext>
                </a:extLst>
              </a:tr>
              <a:tr h="132516">
                <a:tc>
                  <a:txBody>
                    <a:bodyPr/>
                    <a:lstStyle/>
                    <a:p>
                      <a:pPr algn="l" rtl="0" fontAlgn="b"/>
                      <a:r>
                        <a:rPr lang="en-GB" sz="1000" b="0" i="0" u="none" strike="noStrike">
                          <a:solidFill>
                            <a:srgbClr val="FFFFFF"/>
                          </a:solidFill>
                          <a:effectLst/>
                          <a:latin typeface="Arial" panose="020B0604020202020204" pitchFamily="34" charset="0"/>
                        </a:rPr>
                        <a:t>Building Cost USD/M2</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b"/>
                      <a:r>
                        <a:rPr lang="en-GB" sz="1000" b="0" i="0" u="none" strike="noStrike">
                          <a:solidFill>
                            <a:srgbClr val="FFFFFF"/>
                          </a:solidFill>
                          <a:effectLst/>
                          <a:latin typeface="Arial" panose="020B0604020202020204" pitchFamily="34" charset="0"/>
                        </a:rPr>
                        <a:t>300</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527395906"/>
                  </a:ext>
                </a:extLst>
              </a:tr>
              <a:tr h="132516">
                <a:tc>
                  <a:txBody>
                    <a:bodyPr/>
                    <a:lstStyle/>
                    <a:p>
                      <a:pPr algn="l" rtl="0" fontAlgn="b"/>
                      <a:r>
                        <a:rPr lang="en-GB" sz="1000" b="0" i="0" u="none" strike="noStrike">
                          <a:solidFill>
                            <a:srgbClr val="FFFFFF"/>
                          </a:solidFill>
                          <a:effectLst/>
                          <a:latin typeface="Arial" panose="020B0604020202020204" pitchFamily="34" charset="0"/>
                        </a:rPr>
                        <a:t>Utilities Estimated Cost (USD)</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b"/>
                      <a:r>
                        <a:rPr lang="en-GB" sz="1000" b="0" i="0" u="none" strike="noStrike">
                          <a:solidFill>
                            <a:srgbClr val="FFFFFF"/>
                          </a:solidFill>
                          <a:effectLst/>
                          <a:latin typeface="Arial" panose="020B0604020202020204" pitchFamily="34" charset="0"/>
                        </a:rPr>
                        <a:t>250,000</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634645912"/>
                  </a:ext>
                </a:extLst>
              </a:tr>
              <a:tr h="132516">
                <a:tc>
                  <a:txBody>
                    <a:bodyPr/>
                    <a:lstStyle/>
                    <a:p>
                      <a:pPr algn="l" rtl="0" fontAlgn="b"/>
                      <a:r>
                        <a:rPr lang="en-GB" sz="1000" b="0" i="0" u="none" strike="noStrike">
                          <a:solidFill>
                            <a:srgbClr val="FFFFFF"/>
                          </a:solidFill>
                          <a:effectLst/>
                          <a:latin typeface="Arial" panose="020B0604020202020204" pitchFamily="34" charset="0"/>
                        </a:rPr>
                        <a:t>Wharehouse Rental Cost (USD/m2)</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b"/>
                      <a:r>
                        <a:rPr lang="en-GB" sz="1000" b="0" i="0" u="none" strike="noStrike">
                          <a:solidFill>
                            <a:srgbClr val="FFFFFF"/>
                          </a:solidFill>
                          <a:effectLst/>
                          <a:latin typeface="Arial" panose="020B0604020202020204" pitchFamily="34" charset="0"/>
                        </a:rPr>
                        <a:t>3</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693677982"/>
                  </a:ext>
                </a:extLst>
              </a:tr>
              <a:tr h="132516">
                <a:tc>
                  <a:txBody>
                    <a:bodyPr/>
                    <a:lstStyle/>
                    <a:p>
                      <a:pPr algn="l" rtl="0" fontAlgn="b"/>
                      <a:r>
                        <a:rPr lang="en-GB" sz="1000" b="0" i="0" u="none" strike="noStrike">
                          <a:solidFill>
                            <a:srgbClr val="FFFFFF"/>
                          </a:solidFill>
                          <a:effectLst/>
                          <a:latin typeface="Arial" panose="020B0604020202020204" pitchFamily="34" charset="0"/>
                        </a:rPr>
                        <a:t>Rebuild Costs in case of Wharehouse Rental (USD/m2)</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b"/>
                      <a:r>
                        <a:rPr lang="en-GB" sz="1000" b="0" i="0" u="none" strike="noStrike">
                          <a:solidFill>
                            <a:srgbClr val="FFFFFF"/>
                          </a:solidFill>
                          <a:effectLst/>
                          <a:latin typeface="Arial" panose="020B0604020202020204" pitchFamily="34" charset="0"/>
                        </a:rPr>
                        <a:t>75</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4457719"/>
                  </a:ext>
                </a:extLst>
              </a:tr>
              <a:tr h="132516">
                <a:tc>
                  <a:txBody>
                    <a:bodyPr/>
                    <a:lstStyle/>
                    <a:p>
                      <a:pPr algn="l" rtl="0" fontAlgn="b"/>
                      <a:r>
                        <a:rPr lang="en-GB" sz="1000" b="0" i="0" u="none" strike="noStrike">
                          <a:solidFill>
                            <a:srgbClr val="FFFFFF"/>
                          </a:solidFill>
                          <a:effectLst/>
                          <a:latin typeface="Arial" panose="020B0604020202020204" pitchFamily="34" charset="0"/>
                        </a:rPr>
                        <a:t>Plant Manager Wage (USD/Month)</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000" b="0" i="0" u="none" strike="noStrike">
                          <a:solidFill>
                            <a:srgbClr val="FFFFFF"/>
                          </a:solidFill>
                          <a:effectLst/>
                          <a:latin typeface="Arial" panose="020B0604020202020204" pitchFamily="34" charset="0"/>
                        </a:rPr>
                        <a:t>5,000</a:t>
                      </a:r>
                    </a:p>
                  </a:txBody>
                  <a:tcPr marL="4533" marR="4533" marT="4533"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160445227"/>
                  </a:ext>
                </a:extLst>
              </a:tr>
              <a:tr h="132516">
                <a:tc>
                  <a:txBody>
                    <a:bodyPr/>
                    <a:lstStyle/>
                    <a:p>
                      <a:pPr algn="l" rtl="0" fontAlgn="b"/>
                      <a:r>
                        <a:rPr lang="en-GB" sz="1000" b="0" i="0" u="none" strike="noStrike">
                          <a:solidFill>
                            <a:srgbClr val="FFFFFF"/>
                          </a:solidFill>
                          <a:effectLst/>
                          <a:latin typeface="Arial" panose="020B0604020202020204" pitchFamily="34" charset="0"/>
                        </a:rPr>
                        <a:t>Plant Supervisor</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000" b="0" i="0" u="none" strike="noStrike">
                          <a:solidFill>
                            <a:srgbClr val="FFFFFF"/>
                          </a:solidFill>
                          <a:effectLst/>
                          <a:latin typeface="Arial" panose="020B0604020202020204" pitchFamily="34" charset="0"/>
                        </a:rPr>
                        <a:t>2,500</a:t>
                      </a:r>
                    </a:p>
                  </a:txBody>
                  <a:tcPr marL="4533" marR="4533" marT="4533"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636761337"/>
                  </a:ext>
                </a:extLst>
              </a:tr>
              <a:tr h="132516">
                <a:tc>
                  <a:txBody>
                    <a:bodyPr/>
                    <a:lstStyle/>
                    <a:p>
                      <a:pPr algn="l" rtl="0" fontAlgn="b"/>
                      <a:r>
                        <a:rPr lang="en-GB" sz="1000" b="0" i="0" u="none" strike="noStrike">
                          <a:solidFill>
                            <a:srgbClr val="FFFFFF"/>
                          </a:solidFill>
                          <a:effectLst/>
                          <a:latin typeface="Arial" panose="020B0604020202020204" pitchFamily="34" charset="0"/>
                        </a:rPr>
                        <a:t>Administrative Support</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000" b="0" i="0" u="none" strike="noStrike">
                          <a:solidFill>
                            <a:srgbClr val="FFFFFF"/>
                          </a:solidFill>
                          <a:effectLst/>
                          <a:latin typeface="Arial" panose="020B0604020202020204" pitchFamily="34" charset="0"/>
                        </a:rPr>
                        <a:t>350</a:t>
                      </a:r>
                    </a:p>
                  </a:txBody>
                  <a:tcPr marL="4533" marR="4533" marT="4533"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370127206"/>
                  </a:ext>
                </a:extLst>
              </a:tr>
              <a:tr h="132516">
                <a:tc>
                  <a:txBody>
                    <a:bodyPr/>
                    <a:lstStyle/>
                    <a:p>
                      <a:pPr algn="l" rtl="0" fontAlgn="b"/>
                      <a:r>
                        <a:rPr lang="en-GB" sz="1000" b="0" i="0" u="none" strike="noStrike">
                          <a:solidFill>
                            <a:srgbClr val="FFFFFF"/>
                          </a:solidFill>
                          <a:effectLst/>
                          <a:latin typeface="Arial" panose="020B0604020202020204" pitchFamily="34" charset="0"/>
                        </a:rPr>
                        <a:t>Logistic Manager</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000" b="0" i="0" u="none" strike="noStrike">
                          <a:solidFill>
                            <a:srgbClr val="FFFFFF"/>
                          </a:solidFill>
                          <a:effectLst/>
                          <a:latin typeface="Arial" panose="020B0604020202020204" pitchFamily="34" charset="0"/>
                        </a:rPr>
                        <a:t>2,500</a:t>
                      </a:r>
                    </a:p>
                  </a:txBody>
                  <a:tcPr marL="4533" marR="4533" marT="4533"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307921081"/>
                  </a:ext>
                </a:extLst>
              </a:tr>
              <a:tr h="132516">
                <a:tc>
                  <a:txBody>
                    <a:bodyPr/>
                    <a:lstStyle/>
                    <a:p>
                      <a:pPr algn="l" rtl="0" fontAlgn="b"/>
                      <a:r>
                        <a:rPr lang="en-GB" sz="1000" b="0" i="0" u="none" strike="noStrike">
                          <a:solidFill>
                            <a:srgbClr val="FFFFFF"/>
                          </a:solidFill>
                          <a:effectLst/>
                          <a:latin typeface="Arial" panose="020B0604020202020204" pitchFamily="34" charset="0"/>
                        </a:rPr>
                        <a:t>Electrical Engineer</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000" b="0" i="0" u="none" strike="noStrike">
                          <a:solidFill>
                            <a:srgbClr val="FFFFFF"/>
                          </a:solidFill>
                          <a:effectLst/>
                          <a:latin typeface="Arial" panose="020B0604020202020204" pitchFamily="34" charset="0"/>
                        </a:rPr>
                        <a:t>750</a:t>
                      </a:r>
                    </a:p>
                  </a:txBody>
                  <a:tcPr marL="4533" marR="4533" marT="4533"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140818637"/>
                  </a:ext>
                </a:extLst>
              </a:tr>
              <a:tr h="132516">
                <a:tc>
                  <a:txBody>
                    <a:bodyPr/>
                    <a:lstStyle/>
                    <a:p>
                      <a:pPr algn="l" rtl="0" fontAlgn="b"/>
                      <a:r>
                        <a:rPr lang="en-GB" sz="1000" b="0" i="0" u="none" strike="noStrike">
                          <a:solidFill>
                            <a:srgbClr val="FFFFFF"/>
                          </a:solidFill>
                          <a:effectLst/>
                          <a:latin typeface="Arial" panose="020B0604020202020204" pitchFamily="34" charset="0"/>
                        </a:rPr>
                        <a:t>Mechanical Engineer</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000" b="0" i="0" u="none" strike="noStrike">
                          <a:solidFill>
                            <a:srgbClr val="FFFFFF"/>
                          </a:solidFill>
                          <a:effectLst/>
                          <a:latin typeface="Arial" panose="020B0604020202020204" pitchFamily="34" charset="0"/>
                        </a:rPr>
                        <a:t>750</a:t>
                      </a:r>
                    </a:p>
                  </a:txBody>
                  <a:tcPr marL="4533" marR="4533" marT="4533"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876427145"/>
                  </a:ext>
                </a:extLst>
              </a:tr>
              <a:tr h="132516">
                <a:tc>
                  <a:txBody>
                    <a:bodyPr/>
                    <a:lstStyle/>
                    <a:p>
                      <a:pPr algn="l" rtl="0" fontAlgn="b"/>
                      <a:r>
                        <a:rPr lang="en-GB" sz="1000" b="0" i="0" u="none" strike="noStrike">
                          <a:solidFill>
                            <a:srgbClr val="FFFFFF"/>
                          </a:solidFill>
                          <a:effectLst/>
                          <a:latin typeface="Arial" panose="020B0604020202020204" pitchFamily="34" charset="0"/>
                        </a:rPr>
                        <a:t>Seed Technologist</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000" b="0" i="0" u="none" strike="noStrike">
                          <a:solidFill>
                            <a:srgbClr val="FFFFFF"/>
                          </a:solidFill>
                          <a:effectLst/>
                          <a:latin typeface="Arial" panose="020B0604020202020204" pitchFamily="34" charset="0"/>
                        </a:rPr>
                        <a:t>500</a:t>
                      </a:r>
                    </a:p>
                  </a:txBody>
                  <a:tcPr marL="4533" marR="4533" marT="4533"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579651286"/>
                  </a:ext>
                </a:extLst>
              </a:tr>
              <a:tr h="132516">
                <a:tc>
                  <a:txBody>
                    <a:bodyPr/>
                    <a:lstStyle/>
                    <a:p>
                      <a:pPr algn="l" rtl="0" fontAlgn="b"/>
                      <a:r>
                        <a:rPr lang="en-GB" sz="1000" b="0" i="0" u="none" strike="noStrike">
                          <a:solidFill>
                            <a:srgbClr val="FFFFFF"/>
                          </a:solidFill>
                          <a:effectLst/>
                          <a:latin typeface="Arial" panose="020B0604020202020204" pitchFamily="34" charset="0"/>
                        </a:rPr>
                        <a:t>Maintence Assistants</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000" b="0" i="0" u="none" strike="noStrike">
                          <a:solidFill>
                            <a:srgbClr val="FFFFFF"/>
                          </a:solidFill>
                          <a:effectLst/>
                          <a:latin typeface="Arial" panose="020B0604020202020204" pitchFamily="34" charset="0"/>
                        </a:rPr>
                        <a:t>200</a:t>
                      </a:r>
                    </a:p>
                  </a:txBody>
                  <a:tcPr marL="4533" marR="4533" marT="4533"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467635737"/>
                  </a:ext>
                </a:extLst>
              </a:tr>
              <a:tr h="132516">
                <a:tc>
                  <a:txBody>
                    <a:bodyPr/>
                    <a:lstStyle/>
                    <a:p>
                      <a:pPr algn="l" rtl="0" fontAlgn="b"/>
                      <a:r>
                        <a:rPr lang="en-GB" sz="1000" b="0" i="0" u="none" strike="noStrike">
                          <a:solidFill>
                            <a:srgbClr val="FFFFFF"/>
                          </a:solidFill>
                          <a:effectLst/>
                          <a:latin typeface="Arial" panose="020B0604020202020204" pitchFamily="34" charset="0"/>
                        </a:rPr>
                        <a:t>Forklift Operator</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000" b="0" i="0" u="none" strike="noStrike">
                          <a:solidFill>
                            <a:srgbClr val="FFFFFF"/>
                          </a:solidFill>
                          <a:effectLst/>
                          <a:latin typeface="Arial" panose="020B0604020202020204" pitchFamily="34" charset="0"/>
                        </a:rPr>
                        <a:t>300</a:t>
                      </a:r>
                    </a:p>
                  </a:txBody>
                  <a:tcPr marL="4533" marR="4533" marT="4533"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528105577"/>
                  </a:ext>
                </a:extLst>
              </a:tr>
              <a:tr h="132516">
                <a:tc>
                  <a:txBody>
                    <a:bodyPr/>
                    <a:lstStyle/>
                    <a:p>
                      <a:pPr algn="l" rtl="0" fontAlgn="b"/>
                      <a:r>
                        <a:rPr lang="en-GB" sz="1000" b="0" i="0" u="none" strike="noStrike">
                          <a:solidFill>
                            <a:srgbClr val="FFFFFF"/>
                          </a:solidFill>
                          <a:effectLst/>
                          <a:latin typeface="Arial" panose="020B0604020202020204" pitchFamily="34" charset="0"/>
                        </a:rPr>
                        <a:t>Wharehouse Staff</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000" b="0" i="0" u="none" strike="noStrike">
                          <a:solidFill>
                            <a:srgbClr val="FFFFFF"/>
                          </a:solidFill>
                          <a:effectLst/>
                          <a:latin typeface="Arial" panose="020B0604020202020204" pitchFamily="34" charset="0"/>
                        </a:rPr>
                        <a:t>120</a:t>
                      </a:r>
                    </a:p>
                  </a:txBody>
                  <a:tcPr marL="4533" marR="4533" marT="4533"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3627064063"/>
                  </a:ext>
                </a:extLst>
              </a:tr>
              <a:tr h="132516">
                <a:tc>
                  <a:txBody>
                    <a:bodyPr/>
                    <a:lstStyle/>
                    <a:p>
                      <a:pPr algn="l" rtl="0" fontAlgn="b"/>
                      <a:r>
                        <a:rPr lang="en-GB" sz="1000" b="0" i="0" u="none" strike="noStrike">
                          <a:solidFill>
                            <a:srgbClr val="FFFFFF"/>
                          </a:solidFill>
                          <a:effectLst/>
                          <a:latin typeface="Arial" panose="020B0604020202020204" pitchFamily="34" charset="0"/>
                        </a:rPr>
                        <a:t>Cleaning Employees</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000" b="0" i="0" u="none" strike="noStrike">
                          <a:solidFill>
                            <a:srgbClr val="FFFFFF"/>
                          </a:solidFill>
                          <a:effectLst/>
                          <a:latin typeface="Arial" panose="020B0604020202020204" pitchFamily="34" charset="0"/>
                        </a:rPr>
                        <a:t>120</a:t>
                      </a:r>
                    </a:p>
                  </a:txBody>
                  <a:tcPr marL="4533" marR="4533" marT="4533"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858869457"/>
                  </a:ext>
                </a:extLst>
              </a:tr>
              <a:tr h="132516">
                <a:tc>
                  <a:txBody>
                    <a:bodyPr/>
                    <a:lstStyle/>
                    <a:p>
                      <a:pPr algn="l" rtl="0" fontAlgn="b"/>
                      <a:r>
                        <a:rPr lang="en-GB" sz="1000" b="0" i="0" u="none" strike="noStrike">
                          <a:solidFill>
                            <a:srgbClr val="FFFFFF"/>
                          </a:solidFill>
                          <a:effectLst/>
                          <a:latin typeface="Arial" panose="020B0604020202020204" pitchFamily="34" charset="0"/>
                        </a:rPr>
                        <a:t>Annual Maintenance Costs for 5 TN/H Plant (USD/Year)</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000" b="0" i="0" u="none" strike="noStrike">
                          <a:solidFill>
                            <a:srgbClr val="FFFFFF"/>
                          </a:solidFill>
                          <a:effectLst/>
                          <a:latin typeface="Arial" panose="020B0604020202020204" pitchFamily="34" charset="0"/>
                        </a:rPr>
                        <a:t>1% to 3% of total investment</a:t>
                      </a:r>
                    </a:p>
                  </a:txBody>
                  <a:tcPr marL="4533" marR="4533" marT="4533"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463580080"/>
                  </a:ext>
                </a:extLst>
              </a:tr>
              <a:tr h="132516">
                <a:tc>
                  <a:txBody>
                    <a:bodyPr/>
                    <a:lstStyle/>
                    <a:p>
                      <a:pPr algn="l" rtl="0" fontAlgn="b"/>
                      <a:r>
                        <a:rPr lang="en-GB" sz="1000" b="0" i="0" u="none" strike="noStrike">
                          <a:solidFill>
                            <a:srgbClr val="FFFFFF"/>
                          </a:solidFill>
                          <a:effectLst/>
                          <a:latin typeface="Arial" panose="020B0604020202020204" pitchFamily="34" charset="0"/>
                        </a:rPr>
                        <a:t>Annual Maintenance Costs for 10 TN/H Plant  (USD/Year)</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000" b="0" i="0" u="none" strike="noStrike">
                          <a:solidFill>
                            <a:srgbClr val="FFFFFF"/>
                          </a:solidFill>
                          <a:effectLst/>
                          <a:latin typeface="Arial" panose="020B0604020202020204" pitchFamily="34" charset="0"/>
                        </a:rPr>
                        <a:t>2% to 5% of total investment</a:t>
                      </a:r>
                    </a:p>
                  </a:txBody>
                  <a:tcPr marL="4533" marR="4533" marT="4533"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802757893"/>
                  </a:ext>
                </a:extLst>
              </a:tr>
              <a:tr h="132516">
                <a:tc>
                  <a:txBody>
                    <a:bodyPr/>
                    <a:lstStyle/>
                    <a:p>
                      <a:pPr algn="l" rtl="0" fontAlgn="b"/>
                      <a:r>
                        <a:rPr lang="en-GB" sz="1000" b="0" i="0" u="none" strike="noStrike">
                          <a:solidFill>
                            <a:srgbClr val="FFFFFF"/>
                          </a:solidFill>
                          <a:effectLst/>
                          <a:latin typeface="Arial" panose="020B0604020202020204" pitchFamily="34" charset="0"/>
                        </a:rPr>
                        <a:t>Accounting Costs (USD/Month)</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b"/>
                      <a:r>
                        <a:rPr lang="en-GB" sz="1000" b="0" i="0" u="none" strike="noStrike">
                          <a:solidFill>
                            <a:srgbClr val="FFFFFF"/>
                          </a:solidFill>
                          <a:effectLst/>
                          <a:latin typeface="Arial" panose="020B0604020202020204" pitchFamily="34" charset="0"/>
                        </a:rPr>
                        <a:t>400,00 + 7.500/usd/Year</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686120112"/>
                  </a:ext>
                </a:extLst>
              </a:tr>
              <a:tr h="132516">
                <a:tc>
                  <a:txBody>
                    <a:bodyPr/>
                    <a:lstStyle/>
                    <a:p>
                      <a:pPr algn="l" rtl="0" fontAlgn="b"/>
                      <a:r>
                        <a:rPr lang="en-GB" sz="1000" b="0" i="0" u="none" strike="noStrike">
                          <a:solidFill>
                            <a:srgbClr val="FFFFFF"/>
                          </a:solidFill>
                          <a:effectLst/>
                          <a:latin typeface="Arial" panose="020B0604020202020204" pitchFamily="34" charset="0"/>
                        </a:rPr>
                        <a:t>Office Suplies Costs (USD/Month)</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b"/>
                      <a:r>
                        <a:rPr lang="en-GB" sz="1000" b="0" i="0" u="none" strike="noStrike">
                          <a:solidFill>
                            <a:srgbClr val="FFFFFF"/>
                          </a:solidFill>
                          <a:effectLst/>
                          <a:latin typeface="Arial" panose="020B0604020202020204" pitchFamily="34" charset="0"/>
                        </a:rPr>
                        <a:t>100</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692768251"/>
                  </a:ext>
                </a:extLst>
              </a:tr>
              <a:tr h="132516">
                <a:tc>
                  <a:txBody>
                    <a:bodyPr/>
                    <a:lstStyle/>
                    <a:p>
                      <a:pPr algn="l" rtl="0" fontAlgn="b"/>
                      <a:r>
                        <a:rPr lang="en-GB" sz="1000" b="0" i="0" u="none" strike="noStrike">
                          <a:solidFill>
                            <a:srgbClr val="FFFFFF"/>
                          </a:solidFill>
                          <a:effectLst/>
                          <a:latin typeface="Arial" panose="020B0604020202020204" pitchFamily="34" charset="0"/>
                        </a:rPr>
                        <a:t>Security Services (USD/Month)</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b"/>
                      <a:r>
                        <a:rPr lang="en-GB" sz="1000" b="0" i="0" u="none" strike="noStrike" dirty="0">
                          <a:solidFill>
                            <a:srgbClr val="FFFFFF"/>
                          </a:solidFill>
                          <a:effectLst/>
                          <a:latin typeface="Arial" panose="020B0604020202020204" pitchFamily="34" charset="0"/>
                        </a:rPr>
                        <a:t>500</a:t>
                      </a:r>
                    </a:p>
                  </a:txBody>
                  <a:tcPr marL="4533" marR="4533" marT="4533"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946070233"/>
                  </a:ext>
                </a:extLst>
              </a:tr>
            </a:tbl>
          </a:graphicData>
        </a:graphic>
      </p:graphicFrame>
      <p:sp>
        <p:nvSpPr>
          <p:cNvPr id="3" name="Marcador de Posição do Número do Diapositivo 2">
            <a:extLst>
              <a:ext uri="{FF2B5EF4-FFF2-40B4-BE49-F238E27FC236}">
                <a16:creationId xmlns:a16="http://schemas.microsoft.com/office/drawing/2014/main" id="{08A3FF9B-EC99-4CB8-967E-C2AEC3678391}"/>
              </a:ext>
            </a:extLst>
          </p:cNvPr>
          <p:cNvSpPr>
            <a:spLocks noGrp="1"/>
          </p:cNvSpPr>
          <p:nvPr>
            <p:ph type="sldNum" sz="quarter" idx="12"/>
          </p:nvPr>
        </p:nvSpPr>
        <p:spPr/>
        <p:txBody>
          <a:bodyPr/>
          <a:lstStyle/>
          <a:p>
            <a:fld id="{C1D7F914-E4F7-455C-A1CC-52701B4165D2}" type="slidenum">
              <a:rPr lang="en-GB" smtClean="0"/>
              <a:t>52</a:t>
            </a:fld>
            <a:endParaRPr lang="en-GB"/>
          </a:p>
        </p:txBody>
      </p:sp>
    </p:spTree>
    <p:extLst>
      <p:ext uri="{BB962C8B-B14F-4D97-AF65-F5344CB8AC3E}">
        <p14:creationId xmlns:p14="http://schemas.microsoft.com/office/powerpoint/2010/main" val="34567316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Financial and Economic model and sustainability</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Different Scenarios – Feasibility Indicator</a:t>
            </a:r>
            <a:endParaRPr lang="en-GB" sz="1300" b="1" dirty="0">
              <a:solidFill>
                <a:srgbClr val="569DA4"/>
              </a:solidFill>
              <a:latin typeface="Arial" panose="020B0604020202020204" pitchFamily="34" charset="0"/>
              <a:cs typeface="Arial" panose="020B0604020202020204" pitchFamily="34" charset="0"/>
            </a:endParaRPr>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921567311"/>
              </p:ext>
            </p:extLst>
          </p:nvPr>
        </p:nvGraphicFramePr>
        <p:xfrm>
          <a:off x="275850" y="730253"/>
          <a:ext cx="11401801" cy="5922476"/>
        </p:xfrm>
        <a:graphic>
          <a:graphicData uri="http://schemas.openxmlformats.org/drawingml/2006/table">
            <a:tbl>
              <a:tblPr/>
              <a:tblGrid>
                <a:gridCol w="2428634">
                  <a:extLst>
                    <a:ext uri="{9D8B030D-6E8A-4147-A177-3AD203B41FA5}">
                      <a16:colId xmlns:a16="http://schemas.microsoft.com/office/drawing/2014/main" val="1593412938"/>
                    </a:ext>
                  </a:extLst>
                </a:gridCol>
                <a:gridCol w="766937">
                  <a:extLst>
                    <a:ext uri="{9D8B030D-6E8A-4147-A177-3AD203B41FA5}">
                      <a16:colId xmlns:a16="http://schemas.microsoft.com/office/drawing/2014/main" val="137062836"/>
                    </a:ext>
                  </a:extLst>
                </a:gridCol>
                <a:gridCol w="703026">
                  <a:extLst>
                    <a:ext uri="{9D8B030D-6E8A-4147-A177-3AD203B41FA5}">
                      <a16:colId xmlns:a16="http://schemas.microsoft.com/office/drawing/2014/main" val="3545211836"/>
                    </a:ext>
                  </a:extLst>
                </a:gridCol>
                <a:gridCol w="766937">
                  <a:extLst>
                    <a:ext uri="{9D8B030D-6E8A-4147-A177-3AD203B41FA5}">
                      <a16:colId xmlns:a16="http://schemas.microsoft.com/office/drawing/2014/main" val="3988695338"/>
                    </a:ext>
                  </a:extLst>
                </a:gridCol>
                <a:gridCol w="703026">
                  <a:extLst>
                    <a:ext uri="{9D8B030D-6E8A-4147-A177-3AD203B41FA5}">
                      <a16:colId xmlns:a16="http://schemas.microsoft.com/office/drawing/2014/main" val="1969856604"/>
                    </a:ext>
                  </a:extLst>
                </a:gridCol>
                <a:gridCol w="830849">
                  <a:extLst>
                    <a:ext uri="{9D8B030D-6E8A-4147-A177-3AD203B41FA5}">
                      <a16:colId xmlns:a16="http://schemas.microsoft.com/office/drawing/2014/main" val="2466434099"/>
                    </a:ext>
                  </a:extLst>
                </a:gridCol>
                <a:gridCol w="830849">
                  <a:extLst>
                    <a:ext uri="{9D8B030D-6E8A-4147-A177-3AD203B41FA5}">
                      <a16:colId xmlns:a16="http://schemas.microsoft.com/office/drawing/2014/main" val="2952249586"/>
                    </a:ext>
                  </a:extLst>
                </a:gridCol>
                <a:gridCol w="907543">
                  <a:extLst>
                    <a:ext uri="{9D8B030D-6E8A-4147-A177-3AD203B41FA5}">
                      <a16:colId xmlns:a16="http://schemas.microsoft.com/office/drawing/2014/main" val="1206219184"/>
                    </a:ext>
                  </a:extLst>
                </a:gridCol>
                <a:gridCol w="907543">
                  <a:extLst>
                    <a:ext uri="{9D8B030D-6E8A-4147-A177-3AD203B41FA5}">
                      <a16:colId xmlns:a16="http://schemas.microsoft.com/office/drawing/2014/main" val="2335828765"/>
                    </a:ext>
                  </a:extLst>
                </a:gridCol>
                <a:gridCol w="766937">
                  <a:extLst>
                    <a:ext uri="{9D8B030D-6E8A-4147-A177-3AD203B41FA5}">
                      <a16:colId xmlns:a16="http://schemas.microsoft.com/office/drawing/2014/main" val="4014404063"/>
                    </a:ext>
                  </a:extLst>
                </a:gridCol>
                <a:gridCol w="830849">
                  <a:extLst>
                    <a:ext uri="{9D8B030D-6E8A-4147-A177-3AD203B41FA5}">
                      <a16:colId xmlns:a16="http://schemas.microsoft.com/office/drawing/2014/main" val="3038962108"/>
                    </a:ext>
                  </a:extLst>
                </a:gridCol>
                <a:gridCol w="958671">
                  <a:extLst>
                    <a:ext uri="{9D8B030D-6E8A-4147-A177-3AD203B41FA5}">
                      <a16:colId xmlns:a16="http://schemas.microsoft.com/office/drawing/2014/main" val="1485651215"/>
                    </a:ext>
                  </a:extLst>
                </a:gridCol>
              </a:tblGrid>
              <a:tr h="296686">
                <a:tc>
                  <a:txBody>
                    <a:bodyPr/>
                    <a:lstStyle/>
                    <a:p>
                      <a:pPr algn="l" rtl="0" fontAlgn="t"/>
                      <a:r>
                        <a:rPr lang="en-GB" sz="1000" b="1" i="0" u="none" strike="noStrike">
                          <a:solidFill>
                            <a:srgbClr val="FFFFFF"/>
                          </a:solidFill>
                          <a:effectLst/>
                          <a:latin typeface="Arial" panose="020B0604020202020204" pitchFamily="34" charset="0"/>
                        </a:rPr>
                        <a:t>Scenario Analysis</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Scenario 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Scenario 2</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Scenario 3</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Scenario 4</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Scenario 5</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Scenario 6</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Scenario 7</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Scenario 8</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Scenario 9</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Scenario 10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Scenario 11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838430094"/>
                  </a:ext>
                </a:extLst>
              </a:tr>
              <a:tr h="296686">
                <a:tc>
                  <a:txBody>
                    <a:bodyPr/>
                    <a:lstStyle/>
                    <a:p>
                      <a:pPr algn="l" rtl="0" fontAlgn="t"/>
                      <a:r>
                        <a:rPr lang="en-GB" sz="1000" b="1" i="0" u="none" strike="noStrike">
                          <a:solidFill>
                            <a:srgbClr val="FFFFFF"/>
                          </a:solidFill>
                          <a:effectLst/>
                          <a:latin typeface="Arial" panose="020B0604020202020204" pitchFamily="34" charset="0"/>
                        </a:rPr>
                        <a:t>Plant Capacity/Supplier</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EMK-5TN</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EMK-5TN</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EMK-10TN</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EMK-10TN</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ShandSw-5TN</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ShandSw-5TN</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ShandSw-10TN</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ShandSw-10TN</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EMK-5TN</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ShandSw-5TN</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SWAN-200Kg/H</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31501283"/>
                  </a:ext>
                </a:extLst>
              </a:tr>
              <a:tr h="296686">
                <a:tc>
                  <a:txBody>
                    <a:bodyPr/>
                    <a:lstStyle/>
                    <a:p>
                      <a:pPr algn="l" rtl="0" fontAlgn="t"/>
                      <a:r>
                        <a:rPr lang="en-GB" sz="1000" b="1" i="0" u="none" strike="noStrike">
                          <a:solidFill>
                            <a:srgbClr val="FFFFFF"/>
                          </a:solidFill>
                          <a:effectLst/>
                          <a:latin typeface="Arial" panose="020B0604020202020204" pitchFamily="34" charset="0"/>
                        </a:rPr>
                        <a:t>Location</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Construction</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Rent</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Construction</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Rent</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Construction</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Rent</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Construction</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Rent</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Construction</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Construction</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Ginner Site</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792418956"/>
                  </a:ext>
                </a:extLst>
              </a:tr>
              <a:tr h="296686">
                <a:tc>
                  <a:txBody>
                    <a:bodyPr/>
                    <a:lstStyle/>
                    <a:p>
                      <a:pPr algn="l" rtl="0" fontAlgn="t"/>
                      <a:r>
                        <a:rPr lang="en-GB" sz="1000" b="0" i="0" u="none" strike="noStrike">
                          <a:solidFill>
                            <a:srgbClr val="FFFFFF"/>
                          </a:solidFill>
                          <a:effectLst/>
                          <a:latin typeface="Arial" panose="020B0604020202020204" pitchFamily="34" charset="0"/>
                        </a:rPr>
                        <a:t>Total Investment</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3,988,558</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3,208,558</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5,741,710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4,961,710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1,495,198</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1,228,198</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2,372,541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1,988,541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3,988,558</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1,495,198</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dirty="0">
                          <a:solidFill>
                            <a:srgbClr val="FFFFFF"/>
                          </a:solidFill>
                          <a:effectLst/>
                          <a:latin typeface="Arial" panose="020B0604020202020204" pitchFamily="34" charset="0"/>
                        </a:rPr>
                        <a:t>183,971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888502985"/>
                  </a:ext>
                </a:extLst>
              </a:tr>
              <a:tr h="296686">
                <a:tc>
                  <a:txBody>
                    <a:bodyPr/>
                    <a:lstStyle/>
                    <a:p>
                      <a:pPr algn="l" rtl="0" fontAlgn="t"/>
                      <a:r>
                        <a:rPr lang="en-GB" sz="1000" b="0" i="0" u="none" strike="noStrike">
                          <a:solidFill>
                            <a:srgbClr val="FFFFFF"/>
                          </a:solidFill>
                          <a:effectLst/>
                          <a:latin typeface="Arial" panose="020B0604020202020204" pitchFamily="34" charset="0"/>
                        </a:rPr>
                        <a:t>Equipment Investment</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2,898,558</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2,898,558</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4,651,710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4,651,710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1,089,198</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1,089,198</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1,810,541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1,810,541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2,898,558</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1,089,198</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dirty="0">
                          <a:solidFill>
                            <a:srgbClr val="FFFFFF"/>
                          </a:solidFill>
                          <a:effectLst/>
                          <a:latin typeface="Arial" panose="020B0604020202020204" pitchFamily="34" charset="0"/>
                        </a:rPr>
                        <a:t>133,971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539875311"/>
                  </a:ext>
                </a:extLst>
              </a:tr>
              <a:tr h="151311">
                <a:tc>
                  <a:txBody>
                    <a:bodyPr/>
                    <a:lstStyle/>
                    <a:p>
                      <a:pPr algn="l" rtl="0" fontAlgn="t"/>
                      <a:r>
                        <a:rPr lang="en-GB" sz="1000" b="0" i="0" u="none" strike="noStrike">
                          <a:solidFill>
                            <a:srgbClr val="FFFFFF"/>
                          </a:solidFill>
                          <a:effectLst/>
                          <a:latin typeface="Arial" panose="020B0604020202020204" pitchFamily="34" charset="0"/>
                        </a:rPr>
                        <a:t>Building Works Investment</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1,090,000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310,000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1,090,000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310,000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406,000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139,000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562,000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178,000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1,090,000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406,000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50,000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550282947"/>
                  </a:ext>
                </a:extLst>
              </a:tr>
              <a:tr h="151311">
                <a:tc>
                  <a:txBody>
                    <a:bodyPr/>
                    <a:lstStyle/>
                    <a:p>
                      <a:pPr algn="l" rtl="0" fontAlgn="t"/>
                      <a:r>
                        <a:rPr lang="en-GB" sz="1000" b="0" i="0" u="none" strike="noStrike">
                          <a:solidFill>
                            <a:srgbClr val="FFFFFF"/>
                          </a:solidFill>
                          <a:effectLst/>
                          <a:latin typeface="Arial" panose="020B0604020202020204" pitchFamily="34" charset="0"/>
                        </a:rPr>
                        <a:t>Output Seed Year 1 (MT)</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3,200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3,200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5,000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5,000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3,200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3,200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5,000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5,000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3,200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3,200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112</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343096078"/>
                  </a:ext>
                </a:extLst>
              </a:tr>
              <a:tr h="296686">
                <a:tc>
                  <a:txBody>
                    <a:bodyPr/>
                    <a:lstStyle/>
                    <a:p>
                      <a:pPr algn="l" rtl="0" fontAlgn="t"/>
                      <a:r>
                        <a:rPr lang="en-GB" sz="1000" b="0" i="0" u="none" strike="noStrike">
                          <a:solidFill>
                            <a:srgbClr val="FFFFFF"/>
                          </a:solidFill>
                          <a:effectLst/>
                          <a:latin typeface="Arial" panose="020B0604020202020204" pitchFamily="34" charset="0"/>
                        </a:rPr>
                        <a:t>Input Costs Year 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1,538,991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1,538,991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2,404,673</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2,404,673</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991,425</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991,425</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1,549,102</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1,549,102</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1,129,391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581,825</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dirty="0">
                          <a:solidFill>
                            <a:srgbClr val="FFFFFF"/>
                          </a:solidFill>
                          <a:effectLst/>
                          <a:latin typeface="Arial" panose="020B0604020202020204" pitchFamily="34" charset="0"/>
                        </a:rPr>
                        <a:t>20,364</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523146423"/>
                  </a:ext>
                </a:extLst>
              </a:tr>
              <a:tr h="151311">
                <a:tc>
                  <a:txBody>
                    <a:bodyPr/>
                    <a:lstStyle/>
                    <a:p>
                      <a:pPr algn="l" rtl="0" fontAlgn="t"/>
                      <a:r>
                        <a:rPr lang="en-GB" sz="1000" b="0" i="0" u="none" strike="noStrike">
                          <a:solidFill>
                            <a:srgbClr val="FFFFFF"/>
                          </a:solidFill>
                          <a:effectLst/>
                          <a:latin typeface="Arial" panose="020B0604020202020204" pitchFamily="34" charset="0"/>
                        </a:rPr>
                        <a:t>Staff Costs Year 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189,840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189,840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189,840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189,840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194,160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194,160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194,160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194,160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189,840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194,160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dirty="0">
                          <a:solidFill>
                            <a:srgbClr val="FFFFFF"/>
                          </a:solidFill>
                          <a:effectLst/>
                          <a:latin typeface="Arial" panose="020B0604020202020204" pitchFamily="34" charset="0"/>
                        </a:rPr>
                        <a:t>5,200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3168649744"/>
                  </a:ext>
                </a:extLst>
              </a:tr>
              <a:tr h="151311">
                <a:tc>
                  <a:txBody>
                    <a:bodyPr/>
                    <a:lstStyle/>
                    <a:p>
                      <a:pPr algn="l" rtl="0" fontAlgn="t"/>
                      <a:r>
                        <a:rPr lang="en-GB" sz="1000" b="0" i="0" u="none" strike="noStrike">
                          <a:solidFill>
                            <a:srgbClr val="FFFFFF"/>
                          </a:solidFill>
                          <a:effectLst/>
                          <a:latin typeface="Arial" panose="020B0604020202020204" pitchFamily="34" charset="0"/>
                        </a:rPr>
                        <a:t>External Services Year 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60,786</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153,786</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80,317</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173,317</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50,804</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64,184</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70,351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100,111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60,786</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50,804</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dirty="0">
                          <a:solidFill>
                            <a:srgbClr val="FFFFFF"/>
                          </a:solidFill>
                          <a:effectLst/>
                          <a:latin typeface="Arial" panose="020B0604020202020204" pitchFamily="34" charset="0"/>
                        </a:rPr>
                        <a:t>11,235</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952342183"/>
                  </a:ext>
                </a:extLst>
              </a:tr>
              <a:tr h="151311">
                <a:tc>
                  <a:txBody>
                    <a:bodyPr/>
                    <a:lstStyle/>
                    <a:p>
                      <a:pPr algn="r" rtl="0" fontAlgn="t"/>
                      <a:r>
                        <a:rPr lang="en-GB" sz="1000" b="1" i="0" u="none" strike="noStrike">
                          <a:solidFill>
                            <a:srgbClr val="FFFFFF"/>
                          </a:solidFill>
                          <a:effectLst/>
                          <a:latin typeface="Arial" panose="020B0604020202020204" pitchFamily="34" charset="0"/>
                        </a:rPr>
                        <a:t>Total Fix Costs Year 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250,626</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343,626</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270,157</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363,157</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244,964</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258,344</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264,511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294,271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250,626</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244,964</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dirty="0">
                          <a:solidFill>
                            <a:srgbClr val="FFFFFF"/>
                          </a:solidFill>
                          <a:effectLst/>
                          <a:latin typeface="Arial" panose="020B0604020202020204" pitchFamily="34" charset="0"/>
                        </a:rPr>
                        <a:t>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72314410"/>
                  </a:ext>
                </a:extLst>
              </a:tr>
              <a:tr h="296686">
                <a:tc>
                  <a:txBody>
                    <a:bodyPr/>
                    <a:lstStyle/>
                    <a:p>
                      <a:pPr algn="r" rtl="0" fontAlgn="t"/>
                      <a:r>
                        <a:rPr lang="en-GB" sz="1000" b="1" i="0" u="none" strike="noStrike">
                          <a:solidFill>
                            <a:srgbClr val="FFFFFF"/>
                          </a:solidFill>
                          <a:effectLst/>
                          <a:latin typeface="Arial" panose="020B0604020202020204" pitchFamily="34" charset="0"/>
                        </a:rPr>
                        <a:t>Total Op Costs Year 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1,789,616</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1,882,616</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2,674,830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2,767,830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1,236,389</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1,249,769</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1,813,613</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1,843,373</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1,380,016</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a:solidFill>
                            <a:srgbClr val="FFFFFF"/>
                          </a:solidFill>
                          <a:effectLst/>
                          <a:latin typeface="Arial" panose="020B0604020202020204" pitchFamily="34" charset="0"/>
                        </a:rPr>
                        <a:t>826,789</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1" i="0" u="none" strike="noStrike" dirty="0">
                          <a:solidFill>
                            <a:srgbClr val="FFFFFF"/>
                          </a:solidFill>
                          <a:effectLst/>
                          <a:latin typeface="Arial" panose="020B0604020202020204" pitchFamily="34" charset="0"/>
                        </a:rPr>
                        <a:t>36,799</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403469238"/>
                  </a:ext>
                </a:extLst>
              </a:tr>
              <a:tr h="442061">
                <a:tc>
                  <a:txBody>
                    <a:bodyPr/>
                    <a:lstStyle/>
                    <a:p>
                      <a:pPr algn="just" rtl="0" fontAlgn="t"/>
                      <a:r>
                        <a:rPr lang="en-GB" sz="1000" b="0" i="0" u="none" strike="noStrike" dirty="0">
                          <a:solidFill>
                            <a:srgbClr val="FFFFFF"/>
                          </a:solidFill>
                          <a:effectLst/>
                          <a:latin typeface="Arial" panose="020B0604020202020204" pitchFamily="34" charset="0"/>
                        </a:rPr>
                        <a:t>9Impact on Service Cost - Investment and Cost Recovery in 10 Years</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0.183</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0.147</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0.169</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0.146</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0.0687</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0.0564</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0.0698</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0.0585</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0.1833</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0.0687</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dirty="0">
                          <a:solidFill>
                            <a:srgbClr val="FFFFFF"/>
                          </a:solidFill>
                          <a:effectLst/>
                          <a:latin typeface="Arial" panose="020B0604020202020204" pitchFamily="34" charset="0"/>
                        </a:rPr>
                        <a:t>0.24</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3558273988"/>
                  </a:ext>
                </a:extLst>
              </a:tr>
              <a:tr h="151311">
                <a:tc>
                  <a:txBody>
                    <a:bodyPr/>
                    <a:lstStyle/>
                    <a:p>
                      <a:pPr algn="l" rtl="0" fontAlgn="t"/>
                      <a:r>
                        <a:rPr lang="en-GB" sz="1000" b="0" i="0" u="none" strike="noStrike">
                          <a:solidFill>
                            <a:srgbClr val="FFFFFF"/>
                          </a:solidFill>
                          <a:effectLst/>
                          <a:latin typeface="Arial" panose="020B0604020202020204" pitchFamily="34" charset="0"/>
                        </a:rPr>
                        <a:t>Variable Costs (USD/KG)</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0.481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0.481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0.481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0.481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0.31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0.31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0.31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0.31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0.353</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0.182</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dirty="0">
                          <a:solidFill>
                            <a:srgbClr val="FFFFFF"/>
                          </a:solidFill>
                          <a:effectLst/>
                          <a:latin typeface="Arial" panose="020B0604020202020204" pitchFamily="34" charset="0"/>
                        </a:rPr>
                        <a:t>0.33</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4174862051"/>
                  </a:ext>
                </a:extLst>
              </a:tr>
              <a:tr h="151311">
                <a:tc>
                  <a:txBody>
                    <a:bodyPr/>
                    <a:lstStyle/>
                    <a:p>
                      <a:pPr algn="l" rtl="0" fontAlgn="t"/>
                      <a:r>
                        <a:rPr lang="en-GB" sz="1000" b="0" i="0" u="none" strike="noStrike">
                          <a:solidFill>
                            <a:srgbClr val="FFFFFF"/>
                          </a:solidFill>
                          <a:effectLst/>
                          <a:latin typeface="Arial" panose="020B0604020202020204" pitchFamily="34" charset="0"/>
                        </a:rPr>
                        <a:t>Variable Costs (%Total Cost)</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64.77%</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65.36%</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68.33%</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68.75%</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68.08%</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69.31%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71.63%</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72.53%</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57.43%</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55.59%</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dirty="0">
                          <a:solidFill>
                            <a:srgbClr val="FFFFFF"/>
                          </a:solidFill>
                          <a:effectLst/>
                          <a:latin typeface="Arial" panose="020B0604020202020204" pitchFamily="34" charset="0"/>
                        </a:rPr>
                        <a:t>57.63%</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extLst>
                  <a:ext uri="{0D108BD9-81ED-4DB2-BD59-A6C34878D82A}">
                    <a16:rowId xmlns:a16="http://schemas.microsoft.com/office/drawing/2014/main" val="416019785"/>
                  </a:ext>
                </a:extLst>
              </a:tr>
              <a:tr h="296686">
                <a:tc>
                  <a:txBody>
                    <a:bodyPr/>
                    <a:lstStyle/>
                    <a:p>
                      <a:pPr algn="l" rtl="0" fontAlgn="t"/>
                      <a:r>
                        <a:rPr lang="en-GB" sz="1000" b="0" i="0" u="none" strike="noStrike">
                          <a:solidFill>
                            <a:srgbClr val="009999"/>
                          </a:solidFill>
                          <a:effectLst/>
                          <a:latin typeface="Arial" panose="020B0604020202020204" pitchFamily="34" charset="0"/>
                        </a:rPr>
                        <a:t>Service Cost = Op Costs (USD/Kg)</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0.56</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0.59</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0.53</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0.55</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0.39</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0.39</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0.36</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0.37</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0.43</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0.26</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dirty="0">
                          <a:solidFill>
                            <a:srgbClr val="009999"/>
                          </a:solidFill>
                          <a:effectLst/>
                          <a:latin typeface="Arial" panose="020B0604020202020204" pitchFamily="34" charset="0"/>
                        </a:rPr>
                        <a:t>0.33</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4275473841"/>
                  </a:ext>
                </a:extLst>
              </a:tr>
              <a:tr h="296686">
                <a:tc>
                  <a:txBody>
                    <a:bodyPr/>
                    <a:lstStyle/>
                    <a:p>
                      <a:pPr algn="l" rtl="0" fontAlgn="t"/>
                      <a:r>
                        <a:rPr lang="en-GB" sz="1000" b="0" i="0" u="none" strike="noStrike">
                          <a:solidFill>
                            <a:srgbClr val="009999"/>
                          </a:solidFill>
                          <a:effectLst/>
                          <a:latin typeface="Arial" panose="020B0604020202020204" pitchFamily="34" charset="0"/>
                        </a:rPr>
                        <a:t>Service Cost = OP Costs + Payback 10Years (USD/Kg)</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0.74</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0.74</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0.7</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0.7</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0.46</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0.45</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0.43</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0.43</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0.61</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0.33</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dirty="0">
                          <a:solidFill>
                            <a:srgbClr val="009999"/>
                          </a:solidFill>
                          <a:effectLst/>
                          <a:latin typeface="Arial" panose="020B0604020202020204" pitchFamily="34" charset="0"/>
                        </a:rPr>
                        <a:t>0.57</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318179202"/>
                  </a:ext>
                </a:extLst>
              </a:tr>
              <a:tr h="442061">
                <a:tc>
                  <a:txBody>
                    <a:bodyPr/>
                    <a:lstStyle/>
                    <a:p>
                      <a:pPr algn="just" rtl="0" fontAlgn="t"/>
                      <a:r>
                        <a:rPr lang="en-GB" sz="1000" b="0" i="0" u="none" strike="noStrike">
                          <a:solidFill>
                            <a:srgbClr val="FFFFFF"/>
                          </a:solidFill>
                          <a:effectLst/>
                          <a:latin typeface="Arial" panose="020B0604020202020204" pitchFamily="34" charset="0"/>
                        </a:rPr>
                        <a:t>Total Service Supply (Revenues) Year 1 (USD) (=OP Costs + Payback 10Years)</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2,376,169</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2,354,463</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3,519,199</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3,497,494</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1,456,271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1,430,386</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2,162,516</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2,135,805</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1,966,569</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1,046,671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dirty="0">
                          <a:solidFill>
                            <a:srgbClr val="FFFFFF"/>
                          </a:solidFill>
                          <a:effectLst/>
                          <a:latin typeface="Arial" panose="020B0604020202020204" pitchFamily="34" charset="0"/>
                        </a:rPr>
                        <a:t>63,853</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extLst>
                  <a:ext uri="{0D108BD9-81ED-4DB2-BD59-A6C34878D82A}">
                    <a16:rowId xmlns:a16="http://schemas.microsoft.com/office/drawing/2014/main" val="651757549"/>
                  </a:ext>
                </a:extLst>
              </a:tr>
              <a:tr h="151311">
                <a:tc>
                  <a:txBody>
                    <a:bodyPr/>
                    <a:lstStyle/>
                    <a:p>
                      <a:pPr algn="l" rtl="0" fontAlgn="t"/>
                      <a:r>
                        <a:rPr lang="en-GB" sz="1000" b="0" i="0" u="none" strike="noStrike" dirty="0">
                          <a:solidFill>
                            <a:srgbClr val="009999"/>
                          </a:solidFill>
                          <a:effectLst/>
                          <a:latin typeface="Arial" panose="020B0604020202020204" pitchFamily="34" charset="0"/>
                        </a:rPr>
                        <a:t>EBITDA YEAR 1</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586,553</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471,847</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844,369</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729,663</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219,882</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180,617</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348,903</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292,433</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586,553</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219,882</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dirty="0">
                          <a:solidFill>
                            <a:srgbClr val="009999"/>
                          </a:solidFill>
                          <a:effectLst/>
                          <a:latin typeface="Arial" panose="020B0604020202020204" pitchFamily="34" charset="0"/>
                        </a:rPr>
                        <a:t>27,055</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1826613365"/>
                  </a:ext>
                </a:extLst>
              </a:tr>
              <a:tr h="151311">
                <a:tc>
                  <a:txBody>
                    <a:bodyPr/>
                    <a:lstStyle/>
                    <a:p>
                      <a:pPr algn="l" rtl="0" fontAlgn="t"/>
                      <a:r>
                        <a:rPr lang="en-GB" sz="1000" b="0" i="0" u="none" strike="noStrike" dirty="0">
                          <a:solidFill>
                            <a:srgbClr val="FFFFFF"/>
                          </a:solidFill>
                          <a:effectLst/>
                          <a:latin typeface="Arial" panose="020B0604020202020204" pitchFamily="34" charset="0"/>
                        </a:rPr>
                        <a:t>Net  Income Year 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398,856</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320,856</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574,171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496,171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149,520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122,820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237,254</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198,854</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398,856</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149,520</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t"/>
                      <a:r>
                        <a:rPr lang="en-GB" sz="1000" b="0" i="0" u="none" strike="noStrike" dirty="0">
                          <a:solidFill>
                            <a:srgbClr val="FFFFFF"/>
                          </a:solidFill>
                          <a:effectLst/>
                          <a:latin typeface="Arial" panose="020B0604020202020204" pitchFamily="34" charset="0"/>
                        </a:rPr>
                        <a:t>18,397</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extLst>
                  <a:ext uri="{0D108BD9-81ED-4DB2-BD59-A6C34878D82A}">
                    <a16:rowId xmlns:a16="http://schemas.microsoft.com/office/drawing/2014/main" val="4187382035"/>
                  </a:ext>
                </a:extLst>
              </a:tr>
              <a:tr h="151311">
                <a:tc>
                  <a:txBody>
                    <a:bodyPr/>
                    <a:lstStyle/>
                    <a:p>
                      <a:pPr algn="l" rtl="0" fontAlgn="t"/>
                      <a:r>
                        <a:rPr lang="en-GB" sz="1000" b="0" i="0" u="none" strike="noStrike">
                          <a:solidFill>
                            <a:srgbClr val="009999"/>
                          </a:solidFill>
                          <a:effectLst/>
                          <a:latin typeface="Arial" panose="020B0604020202020204" pitchFamily="34" charset="0"/>
                        </a:rPr>
                        <a:t>IRR</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7.20%</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6.56%</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7.08%</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6.63%</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7.14%</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6.56%</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7.11%</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6.57%</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7.20%</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a:solidFill>
                            <a:srgbClr val="009999"/>
                          </a:solidFill>
                          <a:effectLst/>
                          <a:latin typeface="Arial" panose="020B0604020202020204" pitchFamily="34" charset="0"/>
                        </a:rPr>
                        <a:t>7.14%</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t"/>
                      <a:r>
                        <a:rPr lang="en-GB" sz="1000" b="0" i="0" u="none" strike="noStrike" dirty="0">
                          <a:solidFill>
                            <a:srgbClr val="009999"/>
                          </a:solidFill>
                          <a:effectLst/>
                          <a:latin typeface="Arial" panose="020B0604020202020204" pitchFamily="34" charset="0"/>
                        </a:rPr>
                        <a:t>7.22%</a:t>
                      </a:r>
                    </a:p>
                  </a:txBody>
                  <a:tcPr marL="5600" marR="5600" marT="5600" marB="0">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1646262850"/>
                  </a:ext>
                </a:extLst>
              </a:tr>
              <a:tr h="273038">
                <a:tc>
                  <a:txBody>
                    <a:bodyPr/>
                    <a:lstStyle/>
                    <a:p>
                      <a:pPr algn="l" rtl="0" fontAlgn="t"/>
                      <a:r>
                        <a:rPr lang="en-GB" sz="1000" b="0" i="0" u="none" strike="noStrike">
                          <a:solidFill>
                            <a:srgbClr val="FFFFFF"/>
                          </a:solidFill>
                          <a:effectLst/>
                          <a:latin typeface="Arial" panose="020B0604020202020204" pitchFamily="34" charset="0"/>
                        </a:rPr>
                        <a:t>Payback</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 10 Years </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 10 Years </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 10 Years </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 10 Years </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 10 Years </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 10 Years </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 10 Years </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 10 Years </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10 Years</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10 Years</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10 Years</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31579390"/>
                  </a:ext>
                </a:extLst>
              </a:tr>
              <a:tr h="151311">
                <a:tc>
                  <a:txBody>
                    <a:bodyPr/>
                    <a:lstStyle/>
                    <a:p>
                      <a:pPr algn="l" rtl="0" fontAlgn="t"/>
                      <a:r>
                        <a:rPr lang="en-GB" sz="1000" b="0" i="0" u="none" strike="noStrike">
                          <a:solidFill>
                            <a:srgbClr val="FFFFFF"/>
                          </a:solidFill>
                          <a:effectLst/>
                          <a:latin typeface="Arial" panose="020B0604020202020204" pitchFamily="34" charset="0"/>
                        </a:rPr>
                        <a:t>Staff per Shift</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16</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16</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16</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16</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17</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17</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17</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17</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16</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17</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5</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3918902032"/>
                  </a:ext>
                </a:extLst>
              </a:tr>
              <a:tr h="151311">
                <a:tc>
                  <a:txBody>
                    <a:bodyPr/>
                    <a:lstStyle/>
                    <a:p>
                      <a:pPr algn="l" rtl="0" fontAlgn="t"/>
                      <a:r>
                        <a:rPr lang="en-GB" sz="1000" b="0" i="0" u="none" strike="noStrike">
                          <a:solidFill>
                            <a:srgbClr val="FFFFFF"/>
                          </a:solidFill>
                          <a:effectLst/>
                          <a:latin typeface="Arial" panose="020B0604020202020204" pitchFamily="34" charset="0"/>
                        </a:rPr>
                        <a:t>Number of Shifts</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2</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2</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2</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2</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2</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2</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2</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2</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2</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2</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Arial" panose="020B0604020202020204" pitchFamily="34" charset="0"/>
                        </a:rPr>
                        <a:t>2</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051382307"/>
                  </a:ext>
                </a:extLst>
              </a:tr>
              <a:tr h="151311">
                <a:tc>
                  <a:txBody>
                    <a:bodyPr/>
                    <a:lstStyle/>
                    <a:p>
                      <a:pPr algn="l" rtl="0" fontAlgn="t"/>
                      <a:r>
                        <a:rPr lang="en-GB" sz="1000" b="0" i="0" u="none" strike="noStrike">
                          <a:solidFill>
                            <a:srgbClr val="FFFFFF"/>
                          </a:solidFill>
                          <a:effectLst/>
                          <a:latin typeface="Calibri" panose="020F0502020204030204" pitchFamily="34" charset="0"/>
                        </a:rPr>
                        <a:t>Total Staff</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Calibri" panose="020F0502020204030204" pitchFamily="34" charset="0"/>
                        </a:rPr>
                        <a:t>31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Calibri" panose="020F0502020204030204" pitchFamily="34" charset="0"/>
                        </a:rPr>
                        <a:t>31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Calibri" panose="020F0502020204030204" pitchFamily="34" charset="0"/>
                        </a:rPr>
                        <a:t>31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Calibri" panose="020F0502020204030204" pitchFamily="34" charset="0"/>
                        </a:rPr>
                        <a:t>31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Calibri" panose="020F0502020204030204" pitchFamily="34" charset="0"/>
                        </a:rPr>
                        <a:t>33</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Calibri" panose="020F0502020204030204" pitchFamily="34" charset="0"/>
                        </a:rPr>
                        <a:t>33</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Calibri" panose="020F0502020204030204" pitchFamily="34" charset="0"/>
                        </a:rPr>
                        <a:t>33</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Calibri" panose="020F0502020204030204" pitchFamily="34" charset="0"/>
                        </a:rPr>
                        <a:t>33</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Calibri" panose="020F0502020204030204" pitchFamily="34" charset="0"/>
                        </a:rPr>
                        <a:t>31</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a:solidFill>
                            <a:srgbClr val="FFFFFF"/>
                          </a:solidFill>
                          <a:effectLst/>
                          <a:latin typeface="Calibri" panose="020F0502020204030204" pitchFamily="34" charset="0"/>
                        </a:rPr>
                        <a:t>33</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t"/>
                      <a:r>
                        <a:rPr lang="en-GB" sz="1000" b="0" i="0" u="none" strike="noStrike" dirty="0">
                          <a:solidFill>
                            <a:srgbClr val="FFFFFF"/>
                          </a:solidFill>
                          <a:effectLst/>
                          <a:latin typeface="Calibri" panose="020F0502020204030204" pitchFamily="34" charset="0"/>
                        </a:rPr>
                        <a:t>5</a:t>
                      </a:r>
                    </a:p>
                  </a:txBody>
                  <a:tcPr marL="5600" marR="5600" marT="560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340470514"/>
                  </a:ext>
                </a:extLst>
              </a:tr>
            </a:tbl>
          </a:graphicData>
        </a:graphic>
      </p:graphicFrame>
      <p:sp>
        <p:nvSpPr>
          <p:cNvPr id="3" name="Marcador de Posição do Número do Diapositivo 2">
            <a:extLst>
              <a:ext uri="{FF2B5EF4-FFF2-40B4-BE49-F238E27FC236}">
                <a16:creationId xmlns:a16="http://schemas.microsoft.com/office/drawing/2014/main" id="{56984539-7C36-4CB4-B330-F4DC811DA73E}"/>
              </a:ext>
            </a:extLst>
          </p:cNvPr>
          <p:cNvSpPr>
            <a:spLocks noGrp="1"/>
          </p:cNvSpPr>
          <p:nvPr>
            <p:ph type="sldNum" sz="quarter" idx="12"/>
          </p:nvPr>
        </p:nvSpPr>
        <p:spPr/>
        <p:txBody>
          <a:bodyPr/>
          <a:lstStyle/>
          <a:p>
            <a:fld id="{C1D7F914-E4F7-455C-A1CC-52701B4165D2}" type="slidenum">
              <a:rPr lang="en-GB" smtClean="0"/>
              <a:t>53</a:t>
            </a:fld>
            <a:endParaRPr lang="en-GB"/>
          </a:p>
        </p:txBody>
      </p:sp>
    </p:spTree>
    <p:extLst>
      <p:ext uri="{BB962C8B-B14F-4D97-AF65-F5344CB8AC3E}">
        <p14:creationId xmlns:p14="http://schemas.microsoft.com/office/powerpoint/2010/main" val="33376191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16. Risk Assessment &amp; Mitigation Strategy</a:t>
            </a:r>
            <a:br>
              <a:rPr lang="en-GB" sz="1800" b="1" dirty="0">
                <a:solidFill>
                  <a:srgbClr val="569DA4"/>
                </a:solidFill>
                <a:latin typeface="Arial" panose="020B0604020202020204" pitchFamily="34" charset="0"/>
                <a:cs typeface="Arial" panose="020B0604020202020204" pitchFamily="34" charset="0"/>
              </a:rPr>
            </a:br>
            <a:endParaRPr lang="en-GB" sz="1300" b="1" dirty="0">
              <a:solidFill>
                <a:srgbClr val="569DA4"/>
              </a:solidFill>
              <a:latin typeface="Arial" panose="020B0604020202020204" pitchFamily="34" charset="0"/>
              <a:cs typeface="Arial" panose="020B0604020202020204" pitchFamily="34" charset="0"/>
            </a:endParaRPr>
          </a:p>
        </p:txBody>
      </p:sp>
      <p:graphicFrame>
        <p:nvGraphicFramePr>
          <p:cNvPr id="5" name="Espaço Reservado para Conteúdo 4"/>
          <p:cNvGraphicFramePr>
            <a:graphicFrameLocks noGrp="1"/>
          </p:cNvGraphicFramePr>
          <p:nvPr>
            <p:ph idx="1"/>
            <p:extLst>
              <p:ext uri="{D42A27DB-BD31-4B8C-83A1-F6EECF244321}">
                <p14:modId xmlns:p14="http://schemas.microsoft.com/office/powerpoint/2010/main" val="1168254818"/>
              </p:ext>
            </p:extLst>
          </p:nvPr>
        </p:nvGraphicFramePr>
        <p:xfrm>
          <a:off x="257175" y="1047748"/>
          <a:ext cx="10982325" cy="4629150"/>
        </p:xfrm>
        <a:graphic>
          <a:graphicData uri="http://schemas.openxmlformats.org/drawingml/2006/table">
            <a:tbl>
              <a:tblPr/>
              <a:tblGrid>
                <a:gridCol w="2818602">
                  <a:extLst>
                    <a:ext uri="{9D8B030D-6E8A-4147-A177-3AD203B41FA5}">
                      <a16:colId xmlns:a16="http://schemas.microsoft.com/office/drawing/2014/main" val="4172449803"/>
                    </a:ext>
                  </a:extLst>
                </a:gridCol>
                <a:gridCol w="1548040">
                  <a:extLst>
                    <a:ext uri="{9D8B030D-6E8A-4147-A177-3AD203B41FA5}">
                      <a16:colId xmlns:a16="http://schemas.microsoft.com/office/drawing/2014/main" val="4189834692"/>
                    </a:ext>
                  </a:extLst>
                </a:gridCol>
                <a:gridCol w="1810916">
                  <a:extLst>
                    <a:ext uri="{9D8B030D-6E8A-4147-A177-3AD203B41FA5}">
                      <a16:colId xmlns:a16="http://schemas.microsoft.com/office/drawing/2014/main" val="2777810061"/>
                    </a:ext>
                  </a:extLst>
                </a:gridCol>
                <a:gridCol w="1095312">
                  <a:extLst>
                    <a:ext uri="{9D8B030D-6E8A-4147-A177-3AD203B41FA5}">
                      <a16:colId xmlns:a16="http://schemas.microsoft.com/office/drawing/2014/main" val="190189195"/>
                    </a:ext>
                  </a:extLst>
                </a:gridCol>
                <a:gridCol w="3709455">
                  <a:extLst>
                    <a:ext uri="{9D8B030D-6E8A-4147-A177-3AD203B41FA5}">
                      <a16:colId xmlns:a16="http://schemas.microsoft.com/office/drawing/2014/main" val="390211315"/>
                    </a:ext>
                  </a:extLst>
                </a:gridCol>
              </a:tblGrid>
              <a:tr h="523296">
                <a:tc>
                  <a:txBody>
                    <a:bodyPr/>
                    <a:lstStyle/>
                    <a:p>
                      <a:pPr algn="l" rtl="0" fontAlgn="b"/>
                      <a:r>
                        <a:rPr lang="en-GB" sz="1200" b="1" i="0" u="none" strike="noStrike">
                          <a:solidFill>
                            <a:srgbClr val="FFFFFF"/>
                          </a:solidFill>
                          <a:effectLst/>
                          <a:latin typeface="Arial" panose="020B0604020202020204" pitchFamily="34" charset="0"/>
                        </a:rPr>
                        <a:t>Risks</a:t>
                      </a:r>
                    </a:p>
                  </a:txBody>
                  <a:tcPr marL="7620" marR="7620" marT="762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l" rtl="0" fontAlgn="b"/>
                      <a:r>
                        <a:rPr lang="en-GB" sz="1200" b="1" i="0" u="none" strike="noStrike">
                          <a:solidFill>
                            <a:srgbClr val="FFFFFF"/>
                          </a:solidFill>
                          <a:effectLst/>
                          <a:latin typeface="Arial" panose="020B0604020202020204" pitchFamily="34" charset="0"/>
                        </a:rPr>
                        <a:t>Probability (1=Low, 5=High)</a:t>
                      </a:r>
                    </a:p>
                  </a:txBody>
                  <a:tcPr marL="7620" marR="7620" marT="762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l" rtl="0" fontAlgn="b"/>
                      <a:r>
                        <a:rPr lang="en-GB" sz="1200" b="1" i="0" u="none" strike="noStrike">
                          <a:solidFill>
                            <a:srgbClr val="FFFFFF"/>
                          </a:solidFill>
                          <a:effectLst/>
                          <a:latin typeface="Arial" panose="020B0604020202020204" pitchFamily="34" charset="0"/>
                        </a:rPr>
                        <a:t>Importance (1=Low, 5=High)</a:t>
                      </a:r>
                    </a:p>
                  </a:txBody>
                  <a:tcPr marL="7620" marR="7620" marT="762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l" rtl="0" fontAlgn="b"/>
                      <a:r>
                        <a:rPr lang="en-GB" sz="1200" b="1" i="0" u="none" strike="noStrike">
                          <a:solidFill>
                            <a:srgbClr val="FFFFFF"/>
                          </a:solidFill>
                          <a:effectLst/>
                          <a:latin typeface="Arial" panose="020B0604020202020204" pitchFamily="34" charset="0"/>
                        </a:rPr>
                        <a:t>Total Risk Level</a:t>
                      </a:r>
                    </a:p>
                  </a:txBody>
                  <a:tcPr marL="7620" marR="7620" marT="762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l" rtl="0" fontAlgn="b"/>
                      <a:r>
                        <a:rPr lang="en-GB" sz="1200" b="1" i="0" u="none" strike="noStrike">
                          <a:solidFill>
                            <a:srgbClr val="FFFFFF"/>
                          </a:solidFill>
                          <a:effectLst/>
                          <a:latin typeface="Arial" panose="020B0604020202020204" pitchFamily="34" charset="0"/>
                        </a:rPr>
                        <a:t>Mitigation</a:t>
                      </a:r>
                    </a:p>
                  </a:txBody>
                  <a:tcPr marL="7620" marR="7620" marT="762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347940846"/>
                  </a:ext>
                </a:extLst>
              </a:tr>
              <a:tr h="261647">
                <a:tc gridSpan="5">
                  <a:txBody>
                    <a:bodyPr/>
                    <a:lstStyle/>
                    <a:p>
                      <a:pPr algn="ctr" rtl="0" fontAlgn="b"/>
                      <a:r>
                        <a:rPr lang="en-GB" sz="1200" b="1" i="0" u="none" strike="noStrike">
                          <a:solidFill>
                            <a:srgbClr val="FFFFFF"/>
                          </a:solidFill>
                          <a:effectLst/>
                          <a:latin typeface="Arial" panose="020B0604020202020204" pitchFamily="34" charset="0"/>
                        </a:rPr>
                        <a:t>Internal Risks</a:t>
                      </a:r>
                    </a:p>
                  </a:txBody>
                  <a:tcPr marL="7620" marR="7620" marT="762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60149521"/>
                  </a:ext>
                </a:extLst>
              </a:tr>
              <a:tr h="764816">
                <a:tc>
                  <a:txBody>
                    <a:bodyPr/>
                    <a:lstStyle/>
                    <a:p>
                      <a:pPr algn="l" rtl="0" fontAlgn="t"/>
                      <a:r>
                        <a:rPr lang="en-GB" sz="1200" b="0" i="0" u="none" strike="noStrike">
                          <a:solidFill>
                            <a:srgbClr val="FFFFFF"/>
                          </a:solidFill>
                          <a:effectLst/>
                          <a:latin typeface="Arial" panose="020B0604020202020204" pitchFamily="34" charset="0"/>
                        </a:rPr>
                        <a:t>Lack and cost of funds to finance the investment</a:t>
                      </a:r>
                    </a:p>
                  </a:txBody>
                  <a:tcPr marL="7620" marR="7620" marT="762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200" b="0" i="0" u="none" strike="noStrike">
                          <a:solidFill>
                            <a:srgbClr val="FFFFFF"/>
                          </a:solidFill>
                          <a:effectLst/>
                          <a:latin typeface="Arial" panose="020B0604020202020204" pitchFamily="34" charset="0"/>
                        </a:rPr>
                        <a:t>3</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200" b="0" i="0" u="none" strike="noStrike">
                          <a:solidFill>
                            <a:srgbClr val="FFFFFF"/>
                          </a:solidFill>
                          <a:effectLst/>
                          <a:latin typeface="Arial" panose="020B0604020202020204" pitchFamily="34" charset="0"/>
                        </a:rPr>
                        <a:t>5</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200" b="0" i="0" u="none" strike="noStrike">
                          <a:solidFill>
                            <a:srgbClr val="FFFFFF"/>
                          </a:solidFill>
                          <a:effectLst/>
                          <a:latin typeface="Arial" panose="020B0604020202020204" pitchFamily="34" charset="0"/>
                        </a:rPr>
                        <a:t>15</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just" rtl="0" fontAlgn="b"/>
                      <a:r>
                        <a:rPr lang="en-GB" sz="1200" b="0" i="0" u="none" strike="noStrike">
                          <a:solidFill>
                            <a:srgbClr val="FFFFFF"/>
                          </a:solidFill>
                          <a:effectLst/>
                          <a:latin typeface="Arial" panose="020B0604020202020204" pitchFamily="34" charset="0"/>
                        </a:rPr>
                        <a:t>BP Promotion for national and international Funds to decrease the dependence of one donnor</a:t>
                      </a:r>
                    </a:p>
                  </a:txBody>
                  <a:tcPr marL="7620" marR="7620" marT="762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549994268"/>
                  </a:ext>
                </a:extLst>
              </a:tr>
              <a:tr h="513232">
                <a:tc>
                  <a:txBody>
                    <a:bodyPr/>
                    <a:lstStyle/>
                    <a:p>
                      <a:pPr algn="l" rtl="0" fontAlgn="t"/>
                      <a:r>
                        <a:rPr lang="en-GB" sz="1200" b="0" i="0" u="none" strike="noStrike">
                          <a:solidFill>
                            <a:srgbClr val="FFFFFF"/>
                          </a:solidFill>
                          <a:effectLst/>
                          <a:latin typeface="Arial" panose="020B0604020202020204" pitchFamily="34" charset="0"/>
                        </a:rPr>
                        <a:t>Difficulty of cooperation between ginneries</a:t>
                      </a:r>
                    </a:p>
                  </a:txBody>
                  <a:tcPr marL="7620" marR="7620" marT="762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200" b="0" i="0" u="none" strike="noStrike">
                          <a:solidFill>
                            <a:srgbClr val="FFFFFF"/>
                          </a:solidFill>
                          <a:effectLst/>
                          <a:latin typeface="Arial" panose="020B0604020202020204" pitchFamily="34" charset="0"/>
                        </a:rPr>
                        <a:t>2</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200" b="0" i="0" u="none" strike="noStrike">
                          <a:solidFill>
                            <a:srgbClr val="FFFFFF"/>
                          </a:solidFill>
                          <a:effectLst/>
                          <a:latin typeface="Arial" panose="020B0604020202020204" pitchFamily="34" charset="0"/>
                        </a:rPr>
                        <a:t>2</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200" b="0" i="0" u="none" strike="noStrike">
                          <a:solidFill>
                            <a:srgbClr val="FFFFFF"/>
                          </a:solidFill>
                          <a:effectLst/>
                          <a:latin typeface="Arial" panose="020B0604020202020204" pitchFamily="34" charset="0"/>
                        </a:rPr>
                        <a:t>4</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just" rtl="0" fontAlgn="b"/>
                      <a:r>
                        <a:rPr lang="en-GB" sz="1200" b="0" i="0" u="none" strike="noStrike">
                          <a:solidFill>
                            <a:srgbClr val="FFFFFF"/>
                          </a:solidFill>
                          <a:effectLst/>
                          <a:latin typeface="Arial" panose="020B0604020202020204" pitchFamily="34" charset="0"/>
                        </a:rPr>
                        <a:t>Well defined and detailed Cooperative Bylaws and democratic Coop management</a:t>
                      </a:r>
                    </a:p>
                  </a:txBody>
                  <a:tcPr marL="7620" marR="7620" marT="762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468569740"/>
                  </a:ext>
                </a:extLst>
              </a:tr>
              <a:tr h="764816">
                <a:tc>
                  <a:txBody>
                    <a:bodyPr/>
                    <a:lstStyle/>
                    <a:p>
                      <a:pPr algn="l" rtl="0" fontAlgn="t"/>
                      <a:r>
                        <a:rPr lang="en-GB" sz="1200" b="0" i="0" u="none" strike="noStrike">
                          <a:solidFill>
                            <a:srgbClr val="FFFFFF"/>
                          </a:solidFill>
                          <a:effectLst/>
                          <a:latin typeface="Arial" panose="020B0604020202020204" pitchFamily="34" charset="0"/>
                        </a:rPr>
                        <a:t>Difficulty to find a good management team</a:t>
                      </a:r>
                    </a:p>
                  </a:txBody>
                  <a:tcPr marL="7620" marR="7620" marT="762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200" b="0" i="0" u="none" strike="noStrike">
                          <a:solidFill>
                            <a:srgbClr val="FFFFFF"/>
                          </a:solidFill>
                          <a:effectLst/>
                          <a:latin typeface="Arial" panose="020B0604020202020204" pitchFamily="34" charset="0"/>
                        </a:rPr>
                        <a:t>3</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200" b="0" i="0" u="none" strike="noStrike">
                          <a:solidFill>
                            <a:srgbClr val="FFFFFF"/>
                          </a:solidFill>
                          <a:effectLst/>
                          <a:latin typeface="Arial" panose="020B0604020202020204" pitchFamily="34" charset="0"/>
                        </a:rPr>
                        <a:t>3</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200" b="0" i="0" u="none" strike="noStrike">
                          <a:solidFill>
                            <a:srgbClr val="FFFFFF"/>
                          </a:solidFill>
                          <a:effectLst/>
                          <a:latin typeface="Arial" panose="020B0604020202020204" pitchFamily="34" charset="0"/>
                        </a:rPr>
                        <a:t>9</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just" rtl="0" fontAlgn="b"/>
                      <a:r>
                        <a:rPr lang="en-GB" sz="1200" b="0" i="0" u="none" strike="noStrike">
                          <a:solidFill>
                            <a:srgbClr val="FFFFFF"/>
                          </a:solidFill>
                          <a:effectLst/>
                          <a:latin typeface="Arial" panose="020B0604020202020204" pitchFamily="34" charset="0"/>
                        </a:rPr>
                        <a:t>To contact with the equipment suppliers to find experienced talented plant managers and contact of AAM members</a:t>
                      </a:r>
                    </a:p>
                  </a:txBody>
                  <a:tcPr marL="7620" marR="7620" marT="762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3285510707"/>
                  </a:ext>
                </a:extLst>
              </a:tr>
              <a:tr h="261647">
                <a:tc gridSpan="5">
                  <a:txBody>
                    <a:bodyPr/>
                    <a:lstStyle/>
                    <a:p>
                      <a:pPr algn="ctr" rtl="0" fontAlgn="b"/>
                      <a:r>
                        <a:rPr lang="en-GB" sz="1200" b="1" i="0" u="none" strike="noStrike">
                          <a:solidFill>
                            <a:srgbClr val="FFFFFF"/>
                          </a:solidFill>
                          <a:effectLst/>
                          <a:latin typeface="Arial" panose="020B0604020202020204" pitchFamily="34" charset="0"/>
                        </a:rPr>
                        <a:t>External Risks</a:t>
                      </a:r>
                    </a:p>
                  </a:txBody>
                  <a:tcPr marL="7620" marR="7620" marT="762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821222185"/>
                  </a:ext>
                </a:extLst>
              </a:tr>
              <a:tr h="513232">
                <a:tc>
                  <a:txBody>
                    <a:bodyPr/>
                    <a:lstStyle/>
                    <a:p>
                      <a:pPr algn="l" rtl="0" fontAlgn="b"/>
                      <a:r>
                        <a:rPr lang="en-GB" sz="1200" b="0" i="0" u="none" strike="noStrike">
                          <a:solidFill>
                            <a:srgbClr val="FFFFFF"/>
                          </a:solidFill>
                          <a:effectLst/>
                          <a:latin typeface="Arial" panose="020B0604020202020204" pitchFamily="34" charset="0"/>
                        </a:rPr>
                        <a:t>Loss of interest by the farmers about the cotton production</a:t>
                      </a:r>
                    </a:p>
                  </a:txBody>
                  <a:tcPr marL="7620" marR="7620" marT="762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200" b="0" i="0" u="none" strike="noStrike">
                          <a:solidFill>
                            <a:srgbClr val="FFFFFF"/>
                          </a:solidFill>
                          <a:effectLst/>
                          <a:latin typeface="Arial" panose="020B0604020202020204" pitchFamily="34" charset="0"/>
                        </a:rPr>
                        <a:t>3</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200" b="0" i="0" u="none" strike="noStrike">
                          <a:solidFill>
                            <a:srgbClr val="FFFFFF"/>
                          </a:solidFill>
                          <a:effectLst/>
                          <a:latin typeface="Arial" panose="020B0604020202020204" pitchFamily="34" charset="0"/>
                        </a:rPr>
                        <a:t>4</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200" b="0" i="0" u="none" strike="noStrike">
                          <a:solidFill>
                            <a:srgbClr val="FFFFFF"/>
                          </a:solidFill>
                          <a:effectLst/>
                          <a:latin typeface="Arial" panose="020B0604020202020204" pitchFamily="34" charset="0"/>
                        </a:rPr>
                        <a:t>12</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just" rtl="0" fontAlgn="t"/>
                      <a:r>
                        <a:rPr lang="en-GB" sz="1200" b="0" i="0" u="none" strike="noStrike">
                          <a:solidFill>
                            <a:srgbClr val="FFFFFF"/>
                          </a:solidFill>
                          <a:effectLst/>
                          <a:latin typeface="Arial" panose="020B0604020202020204" pitchFamily="34" charset="0"/>
                        </a:rPr>
                        <a:t>To increase the farmers support and explanation about the project impact</a:t>
                      </a:r>
                    </a:p>
                  </a:txBody>
                  <a:tcPr marL="7620" marR="7620" marT="762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121853023"/>
                  </a:ext>
                </a:extLst>
              </a:tr>
              <a:tr h="513232">
                <a:tc>
                  <a:txBody>
                    <a:bodyPr/>
                    <a:lstStyle/>
                    <a:p>
                      <a:pPr algn="l" rtl="0" fontAlgn="b"/>
                      <a:r>
                        <a:rPr lang="en-GB" sz="1200" b="0" i="0" u="none" strike="noStrike">
                          <a:solidFill>
                            <a:srgbClr val="FFFFFF"/>
                          </a:solidFill>
                          <a:effectLst/>
                          <a:latin typeface="Arial" panose="020B0604020202020204" pitchFamily="34" charset="0"/>
                        </a:rPr>
                        <a:t>Cotton Fiber international price decrease</a:t>
                      </a:r>
                    </a:p>
                  </a:txBody>
                  <a:tcPr marL="7620" marR="7620" marT="762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200" b="0" i="0" u="none" strike="noStrike">
                          <a:solidFill>
                            <a:srgbClr val="FFFFFF"/>
                          </a:solidFill>
                          <a:effectLst/>
                          <a:latin typeface="Arial" panose="020B0604020202020204" pitchFamily="34" charset="0"/>
                        </a:rPr>
                        <a:t>2</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200" b="0" i="0" u="none" strike="noStrike">
                          <a:solidFill>
                            <a:srgbClr val="FFFFFF"/>
                          </a:solidFill>
                          <a:effectLst/>
                          <a:latin typeface="Arial" panose="020B0604020202020204" pitchFamily="34" charset="0"/>
                        </a:rPr>
                        <a:t>4</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200" b="0" i="0" u="none" strike="noStrike">
                          <a:solidFill>
                            <a:srgbClr val="FFFFFF"/>
                          </a:solidFill>
                          <a:effectLst/>
                          <a:latin typeface="Arial" panose="020B0604020202020204" pitchFamily="34" charset="0"/>
                        </a:rPr>
                        <a:t>8</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just" rtl="0" fontAlgn="t"/>
                      <a:r>
                        <a:rPr lang="en-GB" sz="1200" b="0" i="0" u="none" strike="noStrike">
                          <a:solidFill>
                            <a:srgbClr val="FFFFFF"/>
                          </a:solidFill>
                          <a:effectLst/>
                          <a:latin typeface="Arial" panose="020B0604020202020204" pitchFamily="34" charset="0"/>
                        </a:rPr>
                        <a:t>To produce quality and competitive fiber</a:t>
                      </a:r>
                    </a:p>
                  </a:txBody>
                  <a:tcPr marL="7620" marR="7620" marT="762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938638869"/>
                  </a:ext>
                </a:extLst>
              </a:tr>
              <a:tr h="513232">
                <a:tc>
                  <a:txBody>
                    <a:bodyPr/>
                    <a:lstStyle/>
                    <a:p>
                      <a:pPr algn="l" rtl="0" fontAlgn="b"/>
                      <a:r>
                        <a:rPr lang="en-GB" sz="1200" b="0" i="0" u="none" strike="noStrike">
                          <a:solidFill>
                            <a:srgbClr val="FFFFFF"/>
                          </a:solidFill>
                          <a:effectLst/>
                          <a:latin typeface="Arial" panose="020B0604020202020204" pitchFamily="34" charset="0"/>
                        </a:rPr>
                        <a:t>Appearance of competition in cotton seed processing</a:t>
                      </a:r>
                    </a:p>
                  </a:txBody>
                  <a:tcPr marL="7620" marR="7620" marT="762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200" b="0" i="0" u="none" strike="noStrike">
                          <a:solidFill>
                            <a:srgbClr val="FFFFFF"/>
                          </a:solidFill>
                          <a:effectLst/>
                          <a:latin typeface="Arial" panose="020B0604020202020204" pitchFamily="34" charset="0"/>
                        </a:rPr>
                        <a:t>1</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200" b="0" i="0" u="none" strike="noStrike">
                          <a:solidFill>
                            <a:srgbClr val="FFFFFF"/>
                          </a:solidFill>
                          <a:effectLst/>
                          <a:latin typeface="Arial" panose="020B0604020202020204" pitchFamily="34" charset="0"/>
                        </a:rPr>
                        <a:t>3</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1200" b="0" i="0" u="none" strike="noStrike">
                          <a:solidFill>
                            <a:srgbClr val="FFFFFF"/>
                          </a:solidFill>
                          <a:effectLst/>
                          <a:latin typeface="Arial" panose="020B0604020202020204" pitchFamily="34" charset="0"/>
                        </a:rPr>
                        <a:t>3</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just" rtl="0" fontAlgn="t"/>
                      <a:r>
                        <a:rPr lang="en-GB" sz="1200" b="0" i="0" u="none" strike="noStrike" dirty="0">
                          <a:solidFill>
                            <a:srgbClr val="FFFFFF"/>
                          </a:solidFill>
                          <a:effectLst/>
                          <a:latin typeface="Arial" panose="020B0604020202020204" pitchFamily="34" charset="0"/>
                        </a:rPr>
                        <a:t>Promote partnerships with possible interested seed companies</a:t>
                      </a:r>
                    </a:p>
                  </a:txBody>
                  <a:tcPr marL="7620" marR="7620" marT="762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693272348"/>
                  </a:ext>
                </a:extLst>
              </a:tr>
            </a:tbl>
          </a:graphicData>
        </a:graphic>
      </p:graphicFrame>
      <p:sp>
        <p:nvSpPr>
          <p:cNvPr id="3" name="Marcador de Posição do Número do Diapositivo 2">
            <a:extLst>
              <a:ext uri="{FF2B5EF4-FFF2-40B4-BE49-F238E27FC236}">
                <a16:creationId xmlns:a16="http://schemas.microsoft.com/office/drawing/2014/main" id="{64ED50DB-460A-49CC-AB47-0176BFC0E98C}"/>
              </a:ext>
            </a:extLst>
          </p:cNvPr>
          <p:cNvSpPr>
            <a:spLocks noGrp="1"/>
          </p:cNvSpPr>
          <p:nvPr>
            <p:ph type="sldNum" sz="quarter" idx="12"/>
          </p:nvPr>
        </p:nvSpPr>
        <p:spPr/>
        <p:txBody>
          <a:bodyPr/>
          <a:lstStyle/>
          <a:p>
            <a:fld id="{C1D7F914-E4F7-455C-A1CC-52701B4165D2}" type="slidenum">
              <a:rPr lang="en-GB" smtClean="0"/>
              <a:t>54</a:t>
            </a:fld>
            <a:endParaRPr lang="en-GB"/>
          </a:p>
        </p:txBody>
      </p:sp>
    </p:spTree>
    <p:extLst>
      <p:ext uri="{BB962C8B-B14F-4D97-AF65-F5344CB8AC3E}">
        <p14:creationId xmlns:p14="http://schemas.microsoft.com/office/powerpoint/2010/main" val="14681943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17. Impact and Sustainability</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At Farmer level</a:t>
            </a:r>
          </a:p>
        </p:txBody>
      </p:sp>
      <p:graphicFrame>
        <p:nvGraphicFramePr>
          <p:cNvPr id="7" name="Espaço Reservado para Conteúdo 6"/>
          <p:cNvGraphicFramePr>
            <a:graphicFrameLocks noGrp="1"/>
          </p:cNvGraphicFramePr>
          <p:nvPr>
            <p:ph idx="1"/>
            <p:extLst>
              <p:ext uri="{D42A27DB-BD31-4B8C-83A1-F6EECF244321}">
                <p14:modId xmlns:p14="http://schemas.microsoft.com/office/powerpoint/2010/main" val="1116554075"/>
              </p:ext>
            </p:extLst>
          </p:nvPr>
        </p:nvGraphicFramePr>
        <p:xfrm>
          <a:off x="189411" y="513806"/>
          <a:ext cx="11172827" cy="6158390"/>
        </p:xfrm>
        <a:graphic>
          <a:graphicData uri="http://schemas.openxmlformats.org/drawingml/2006/table">
            <a:tbl>
              <a:tblPr/>
              <a:tblGrid>
                <a:gridCol w="3264137">
                  <a:extLst>
                    <a:ext uri="{9D8B030D-6E8A-4147-A177-3AD203B41FA5}">
                      <a16:colId xmlns:a16="http://schemas.microsoft.com/office/drawing/2014/main" val="3643866711"/>
                    </a:ext>
                  </a:extLst>
                </a:gridCol>
                <a:gridCol w="790869">
                  <a:extLst>
                    <a:ext uri="{9D8B030D-6E8A-4147-A177-3AD203B41FA5}">
                      <a16:colId xmlns:a16="http://schemas.microsoft.com/office/drawing/2014/main" val="480617731"/>
                    </a:ext>
                  </a:extLst>
                </a:gridCol>
                <a:gridCol w="790869">
                  <a:extLst>
                    <a:ext uri="{9D8B030D-6E8A-4147-A177-3AD203B41FA5}">
                      <a16:colId xmlns:a16="http://schemas.microsoft.com/office/drawing/2014/main" val="602683294"/>
                    </a:ext>
                  </a:extLst>
                </a:gridCol>
                <a:gridCol w="790869">
                  <a:extLst>
                    <a:ext uri="{9D8B030D-6E8A-4147-A177-3AD203B41FA5}">
                      <a16:colId xmlns:a16="http://schemas.microsoft.com/office/drawing/2014/main" val="2189259370"/>
                    </a:ext>
                  </a:extLst>
                </a:gridCol>
                <a:gridCol w="790869">
                  <a:extLst>
                    <a:ext uri="{9D8B030D-6E8A-4147-A177-3AD203B41FA5}">
                      <a16:colId xmlns:a16="http://schemas.microsoft.com/office/drawing/2014/main" val="1405977192"/>
                    </a:ext>
                  </a:extLst>
                </a:gridCol>
                <a:gridCol w="790869">
                  <a:extLst>
                    <a:ext uri="{9D8B030D-6E8A-4147-A177-3AD203B41FA5}">
                      <a16:colId xmlns:a16="http://schemas.microsoft.com/office/drawing/2014/main" val="758715093"/>
                    </a:ext>
                  </a:extLst>
                </a:gridCol>
                <a:gridCol w="790869">
                  <a:extLst>
                    <a:ext uri="{9D8B030D-6E8A-4147-A177-3AD203B41FA5}">
                      <a16:colId xmlns:a16="http://schemas.microsoft.com/office/drawing/2014/main" val="1803317303"/>
                    </a:ext>
                  </a:extLst>
                </a:gridCol>
                <a:gridCol w="790869">
                  <a:extLst>
                    <a:ext uri="{9D8B030D-6E8A-4147-A177-3AD203B41FA5}">
                      <a16:colId xmlns:a16="http://schemas.microsoft.com/office/drawing/2014/main" val="4236088153"/>
                    </a:ext>
                  </a:extLst>
                </a:gridCol>
                <a:gridCol w="790869">
                  <a:extLst>
                    <a:ext uri="{9D8B030D-6E8A-4147-A177-3AD203B41FA5}">
                      <a16:colId xmlns:a16="http://schemas.microsoft.com/office/drawing/2014/main" val="3381031924"/>
                    </a:ext>
                  </a:extLst>
                </a:gridCol>
                <a:gridCol w="790869">
                  <a:extLst>
                    <a:ext uri="{9D8B030D-6E8A-4147-A177-3AD203B41FA5}">
                      <a16:colId xmlns:a16="http://schemas.microsoft.com/office/drawing/2014/main" val="2943961481"/>
                    </a:ext>
                  </a:extLst>
                </a:gridCol>
                <a:gridCol w="790869">
                  <a:extLst>
                    <a:ext uri="{9D8B030D-6E8A-4147-A177-3AD203B41FA5}">
                      <a16:colId xmlns:a16="http://schemas.microsoft.com/office/drawing/2014/main" val="4225226977"/>
                    </a:ext>
                  </a:extLst>
                </a:gridCol>
              </a:tblGrid>
              <a:tr h="88803">
                <a:tc>
                  <a:txBody>
                    <a:bodyPr/>
                    <a:lstStyle/>
                    <a:p>
                      <a:pPr algn="l" rtl="0" fontAlgn="b"/>
                      <a:r>
                        <a:rPr lang="en-GB" sz="850" b="1" i="0" u="none" strike="noStrike">
                          <a:solidFill>
                            <a:srgbClr val="FFFFFF"/>
                          </a:solidFill>
                          <a:effectLst/>
                          <a:latin typeface="Arial" panose="020B0604020202020204" pitchFamily="34" charset="0"/>
                        </a:rPr>
                        <a:t>Impact on Farmers</a:t>
                      </a:r>
                    </a:p>
                  </a:txBody>
                  <a:tcPr marL="3700" marR="3700" marT="370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Year 1</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Year 2</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Year 3</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Year 4</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Year 5</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Year 6</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Year 7</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Year 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Year 9</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Year 10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29371425"/>
                  </a:ext>
                </a:extLst>
              </a:tr>
              <a:tr h="88803">
                <a:tc>
                  <a:txBody>
                    <a:bodyPr/>
                    <a:lstStyle/>
                    <a:p>
                      <a:pPr algn="l" rtl="0" fontAlgn="b"/>
                      <a:r>
                        <a:rPr lang="en-GB" sz="850" b="0" i="0" u="none" strike="noStrike" dirty="0">
                          <a:solidFill>
                            <a:srgbClr val="FFFFFF"/>
                          </a:solidFill>
                          <a:effectLst/>
                          <a:latin typeface="Arial" panose="020B0604020202020204" pitchFamily="34" charset="0"/>
                        </a:rPr>
                        <a:t>Average Area per Farmer</a:t>
                      </a:r>
                    </a:p>
                  </a:txBody>
                  <a:tcPr marL="3700" marR="3700" marT="370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774474173"/>
                  </a:ext>
                </a:extLst>
              </a:tr>
              <a:tr h="88803">
                <a:tc>
                  <a:txBody>
                    <a:bodyPr/>
                    <a:lstStyle/>
                    <a:p>
                      <a:pPr algn="l" rtl="0" fontAlgn="b"/>
                      <a:r>
                        <a:rPr lang="en-GB" sz="850" b="0" i="0" u="none" strike="noStrike">
                          <a:solidFill>
                            <a:srgbClr val="FFFFFF"/>
                          </a:solidFill>
                          <a:effectLst/>
                          <a:latin typeface="Arial" panose="020B0604020202020204" pitchFamily="34" charset="0"/>
                        </a:rPr>
                        <a:t>Number of Farmers (~2005-2018)</a:t>
                      </a:r>
                    </a:p>
                  </a:txBody>
                  <a:tcPr marL="3700" marR="3700" marT="370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216 000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216 000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216 000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216 000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216 000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216 000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216 000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216 000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216 000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216 000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117297442"/>
                  </a:ext>
                </a:extLst>
              </a:tr>
              <a:tr h="88803">
                <a:tc>
                  <a:txBody>
                    <a:bodyPr/>
                    <a:lstStyle/>
                    <a:p>
                      <a:pPr algn="l" rtl="0" fontAlgn="b"/>
                      <a:r>
                        <a:rPr lang="en-GB" sz="850" b="0" i="0" u="none" strike="noStrike">
                          <a:solidFill>
                            <a:srgbClr val="FFFFFF"/>
                          </a:solidFill>
                          <a:effectLst/>
                          <a:latin typeface="Arial" panose="020B0604020202020204" pitchFamily="34" charset="0"/>
                        </a:rPr>
                        <a:t>Total Area (ha)</a:t>
                      </a:r>
                    </a:p>
                  </a:txBody>
                  <a:tcPr marL="3700" marR="3700" marT="370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172 800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172 800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172 800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172 800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172 800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172 800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172 800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172 800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172 800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172 800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939768782"/>
                  </a:ext>
                </a:extLst>
              </a:tr>
              <a:tr h="88803">
                <a:tc>
                  <a:txBody>
                    <a:bodyPr/>
                    <a:lstStyle/>
                    <a:p>
                      <a:pPr algn="l" rtl="0" fontAlgn="b"/>
                      <a:r>
                        <a:rPr lang="en-GB" sz="850" b="0" i="0" u="none" strike="noStrike">
                          <a:solidFill>
                            <a:srgbClr val="FFFFFF"/>
                          </a:solidFill>
                          <a:effectLst/>
                          <a:latin typeface="Arial" panose="020B0604020202020204" pitchFamily="34" charset="0"/>
                        </a:rPr>
                        <a:t>Decrease in Man Power Need (days/ha)</a:t>
                      </a:r>
                    </a:p>
                  </a:txBody>
                  <a:tcPr marL="3700" marR="3700" marT="370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1,6</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2,4</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3,2</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4</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773924648"/>
                  </a:ext>
                </a:extLst>
              </a:tr>
              <a:tr h="88803">
                <a:tc>
                  <a:txBody>
                    <a:bodyPr/>
                    <a:lstStyle/>
                    <a:p>
                      <a:pPr algn="l" rtl="0" fontAlgn="b"/>
                      <a:r>
                        <a:rPr lang="en-GB" sz="850" b="0" i="0" u="none" strike="noStrike">
                          <a:solidFill>
                            <a:srgbClr val="FFFFFF"/>
                          </a:solidFill>
                          <a:effectLst/>
                          <a:latin typeface="Arial" panose="020B0604020202020204" pitchFamily="34" charset="0"/>
                        </a:rPr>
                        <a:t>Man Power Need (Days/Ha)</a:t>
                      </a:r>
                    </a:p>
                  </a:txBody>
                  <a:tcPr marL="3700" marR="3700" marT="370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66,2</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65,4</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64,6</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63,8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63</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63</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63</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63</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63</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63</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185257712"/>
                  </a:ext>
                </a:extLst>
              </a:tr>
              <a:tr h="88803">
                <a:tc>
                  <a:txBody>
                    <a:bodyPr/>
                    <a:lstStyle/>
                    <a:p>
                      <a:pPr algn="l" rtl="0" fontAlgn="b"/>
                      <a:r>
                        <a:rPr lang="en-GB" sz="850" b="0" i="0" u="none" strike="noStrike">
                          <a:solidFill>
                            <a:srgbClr val="FFFFFF"/>
                          </a:solidFill>
                          <a:effectLst/>
                          <a:latin typeface="Arial" panose="020B0604020202020204" pitchFamily="34" charset="0"/>
                        </a:rPr>
                        <a:t>Man Power Reduction (USD / HA)</a:t>
                      </a:r>
                    </a:p>
                  </a:txBody>
                  <a:tcPr marL="3700" marR="3700" marT="370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1,70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3,39</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5,09</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6,79</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8,48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570452747"/>
                  </a:ext>
                </a:extLst>
              </a:tr>
              <a:tr h="88803">
                <a:tc>
                  <a:txBody>
                    <a:bodyPr/>
                    <a:lstStyle/>
                    <a:p>
                      <a:pPr algn="l" rtl="0" fontAlgn="b"/>
                      <a:r>
                        <a:rPr lang="en-GB" sz="850" b="1" i="0" u="none" strike="noStrike">
                          <a:solidFill>
                            <a:srgbClr val="FFFFFF"/>
                          </a:solidFill>
                          <a:effectLst/>
                          <a:latin typeface="Arial" panose="020B0604020202020204" pitchFamily="34" charset="0"/>
                        </a:rPr>
                        <a:t>Impact on Man Power Reduction (USD)</a:t>
                      </a:r>
                    </a:p>
                  </a:txBody>
                  <a:tcPr marL="3700" marR="3700" marT="370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293 236</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586 472</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879 709</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1 172 945</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1 466 181</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1 466 181</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1 466 181</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1 466 181</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1 466 181</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1 466 181</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3740217359"/>
                  </a:ext>
                </a:extLst>
              </a:tr>
              <a:tr h="166505">
                <a:tc>
                  <a:txBody>
                    <a:bodyPr/>
                    <a:lstStyle/>
                    <a:p>
                      <a:pPr algn="l" rtl="0" fontAlgn="b"/>
                      <a:r>
                        <a:rPr lang="en-GB" sz="850" b="1" i="0" u="none" strike="noStrike">
                          <a:solidFill>
                            <a:srgbClr val="FFFFFF"/>
                          </a:solidFill>
                          <a:effectLst/>
                          <a:latin typeface="Arial" panose="020B0604020202020204" pitchFamily="34" charset="0"/>
                        </a:rPr>
                        <a:t>Cumulative Impact on Man Power Reduction (USD) </a:t>
                      </a:r>
                    </a:p>
                  </a:txBody>
                  <a:tcPr marL="3700" marR="3700" marT="370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293 236</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879 709</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1 759 418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2 932 363</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4 398 545</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5 864 727</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7 330 909</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8 797 090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10 263 272</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11 729 454</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3113006494"/>
                  </a:ext>
                </a:extLst>
              </a:tr>
              <a:tr h="166505">
                <a:tc>
                  <a:txBody>
                    <a:bodyPr/>
                    <a:lstStyle/>
                    <a:p>
                      <a:pPr algn="l" rtl="0" fontAlgn="b"/>
                      <a:r>
                        <a:rPr lang="en-GB" sz="850" b="1" i="0" u="none" strike="noStrike" dirty="0">
                          <a:solidFill>
                            <a:srgbClr val="FFFFFF"/>
                          </a:solidFill>
                          <a:effectLst/>
                          <a:latin typeface="Arial" panose="020B0604020202020204" pitchFamily="34" charset="0"/>
                        </a:rPr>
                        <a:t>Impact on Man Power Reduction (USD) by farmer</a:t>
                      </a:r>
                    </a:p>
                  </a:txBody>
                  <a:tcPr marL="3700" marR="3700" marT="370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1,36</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2,72</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4,07</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5,43</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6,79</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6,79</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6,79</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6,79</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6,79</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6,79</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039355749"/>
                  </a:ext>
                </a:extLst>
              </a:tr>
              <a:tr h="166505">
                <a:tc>
                  <a:txBody>
                    <a:bodyPr/>
                    <a:lstStyle/>
                    <a:p>
                      <a:pPr algn="l" rtl="0" fontAlgn="b"/>
                      <a:r>
                        <a:rPr lang="en-GB" sz="850" b="1" i="0" u="none" strike="noStrike" dirty="0">
                          <a:solidFill>
                            <a:srgbClr val="FFFFFF"/>
                          </a:solidFill>
                          <a:effectLst/>
                          <a:latin typeface="Arial" panose="020B0604020202020204" pitchFamily="34" charset="0"/>
                        </a:rPr>
                        <a:t>Cumulative Impact on Man Power Reduction (USD) by Farmer</a:t>
                      </a:r>
                    </a:p>
                  </a:txBody>
                  <a:tcPr marL="3700" marR="3700" marT="370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1,36</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4,07</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8,15</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13,58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20,36</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27,15</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33,94</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40,73</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47,52</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54,30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3906775515"/>
                  </a:ext>
                </a:extLst>
              </a:tr>
              <a:tr h="88803">
                <a:tc>
                  <a:txBody>
                    <a:bodyPr/>
                    <a:lstStyle/>
                    <a:p>
                      <a:pPr algn="l" rtl="0" fontAlgn="b"/>
                      <a:r>
                        <a:rPr lang="en-GB" sz="850" b="0" i="0" u="none" strike="noStrike">
                          <a:solidFill>
                            <a:srgbClr val="FFFFFF"/>
                          </a:solidFill>
                          <a:effectLst/>
                          <a:latin typeface="Arial" panose="020B0604020202020204" pitchFamily="34" charset="0"/>
                        </a:rPr>
                        <a:t>Yield Increased Impact</a:t>
                      </a:r>
                    </a:p>
                  </a:txBody>
                  <a:tcPr marL="3700" marR="3700" marT="370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 </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 </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 </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 </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 </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 </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 </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 </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 </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 </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352069831"/>
                  </a:ext>
                </a:extLst>
              </a:tr>
              <a:tr h="166505">
                <a:tc>
                  <a:txBody>
                    <a:bodyPr/>
                    <a:lstStyle/>
                    <a:p>
                      <a:pPr algn="l" rtl="0" fontAlgn="b"/>
                      <a:r>
                        <a:rPr lang="en-GB" sz="850" b="0" i="0" u="none" strike="noStrike">
                          <a:solidFill>
                            <a:srgbClr val="FFFFFF"/>
                          </a:solidFill>
                          <a:effectLst/>
                          <a:latin typeface="Arial" panose="020B0604020202020204" pitchFamily="34" charset="0"/>
                        </a:rPr>
                        <a:t>Increase in Expected Yield compared with Historic Average (Tn / Ha)</a:t>
                      </a:r>
                    </a:p>
                  </a:txBody>
                  <a:tcPr marL="3700" marR="3700" marT="370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5%</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20%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30%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40%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821873169"/>
                  </a:ext>
                </a:extLst>
              </a:tr>
              <a:tr h="88803">
                <a:tc>
                  <a:txBody>
                    <a:bodyPr/>
                    <a:lstStyle/>
                    <a:p>
                      <a:pPr algn="l" rtl="0" fontAlgn="b"/>
                      <a:r>
                        <a:rPr lang="en-GB" sz="850" b="0" i="0" u="none" strike="noStrike">
                          <a:solidFill>
                            <a:srgbClr val="FFFFFF"/>
                          </a:solidFill>
                          <a:effectLst/>
                          <a:latin typeface="Arial" panose="020B0604020202020204" pitchFamily="34" charset="0"/>
                        </a:rPr>
                        <a:t>Yield (Tn/Ha)*</a:t>
                      </a:r>
                    </a:p>
                  </a:txBody>
                  <a:tcPr marL="3700" marR="3700" marT="370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0,48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0,51</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0,55</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0,60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0,64</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0,64</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0,64</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0,64</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0,64</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0,64</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02336175"/>
                  </a:ext>
                </a:extLst>
              </a:tr>
              <a:tr h="88803">
                <a:tc>
                  <a:txBody>
                    <a:bodyPr/>
                    <a:lstStyle/>
                    <a:p>
                      <a:pPr algn="l" rtl="0" fontAlgn="b"/>
                      <a:r>
                        <a:rPr lang="en-GB" sz="850" b="0" i="0" u="none" strike="noStrike">
                          <a:solidFill>
                            <a:srgbClr val="FFFFFF"/>
                          </a:solidFill>
                          <a:effectLst/>
                          <a:latin typeface="Arial" panose="020B0604020202020204" pitchFamily="34" charset="0"/>
                        </a:rPr>
                        <a:t>Expected production (Tn)</a:t>
                      </a:r>
                    </a:p>
                  </a:txBody>
                  <a:tcPr marL="3700" marR="3700" marT="370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83 462</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87 436</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95 385</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103 334</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111 283</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111 283</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111 283</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111 283</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111 283</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111 283</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735320758"/>
                  </a:ext>
                </a:extLst>
              </a:tr>
              <a:tr h="88803">
                <a:tc>
                  <a:txBody>
                    <a:bodyPr/>
                    <a:lstStyle/>
                    <a:p>
                      <a:pPr algn="l" rtl="0" fontAlgn="b"/>
                      <a:r>
                        <a:rPr lang="en-GB" sz="850" b="0" i="0" u="none" strike="noStrike">
                          <a:solidFill>
                            <a:srgbClr val="FFFFFF"/>
                          </a:solidFill>
                          <a:effectLst/>
                          <a:latin typeface="Arial" panose="020B0604020202020204" pitchFamily="34" charset="0"/>
                        </a:rPr>
                        <a:t>Expected increase in production (Tn)</a:t>
                      </a:r>
                    </a:p>
                  </a:txBody>
                  <a:tcPr marL="3700" marR="3700" marT="370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3 974</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3 974</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7 948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8 948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9 948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935667496"/>
                  </a:ext>
                </a:extLst>
              </a:tr>
              <a:tr h="88803">
                <a:tc>
                  <a:txBody>
                    <a:bodyPr/>
                    <a:lstStyle/>
                    <a:p>
                      <a:pPr algn="l" rtl="0" fontAlgn="b"/>
                      <a:r>
                        <a:rPr lang="en-GB" sz="850" b="0" i="0" u="none" strike="noStrike">
                          <a:solidFill>
                            <a:srgbClr val="FFFFFF"/>
                          </a:solidFill>
                          <a:effectLst/>
                          <a:latin typeface="Arial" panose="020B0604020202020204" pitchFamily="34" charset="0"/>
                        </a:rPr>
                        <a:t>Farmer Price (Usd./Tn)</a:t>
                      </a:r>
                    </a:p>
                  </a:txBody>
                  <a:tcPr marL="3700" marR="3700" marT="370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348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348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348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348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348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348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348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348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348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348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612127051"/>
                  </a:ext>
                </a:extLst>
              </a:tr>
              <a:tr h="88803">
                <a:tc>
                  <a:txBody>
                    <a:bodyPr/>
                    <a:lstStyle/>
                    <a:p>
                      <a:pPr algn="l" rtl="0" fontAlgn="b"/>
                      <a:r>
                        <a:rPr lang="en-GB" sz="850" b="0" i="0" u="none" strike="noStrike">
                          <a:solidFill>
                            <a:srgbClr val="FFFFFF"/>
                          </a:solidFill>
                          <a:effectLst/>
                          <a:latin typeface="Arial" panose="020B0604020202020204" pitchFamily="34" charset="0"/>
                        </a:rPr>
                        <a:t>Total Farmers Revenue (Usd)</a:t>
                      </a:r>
                    </a:p>
                  </a:txBody>
                  <a:tcPr marL="3700" marR="3700" marT="370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29 085 381</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30 470 400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33 240 436</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36 010 472</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38 780 509</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38 780 509</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38 780 509</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38 780 509</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38 780 509</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38 780 509</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extLst>
                  <a:ext uri="{0D108BD9-81ED-4DB2-BD59-A6C34878D82A}">
                    <a16:rowId xmlns:a16="http://schemas.microsoft.com/office/drawing/2014/main" val="1774144186"/>
                  </a:ext>
                </a:extLst>
              </a:tr>
              <a:tr h="166505">
                <a:tc>
                  <a:txBody>
                    <a:bodyPr/>
                    <a:lstStyle/>
                    <a:p>
                      <a:pPr algn="l" rtl="0" fontAlgn="b"/>
                      <a:r>
                        <a:rPr lang="en-GB" sz="850" b="1" i="0" u="none" strike="noStrike">
                          <a:solidFill>
                            <a:srgbClr val="009999"/>
                          </a:solidFill>
                          <a:effectLst/>
                          <a:latin typeface="Arial" panose="020B0604020202020204" pitchFamily="34" charset="0"/>
                        </a:rPr>
                        <a:t>Increase in Expected Revenues (Historical Average Price) (Usd.)</a:t>
                      </a:r>
                    </a:p>
                  </a:txBody>
                  <a:tcPr marL="3700" marR="3700" marT="3700" marB="0" anchor="b">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1 385 018</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2 770 036</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5 540 072</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8 310 109</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11 080 145</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11 080 145</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11 080 145</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11 080 145</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11 080 145</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11 080 145</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2165697171"/>
                  </a:ext>
                </a:extLst>
              </a:tr>
              <a:tr h="166505">
                <a:tc>
                  <a:txBody>
                    <a:bodyPr/>
                    <a:lstStyle/>
                    <a:p>
                      <a:pPr algn="l" rtl="0" fontAlgn="b"/>
                      <a:r>
                        <a:rPr lang="en-GB" sz="850" b="1" i="0" u="none" strike="noStrike">
                          <a:solidFill>
                            <a:srgbClr val="009999"/>
                          </a:solidFill>
                          <a:effectLst/>
                          <a:latin typeface="Arial" panose="020B0604020202020204" pitchFamily="34" charset="0"/>
                        </a:rPr>
                        <a:t>Cumulative Expected Revenues (Historical Average Price) (Usd.)</a:t>
                      </a:r>
                    </a:p>
                  </a:txBody>
                  <a:tcPr marL="3700" marR="3700" marT="3700" marB="0" anchor="b">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1 385 018</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4 155 054</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9 695 127</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18 005 236</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29 085 381</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40 165 527</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51 245 672</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62 325 818</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73 405 963</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84 486 109</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2144219690"/>
                  </a:ext>
                </a:extLst>
              </a:tr>
              <a:tr h="166505">
                <a:tc>
                  <a:txBody>
                    <a:bodyPr/>
                    <a:lstStyle/>
                    <a:p>
                      <a:pPr algn="l" rtl="0" fontAlgn="b"/>
                      <a:r>
                        <a:rPr lang="en-GB" sz="850" b="1" i="0" u="none" strike="noStrike">
                          <a:solidFill>
                            <a:srgbClr val="009999"/>
                          </a:solidFill>
                          <a:effectLst/>
                          <a:latin typeface="Arial" panose="020B0604020202020204" pitchFamily="34" charset="0"/>
                        </a:rPr>
                        <a:t>Increase in Farmer's Expected Revenues per producer (Usd./Farmer)</a:t>
                      </a:r>
                    </a:p>
                  </a:txBody>
                  <a:tcPr marL="3700" marR="3700" marT="3700" marB="0" anchor="b">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6,41</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12,82</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25,65</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38,47</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51,30</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51,30</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51,30</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51,30</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51,30</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51,30</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619663398"/>
                  </a:ext>
                </a:extLst>
              </a:tr>
              <a:tr h="166505">
                <a:tc>
                  <a:txBody>
                    <a:bodyPr/>
                    <a:lstStyle/>
                    <a:p>
                      <a:pPr algn="l" rtl="0" fontAlgn="b"/>
                      <a:r>
                        <a:rPr lang="en-GB" sz="850" b="1" i="0" u="none" strike="noStrike">
                          <a:solidFill>
                            <a:srgbClr val="009999"/>
                          </a:solidFill>
                          <a:effectLst/>
                          <a:latin typeface="Arial" panose="020B0604020202020204" pitchFamily="34" charset="0"/>
                        </a:rPr>
                        <a:t>Cumulative Increase in Farmer's  Expected Revenues per producer(Usd/Farmer)</a:t>
                      </a:r>
                    </a:p>
                  </a:txBody>
                  <a:tcPr marL="3700" marR="3700" marT="3700" marB="0" anchor="b">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6,41</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19,24</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44,88</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83,36</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134,65</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185,95</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237,25</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288,55</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339,84</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rtl="0" fontAlgn="ctr"/>
                      <a:r>
                        <a:rPr lang="en-GB" sz="850" b="1" i="0" u="none" strike="noStrike">
                          <a:solidFill>
                            <a:srgbClr val="009999"/>
                          </a:solidFill>
                          <a:effectLst/>
                          <a:latin typeface="Arial" panose="020B0604020202020204" pitchFamily="34" charset="0"/>
                        </a:rPr>
                        <a:t>391,14</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201096400"/>
                  </a:ext>
                </a:extLst>
              </a:tr>
              <a:tr h="88803">
                <a:tc>
                  <a:txBody>
                    <a:bodyPr/>
                    <a:lstStyle/>
                    <a:p>
                      <a:pPr algn="l" rtl="0" fontAlgn="b"/>
                      <a:r>
                        <a:rPr lang="en-GB" sz="850" b="1" i="0" u="none" strike="noStrike">
                          <a:solidFill>
                            <a:srgbClr val="FFFFFF"/>
                          </a:solidFill>
                          <a:effectLst/>
                          <a:latin typeface="Arial" panose="020B0604020202020204" pitchFamily="34" charset="0"/>
                        </a:rPr>
                        <a:t>Sum of Aggregate Impacts (USD)</a:t>
                      </a:r>
                    </a:p>
                  </a:txBody>
                  <a:tcPr marL="3700" marR="3700" marT="370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1 678 254</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3 356 509</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6 419 781</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9 483 054</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12 546 327</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12 546 327</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12 546 327</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12 546 327</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12 546 327</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12 546 327</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378246931"/>
                  </a:ext>
                </a:extLst>
              </a:tr>
              <a:tr h="88803">
                <a:tc>
                  <a:txBody>
                    <a:bodyPr/>
                    <a:lstStyle/>
                    <a:p>
                      <a:pPr algn="l" rtl="0" fontAlgn="b"/>
                      <a:r>
                        <a:rPr lang="en-GB" sz="850" b="1" i="0" u="none" strike="noStrike">
                          <a:solidFill>
                            <a:srgbClr val="FFFFFF"/>
                          </a:solidFill>
                          <a:effectLst/>
                          <a:latin typeface="Arial" panose="020B0604020202020204" pitchFamily="34" charset="0"/>
                        </a:rPr>
                        <a:t>Cumulative Sum of Aggregate Impacts (USD)</a:t>
                      </a:r>
                    </a:p>
                  </a:txBody>
                  <a:tcPr marL="3700" marR="3700" marT="370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1 678 254</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5 034 763</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11 454 545</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20 937 600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33 483 927</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46 030 254</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58 576 581</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71 122 909</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83 669 236</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96 215 563</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752732441"/>
                  </a:ext>
                </a:extLst>
              </a:tr>
              <a:tr h="166505">
                <a:tc>
                  <a:txBody>
                    <a:bodyPr/>
                    <a:lstStyle/>
                    <a:p>
                      <a:pPr algn="l" rtl="0" fontAlgn="b"/>
                      <a:r>
                        <a:rPr lang="en-GB" sz="850" b="1" i="0" u="none" strike="noStrike">
                          <a:solidFill>
                            <a:srgbClr val="FFFFFF"/>
                          </a:solidFill>
                          <a:effectLst/>
                          <a:latin typeface="Arial" panose="020B0604020202020204" pitchFamily="34" charset="0"/>
                        </a:rPr>
                        <a:t>Sum of Impacts by Producer (Increase per Year related to Year 0)(USD)</a:t>
                      </a:r>
                    </a:p>
                  </a:txBody>
                  <a:tcPr marL="3700" marR="3700" marT="370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7,77</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15,54</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29,72</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43,90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58,08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58,08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58,08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58,08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58,08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58,08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917939785"/>
                  </a:ext>
                </a:extLst>
              </a:tr>
              <a:tr h="88803">
                <a:tc>
                  <a:txBody>
                    <a:bodyPr/>
                    <a:lstStyle/>
                    <a:p>
                      <a:pPr algn="l" rtl="0" fontAlgn="b"/>
                      <a:r>
                        <a:rPr lang="en-GB" sz="850" b="1" i="0" u="none" strike="noStrike">
                          <a:solidFill>
                            <a:srgbClr val="FFFFFF"/>
                          </a:solidFill>
                          <a:effectLst/>
                          <a:latin typeface="Arial" panose="020B0604020202020204" pitchFamily="34" charset="0"/>
                        </a:rPr>
                        <a:t>Cumulative Impact by producer (USD)</a:t>
                      </a:r>
                    </a:p>
                  </a:txBody>
                  <a:tcPr marL="3700" marR="3700" marT="370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7,77</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23,31</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53,03</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96,93</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155,02</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213,10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271,19</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329,27</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387,36</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1" i="0" u="none" strike="noStrike">
                          <a:solidFill>
                            <a:srgbClr val="FFFFFF"/>
                          </a:solidFill>
                          <a:effectLst/>
                          <a:latin typeface="Arial" panose="020B0604020202020204" pitchFamily="34" charset="0"/>
                        </a:rPr>
                        <a:t>445,44</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3770457002"/>
                  </a:ext>
                </a:extLst>
              </a:tr>
              <a:tr h="88803">
                <a:tc>
                  <a:txBody>
                    <a:bodyPr/>
                    <a:lstStyle/>
                    <a:p>
                      <a:pPr algn="l" rtl="0" fontAlgn="b"/>
                      <a:r>
                        <a:rPr lang="en-GB" sz="850" b="0" i="0" u="none" strike="noStrike">
                          <a:solidFill>
                            <a:srgbClr val="FFFFFF"/>
                          </a:solidFill>
                          <a:effectLst/>
                          <a:latin typeface="Arial" panose="020B0604020202020204" pitchFamily="34" charset="0"/>
                        </a:rPr>
                        <a:t>Cost of improved seed - Scenario 1 ($cents/kg)</a:t>
                      </a:r>
                    </a:p>
                  </a:txBody>
                  <a:tcPr marL="3700" marR="3700" marT="370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0,42</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0,42</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0,42</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0,42</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0,42</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0,42</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0,42</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0,42</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0,42</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0,42</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401308842"/>
                  </a:ext>
                </a:extLst>
              </a:tr>
              <a:tr h="88803">
                <a:tc>
                  <a:txBody>
                    <a:bodyPr/>
                    <a:lstStyle/>
                    <a:p>
                      <a:pPr algn="l" rtl="0" fontAlgn="b"/>
                      <a:r>
                        <a:rPr lang="en-GB" sz="850" b="0" i="0" u="none" strike="noStrike">
                          <a:solidFill>
                            <a:srgbClr val="FFFFFF"/>
                          </a:solidFill>
                          <a:effectLst/>
                          <a:latin typeface="Arial" panose="020B0604020202020204" pitchFamily="34" charset="0"/>
                        </a:rPr>
                        <a:t>Cost of improved seed - Scenario 2 ($cents/kg)</a:t>
                      </a:r>
                    </a:p>
                  </a:txBody>
                  <a:tcPr marL="3700" marR="3700" marT="370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0,74</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0,74</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0,74</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0,74</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0,74</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0,74</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0,74</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0,74</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0,74</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0,74</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301635052"/>
                  </a:ext>
                </a:extLst>
              </a:tr>
              <a:tr h="166505">
                <a:tc>
                  <a:txBody>
                    <a:bodyPr/>
                    <a:lstStyle/>
                    <a:p>
                      <a:pPr algn="l" rtl="0" fontAlgn="b"/>
                      <a:r>
                        <a:rPr lang="en-GB" sz="850" b="0" i="0" u="none" strike="noStrike">
                          <a:solidFill>
                            <a:srgbClr val="FFFFFF"/>
                          </a:solidFill>
                          <a:effectLst/>
                          <a:latin typeface="Arial" panose="020B0604020202020204" pitchFamily="34" charset="0"/>
                        </a:rPr>
                        <a:t>Expected Quantity of Seed Per Ha Expected (Kg / Ha)</a:t>
                      </a:r>
                    </a:p>
                  </a:txBody>
                  <a:tcPr marL="3700" marR="3700" marT="370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24,00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22,00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20,00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18,00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15,00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15,00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15,00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15,00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15,00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15,00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3974562266"/>
                  </a:ext>
                </a:extLst>
              </a:tr>
              <a:tr h="166505">
                <a:tc>
                  <a:txBody>
                    <a:bodyPr/>
                    <a:lstStyle/>
                    <a:p>
                      <a:pPr algn="l" rtl="0" fontAlgn="b"/>
                      <a:r>
                        <a:rPr lang="en-GB" sz="850" b="0" i="0" u="none" strike="noStrike">
                          <a:solidFill>
                            <a:srgbClr val="FFFFFF"/>
                          </a:solidFill>
                          <a:effectLst/>
                          <a:latin typeface="Arial" panose="020B0604020202020204" pitchFamily="34" charset="0"/>
                        </a:rPr>
                        <a:t>Total cost of improved seed by farmer (Usd./Farmer) - Scenario 1</a:t>
                      </a:r>
                    </a:p>
                  </a:txBody>
                  <a:tcPr marL="3700" marR="3700" marT="370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10,08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9,24</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8,40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7,56</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6,30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6,30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6,30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6,30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6,30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6,30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276699569"/>
                  </a:ext>
                </a:extLst>
              </a:tr>
              <a:tr h="166505">
                <a:tc>
                  <a:txBody>
                    <a:bodyPr/>
                    <a:lstStyle/>
                    <a:p>
                      <a:pPr algn="l" rtl="0" fontAlgn="b"/>
                      <a:r>
                        <a:rPr lang="en-GB" sz="850" b="0" i="0" u="none" strike="noStrike">
                          <a:solidFill>
                            <a:srgbClr val="FFFFFF"/>
                          </a:solidFill>
                          <a:effectLst/>
                          <a:latin typeface="Arial" panose="020B0604020202020204" pitchFamily="34" charset="0"/>
                        </a:rPr>
                        <a:t>Total cost of improved seed by farmer (Usd./Farmer) - Scenario 2</a:t>
                      </a:r>
                    </a:p>
                  </a:txBody>
                  <a:tcPr marL="3700" marR="3700" marT="370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17,76</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16,28</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14,80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13,32</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11,10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11,10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11,10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11,10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11,10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850" b="0" i="0" u="none" strike="noStrike">
                          <a:solidFill>
                            <a:srgbClr val="FFFFFF"/>
                          </a:solidFill>
                          <a:effectLst/>
                          <a:latin typeface="Arial" panose="020B0604020202020204" pitchFamily="34" charset="0"/>
                        </a:rPr>
                        <a:t>11,10</a:t>
                      </a:r>
                    </a:p>
                  </a:txBody>
                  <a:tcPr marL="3700" marR="3700" marT="370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452323590"/>
                  </a:ext>
                </a:extLst>
              </a:tr>
              <a:tr h="166505">
                <a:tc>
                  <a:txBody>
                    <a:bodyPr/>
                    <a:lstStyle/>
                    <a:p>
                      <a:pPr algn="l" rtl="0" fontAlgn="b"/>
                      <a:r>
                        <a:rPr lang="en-GB" sz="850" b="0" i="0" u="none" strike="noStrike">
                          <a:solidFill>
                            <a:srgbClr val="009999"/>
                          </a:solidFill>
                          <a:effectLst/>
                          <a:latin typeface="Arial" panose="020B0604020202020204" pitchFamily="34" charset="0"/>
                        </a:rPr>
                        <a:t>Net benefit/loss per farmer after adopting improved seed - Scenario 1</a:t>
                      </a:r>
                    </a:p>
                  </a:txBody>
                  <a:tcPr marL="3700" marR="3700" marT="3700" marB="0" anchor="b">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-2,31</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6,30</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21,32</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36,34</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51,78</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51,78</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51,78</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51,78</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51,78</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51,78</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3564104798"/>
                  </a:ext>
                </a:extLst>
              </a:tr>
              <a:tr h="166505">
                <a:tc>
                  <a:txBody>
                    <a:bodyPr/>
                    <a:lstStyle/>
                    <a:p>
                      <a:pPr algn="l" rtl="0" fontAlgn="b"/>
                      <a:r>
                        <a:rPr lang="en-GB" sz="850" b="0" i="0" u="none" strike="noStrike">
                          <a:solidFill>
                            <a:srgbClr val="009999"/>
                          </a:solidFill>
                          <a:effectLst/>
                          <a:latin typeface="Arial" panose="020B0604020202020204" pitchFamily="34" charset="0"/>
                        </a:rPr>
                        <a:t>Net benefit/loss per farmer after adopting improved seed - Scenario 2</a:t>
                      </a:r>
                    </a:p>
                  </a:txBody>
                  <a:tcPr marL="3700" marR="3700" marT="3700" marB="0" anchor="b">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-9,99</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-0,74</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14,92</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30,58</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46,98</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46,98</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46,98</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46,98</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46,98</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46,98</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2649540601"/>
                  </a:ext>
                </a:extLst>
              </a:tr>
              <a:tr h="166505">
                <a:tc>
                  <a:txBody>
                    <a:bodyPr/>
                    <a:lstStyle/>
                    <a:p>
                      <a:pPr algn="l" rtl="0" fontAlgn="b"/>
                      <a:r>
                        <a:rPr lang="en-GB" sz="850" b="0" i="0" u="none" strike="noStrike">
                          <a:solidFill>
                            <a:srgbClr val="009999"/>
                          </a:solidFill>
                          <a:effectLst/>
                          <a:latin typeface="Arial" panose="020B0604020202020204" pitchFamily="34" charset="0"/>
                        </a:rPr>
                        <a:t>Cumulative Net benefit/loss per farmer after adopting improved seed - Scenario 1</a:t>
                      </a:r>
                    </a:p>
                  </a:txBody>
                  <a:tcPr marL="3700" marR="3700" marT="3700" marB="0" anchor="b">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-2,31</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3,99</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25,31</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61,65</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113,44</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165,22</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217,01</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268,79</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320,58</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372,36</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1316934242"/>
                  </a:ext>
                </a:extLst>
              </a:tr>
              <a:tr h="166505">
                <a:tc>
                  <a:txBody>
                    <a:bodyPr/>
                    <a:lstStyle/>
                    <a:p>
                      <a:pPr algn="l" rtl="0" fontAlgn="b"/>
                      <a:r>
                        <a:rPr lang="en-GB" sz="850" b="0" i="0" u="none" strike="noStrike" dirty="0">
                          <a:solidFill>
                            <a:srgbClr val="009999"/>
                          </a:solidFill>
                          <a:effectLst/>
                          <a:latin typeface="Arial" panose="020B0604020202020204" pitchFamily="34" charset="0"/>
                        </a:rPr>
                        <a:t>Cumulative Net benefit/loss per farmer after adopting improved seed - Scenario 2</a:t>
                      </a:r>
                    </a:p>
                  </a:txBody>
                  <a:tcPr marL="3700" marR="3700" marT="3700" marB="0" anchor="b">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-9,99</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-10,73</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4,19</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34,77</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81,76</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128,74</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175,73</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222,71</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a:solidFill>
                            <a:srgbClr val="009999"/>
                          </a:solidFill>
                          <a:effectLst/>
                          <a:latin typeface="Arial" panose="020B0604020202020204" pitchFamily="34" charset="0"/>
                        </a:rPr>
                        <a:t>269,70</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850" b="0" i="0" u="none" strike="noStrike" dirty="0">
                          <a:solidFill>
                            <a:srgbClr val="009999"/>
                          </a:solidFill>
                          <a:effectLst/>
                          <a:latin typeface="Arial" panose="020B0604020202020204" pitchFamily="34" charset="0"/>
                        </a:rPr>
                        <a:t>316,68</a:t>
                      </a:r>
                    </a:p>
                  </a:txBody>
                  <a:tcPr marL="3700" marR="3700" marT="3700"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3949601412"/>
                  </a:ext>
                </a:extLst>
              </a:tr>
            </a:tbl>
          </a:graphicData>
        </a:graphic>
      </p:graphicFrame>
      <p:sp>
        <p:nvSpPr>
          <p:cNvPr id="3" name="Marcador de Posição do Número do Diapositivo 2">
            <a:extLst>
              <a:ext uri="{FF2B5EF4-FFF2-40B4-BE49-F238E27FC236}">
                <a16:creationId xmlns:a16="http://schemas.microsoft.com/office/drawing/2014/main" id="{2E733CC1-DB66-4688-B42B-36F1BAF534D8}"/>
              </a:ext>
            </a:extLst>
          </p:cNvPr>
          <p:cNvSpPr>
            <a:spLocks noGrp="1"/>
          </p:cNvSpPr>
          <p:nvPr>
            <p:ph type="sldNum" sz="quarter" idx="12"/>
          </p:nvPr>
        </p:nvSpPr>
        <p:spPr/>
        <p:txBody>
          <a:bodyPr/>
          <a:lstStyle/>
          <a:p>
            <a:fld id="{C1D7F914-E4F7-455C-A1CC-52701B4165D2}" type="slidenum">
              <a:rPr lang="en-GB" smtClean="0"/>
              <a:t>55</a:t>
            </a:fld>
            <a:endParaRPr lang="en-GB"/>
          </a:p>
        </p:txBody>
      </p:sp>
    </p:spTree>
    <p:extLst>
      <p:ext uri="{BB962C8B-B14F-4D97-AF65-F5344CB8AC3E}">
        <p14:creationId xmlns:p14="http://schemas.microsoft.com/office/powerpoint/2010/main" val="35887368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Impact and Sustainability</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At Ginneries level</a:t>
            </a:r>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1457348929"/>
              </p:ext>
            </p:extLst>
          </p:nvPr>
        </p:nvGraphicFramePr>
        <p:xfrm>
          <a:off x="189411" y="649332"/>
          <a:ext cx="10576259" cy="5827663"/>
        </p:xfrm>
        <a:graphic>
          <a:graphicData uri="http://schemas.openxmlformats.org/drawingml/2006/table">
            <a:tbl>
              <a:tblPr/>
              <a:tblGrid>
                <a:gridCol w="3416027">
                  <a:extLst>
                    <a:ext uri="{9D8B030D-6E8A-4147-A177-3AD203B41FA5}">
                      <a16:colId xmlns:a16="http://schemas.microsoft.com/office/drawing/2014/main" val="668839957"/>
                    </a:ext>
                  </a:extLst>
                </a:gridCol>
                <a:gridCol w="701106">
                  <a:extLst>
                    <a:ext uri="{9D8B030D-6E8A-4147-A177-3AD203B41FA5}">
                      <a16:colId xmlns:a16="http://schemas.microsoft.com/office/drawing/2014/main" val="3912830012"/>
                    </a:ext>
                  </a:extLst>
                </a:gridCol>
                <a:gridCol w="701106">
                  <a:extLst>
                    <a:ext uri="{9D8B030D-6E8A-4147-A177-3AD203B41FA5}">
                      <a16:colId xmlns:a16="http://schemas.microsoft.com/office/drawing/2014/main" val="1867322515"/>
                    </a:ext>
                  </a:extLst>
                </a:gridCol>
                <a:gridCol w="701106">
                  <a:extLst>
                    <a:ext uri="{9D8B030D-6E8A-4147-A177-3AD203B41FA5}">
                      <a16:colId xmlns:a16="http://schemas.microsoft.com/office/drawing/2014/main" val="331554324"/>
                    </a:ext>
                  </a:extLst>
                </a:gridCol>
                <a:gridCol w="701106">
                  <a:extLst>
                    <a:ext uri="{9D8B030D-6E8A-4147-A177-3AD203B41FA5}">
                      <a16:colId xmlns:a16="http://schemas.microsoft.com/office/drawing/2014/main" val="684769408"/>
                    </a:ext>
                  </a:extLst>
                </a:gridCol>
                <a:gridCol w="701106">
                  <a:extLst>
                    <a:ext uri="{9D8B030D-6E8A-4147-A177-3AD203B41FA5}">
                      <a16:colId xmlns:a16="http://schemas.microsoft.com/office/drawing/2014/main" val="1341683422"/>
                    </a:ext>
                  </a:extLst>
                </a:gridCol>
                <a:gridCol w="701106">
                  <a:extLst>
                    <a:ext uri="{9D8B030D-6E8A-4147-A177-3AD203B41FA5}">
                      <a16:colId xmlns:a16="http://schemas.microsoft.com/office/drawing/2014/main" val="2290689958"/>
                    </a:ext>
                  </a:extLst>
                </a:gridCol>
                <a:gridCol w="701106">
                  <a:extLst>
                    <a:ext uri="{9D8B030D-6E8A-4147-A177-3AD203B41FA5}">
                      <a16:colId xmlns:a16="http://schemas.microsoft.com/office/drawing/2014/main" val="1160197670"/>
                    </a:ext>
                  </a:extLst>
                </a:gridCol>
                <a:gridCol w="701106">
                  <a:extLst>
                    <a:ext uri="{9D8B030D-6E8A-4147-A177-3AD203B41FA5}">
                      <a16:colId xmlns:a16="http://schemas.microsoft.com/office/drawing/2014/main" val="446501707"/>
                    </a:ext>
                  </a:extLst>
                </a:gridCol>
                <a:gridCol w="775692">
                  <a:extLst>
                    <a:ext uri="{9D8B030D-6E8A-4147-A177-3AD203B41FA5}">
                      <a16:colId xmlns:a16="http://schemas.microsoft.com/office/drawing/2014/main" val="3186063528"/>
                    </a:ext>
                  </a:extLst>
                </a:gridCol>
                <a:gridCol w="775692">
                  <a:extLst>
                    <a:ext uri="{9D8B030D-6E8A-4147-A177-3AD203B41FA5}">
                      <a16:colId xmlns:a16="http://schemas.microsoft.com/office/drawing/2014/main" val="1657211847"/>
                    </a:ext>
                  </a:extLst>
                </a:gridCol>
              </a:tblGrid>
              <a:tr h="165476">
                <a:tc>
                  <a:txBody>
                    <a:bodyPr/>
                    <a:lstStyle/>
                    <a:p>
                      <a:pPr algn="l" rtl="0" fontAlgn="b"/>
                      <a:r>
                        <a:rPr lang="en-GB" sz="900" b="1" i="0" u="none" strike="noStrike">
                          <a:solidFill>
                            <a:srgbClr val="FFFFFF"/>
                          </a:solidFill>
                          <a:effectLst/>
                          <a:latin typeface="Arial" panose="020B0604020202020204" pitchFamily="34" charset="0"/>
                        </a:rPr>
                        <a:t>Effects on Ginners</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b"/>
                      <a:r>
                        <a:rPr lang="en-GB" sz="900" b="1" i="0" u="none" strike="noStrike">
                          <a:solidFill>
                            <a:srgbClr val="FFFFFF"/>
                          </a:solidFill>
                          <a:effectLst/>
                          <a:latin typeface="Arial" panose="020B0604020202020204" pitchFamily="34" charset="0"/>
                        </a:rPr>
                        <a:t>Year 1</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b"/>
                      <a:r>
                        <a:rPr lang="en-GB" sz="900" b="1" i="0" u="none" strike="noStrike">
                          <a:solidFill>
                            <a:srgbClr val="FFFFFF"/>
                          </a:solidFill>
                          <a:effectLst/>
                          <a:latin typeface="Arial" panose="020B0604020202020204" pitchFamily="34" charset="0"/>
                        </a:rPr>
                        <a:t>Year 2</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b"/>
                      <a:r>
                        <a:rPr lang="en-GB" sz="900" b="1" i="0" u="none" strike="noStrike">
                          <a:solidFill>
                            <a:srgbClr val="FFFFFF"/>
                          </a:solidFill>
                          <a:effectLst/>
                          <a:latin typeface="Arial" panose="020B0604020202020204" pitchFamily="34" charset="0"/>
                        </a:rPr>
                        <a:t>Year 3</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b"/>
                      <a:r>
                        <a:rPr lang="en-GB" sz="900" b="1" i="0" u="none" strike="noStrike">
                          <a:solidFill>
                            <a:srgbClr val="FFFFFF"/>
                          </a:solidFill>
                          <a:effectLst/>
                          <a:latin typeface="Arial" panose="020B0604020202020204" pitchFamily="34" charset="0"/>
                        </a:rPr>
                        <a:t>Year 4</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b"/>
                      <a:r>
                        <a:rPr lang="en-GB" sz="900" b="1" i="0" u="none" strike="noStrike">
                          <a:solidFill>
                            <a:srgbClr val="FFFFFF"/>
                          </a:solidFill>
                          <a:effectLst/>
                          <a:latin typeface="Arial" panose="020B0604020202020204" pitchFamily="34" charset="0"/>
                        </a:rPr>
                        <a:t>Year 5</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b"/>
                      <a:r>
                        <a:rPr lang="en-GB" sz="900" b="1" i="0" u="none" strike="noStrike">
                          <a:solidFill>
                            <a:srgbClr val="FFFFFF"/>
                          </a:solidFill>
                          <a:effectLst/>
                          <a:latin typeface="Arial" panose="020B0604020202020204" pitchFamily="34" charset="0"/>
                        </a:rPr>
                        <a:t>Year 6</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b"/>
                      <a:r>
                        <a:rPr lang="en-GB" sz="900" b="1" i="0" u="none" strike="noStrike">
                          <a:solidFill>
                            <a:srgbClr val="FFFFFF"/>
                          </a:solidFill>
                          <a:effectLst/>
                          <a:latin typeface="Arial" panose="020B0604020202020204" pitchFamily="34" charset="0"/>
                        </a:rPr>
                        <a:t>Year 7</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b"/>
                      <a:r>
                        <a:rPr lang="en-GB" sz="900" b="1" i="0" u="none" strike="noStrike">
                          <a:solidFill>
                            <a:srgbClr val="FFFFFF"/>
                          </a:solidFill>
                          <a:effectLst/>
                          <a:latin typeface="Arial" panose="020B0604020202020204" pitchFamily="34" charset="0"/>
                        </a:rPr>
                        <a:t>Year 8</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b"/>
                      <a:r>
                        <a:rPr lang="en-GB" sz="900" b="1" i="0" u="none" strike="noStrike">
                          <a:solidFill>
                            <a:srgbClr val="FFFFFF"/>
                          </a:solidFill>
                          <a:effectLst/>
                          <a:latin typeface="Arial" panose="020B0604020202020204" pitchFamily="34" charset="0"/>
                        </a:rPr>
                        <a:t>Year 9</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b"/>
                      <a:r>
                        <a:rPr lang="en-GB" sz="900" b="1" i="0" u="none" strike="noStrike">
                          <a:solidFill>
                            <a:srgbClr val="FFFFFF"/>
                          </a:solidFill>
                          <a:effectLst/>
                          <a:latin typeface="Arial" panose="020B0604020202020204" pitchFamily="34" charset="0"/>
                        </a:rPr>
                        <a:t>Year 10</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98181715"/>
                  </a:ext>
                </a:extLst>
              </a:tr>
              <a:tr h="165476">
                <a:tc>
                  <a:txBody>
                    <a:bodyPr/>
                    <a:lstStyle/>
                    <a:p>
                      <a:pPr algn="l" rtl="0" fontAlgn="b"/>
                      <a:r>
                        <a:rPr lang="en-GB" sz="900" b="0" i="0" u="none" strike="noStrike">
                          <a:solidFill>
                            <a:srgbClr val="FFFFFF"/>
                          </a:solidFill>
                          <a:effectLst/>
                          <a:latin typeface="Arial" panose="020B0604020202020204" pitchFamily="34" charset="0"/>
                        </a:rPr>
                        <a:t>Seed Cotton Availability (Tn)</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83,462</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87,437</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95,386</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103,334</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111,283</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111,283</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111,283</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111,283</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111,283</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111,283</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3139310138"/>
                  </a:ext>
                </a:extLst>
              </a:tr>
              <a:tr h="165476">
                <a:tc>
                  <a:txBody>
                    <a:bodyPr/>
                    <a:lstStyle/>
                    <a:p>
                      <a:pPr algn="l" rtl="0" fontAlgn="b"/>
                      <a:r>
                        <a:rPr lang="en-GB" sz="900" b="0" i="0" u="none" strike="noStrike">
                          <a:solidFill>
                            <a:srgbClr val="FFFFFF"/>
                          </a:solidFill>
                          <a:effectLst/>
                          <a:latin typeface="Arial" panose="020B0604020202020204" pitchFamily="34" charset="0"/>
                        </a:rPr>
                        <a:t>Increase in the availability of Seed Cotton (Tn)</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3,974</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3,974</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7,949</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7,949</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7,949</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3140803927"/>
                  </a:ext>
                </a:extLst>
              </a:tr>
              <a:tr h="298557">
                <a:tc>
                  <a:txBody>
                    <a:bodyPr/>
                    <a:lstStyle/>
                    <a:p>
                      <a:pPr algn="l" rtl="0" fontAlgn="b"/>
                      <a:r>
                        <a:rPr lang="en-GB" sz="900" b="0" i="0" u="none" strike="noStrike">
                          <a:solidFill>
                            <a:srgbClr val="FFFFFF"/>
                          </a:solidFill>
                          <a:effectLst/>
                          <a:latin typeface="Arial" panose="020B0604020202020204" pitchFamily="34" charset="0"/>
                        </a:rPr>
                        <a:t>Obtained Fiber fixing the current GOT (37%) rate (Tn)</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30,881</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32,352</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35,293</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38,234</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41,175</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41,175</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41,175</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41,175</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41,175</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41,175</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049334546"/>
                  </a:ext>
                </a:extLst>
              </a:tr>
              <a:tr h="298557">
                <a:tc>
                  <a:txBody>
                    <a:bodyPr/>
                    <a:lstStyle/>
                    <a:p>
                      <a:pPr algn="l" rtl="0" fontAlgn="b"/>
                      <a:r>
                        <a:rPr lang="en-GB" sz="900" b="0" i="0" u="none" strike="noStrike">
                          <a:solidFill>
                            <a:srgbClr val="FFFFFF"/>
                          </a:solidFill>
                          <a:effectLst/>
                          <a:latin typeface="Arial" panose="020B0604020202020204" pitchFamily="34" charset="0"/>
                        </a:rPr>
                        <a:t>Increase in Fiber Obtained (Tn) fixing the current average rate</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1,470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1,471</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2,941</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2,941</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2,941</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3225296102"/>
                  </a:ext>
                </a:extLst>
              </a:tr>
              <a:tr h="165476">
                <a:tc>
                  <a:txBody>
                    <a:bodyPr/>
                    <a:lstStyle/>
                    <a:p>
                      <a:pPr algn="l" rtl="0" fontAlgn="b"/>
                      <a:r>
                        <a:rPr lang="en-GB" sz="900" b="0" i="0" u="none" strike="noStrike">
                          <a:solidFill>
                            <a:srgbClr val="FFFFFF"/>
                          </a:solidFill>
                          <a:effectLst/>
                          <a:latin typeface="Arial" panose="020B0604020202020204" pitchFamily="34" charset="0"/>
                        </a:rPr>
                        <a:t>Increase in Exports</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 </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 </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 </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 </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 </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 </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 </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 </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 </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 </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521392913"/>
                  </a:ext>
                </a:extLst>
              </a:tr>
              <a:tr h="298557">
                <a:tc>
                  <a:txBody>
                    <a:bodyPr/>
                    <a:lstStyle/>
                    <a:p>
                      <a:pPr algn="l" rtl="0" fontAlgn="b"/>
                      <a:r>
                        <a:rPr lang="en-GB" sz="900" b="0" i="0" u="none" strike="noStrike">
                          <a:solidFill>
                            <a:srgbClr val="FFFFFF"/>
                          </a:solidFill>
                          <a:effectLst/>
                          <a:latin typeface="Arial" panose="020B0604020202020204" pitchFamily="34" charset="0"/>
                        </a:rPr>
                        <a:t>Export obtained from the sales of Fiber with an average historical price (1.482SD/Tn) (USD)</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45,765,772</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47,945,095</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52,303,740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56,662,385</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61,021,030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61,021,030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61,021,030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61,021,030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61,021,030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61,021,030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513896445"/>
                  </a:ext>
                </a:extLst>
              </a:tr>
              <a:tr h="298557">
                <a:tc>
                  <a:txBody>
                    <a:bodyPr/>
                    <a:lstStyle/>
                    <a:p>
                      <a:pPr algn="l" rtl="0" fontAlgn="b"/>
                      <a:r>
                        <a:rPr lang="en-GB" sz="900" b="1" i="0" u="none" strike="noStrike">
                          <a:solidFill>
                            <a:srgbClr val="FFFFFF"/>
                          </a:solidFill>
                          <a:effectLst/>
                          <a:latin typeface="Arial" panose="020B0604020202020204" pitchFamily="34" charset="0"/>
                        </a:rPr>
                        <a:t>Increase in Exports (USD)</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2,179,322</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4,358,645</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8,717,290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13,075,935</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17,434,580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17,434,580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17,434,580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17,434,580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17,434,580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17,434,580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572514393"/>
                  </a:ext>
                </a:extLst>
              </a:tr>
              <a:tr h="298557">
                <a:tc>
                  <a:txBody>
                    <a:bodyPr/>
                    <a:lstStyle/>
                    <a:p>
                      <a:pPr algn="l" rtl="0" fontAlgn="b"/>
                      <a:r>
                        <a:rPr lang="en-GB" sz="900" b="1" i="0" u="none" strike="noStrike">
                          <a:solidFill>
                            <a:srgbClr val="FFFFFF"/>
                          </a:solidFill>
                          <a:effectLst/>
                          <a:latin typeface="Arial" panose="020B0604020202020204" pitchFamily="34" charset="0"/>
                        </a:rPr>
                        <a:t>Cumulative Increase in Exports (USD)</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2,179,322</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6,537,967</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15,255,257</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28,331,192</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45,765,772</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63,200,352</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80,634,932</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98,069,512</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115,504,092</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132,938,672</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031029280"/>
                  </a:ext>
                </a:extLst>
              </a:tr>
              <a:tr h="298557">
                <a:tc>
                  <a:txBody>
                    <a:bodyPr/>
                    <a:lstStyle/>
                    <a:p>
                      <a:pPr algn="l" rtl="0" fontAlgn="b"/>
                      <a:r>
                        <a:rPr lang="en-GB" sz="900" b="0" i="0" u="none" strike="noStrike" dirty="0">
                          <a:solidFill>
                            <a:srgbClr val="FFFFFF"/>
                          </a:solidFill>
                          <a:effectLst/>
                          <a:latin typeface="Arial" panose="020B0604020202020204" pitchFamily="34" charset="0"/>
                        </a:rPr>
                        <a:t>Logistics Cost for Seed Delivery per Hectare (USD / HA)</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r" rtl="0" fontAlgn="b"/>
                      <a:r>
                        <a:rPr lang="en-GB" sz="900" b="0" i="0" u="none" strike="noStrike">
                          <a:solidFill>
                            <a:srgbClr val="FFFFFF"/>
                          </a:solidFill>
                          <a:effectLst/>
                          <a:latin typeface="Arial" panose="020B0604020202020204" pitchFamily="34" charset="0"/>
                        </a:rPr>
                        <a:t>0,727</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r" rtl="0" fontAlgn="b"/>
                      <a:r>
                        <a:rPr lang="en-GB" sz="900" b="0" i="0" u="none" strike="noStrike">
                          <a:solidFill>
                            <a:srgbClr val="FFFFFF"/>
                          </a:solidFill>
                          <a:effectLst/>
                          <a:latin typeface="Arial" panose="020B0604020202020204" pitchFamily="34" charset="0"/>
                        </a:rPr>
                        <a:t>1</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r" rtl="0" fontAlgn="b"/>
                      <a:r>
                        <a:rPr lang="en-GB" sz="900" b="0" i="0" u="none" strike="noStrike">
                          <a:solidFill>
                            <a:srgbClr val="FFFFFF"/>
                          </a:solidFill>
                          <a:effectLst/>
                          <a:latin typeface="Arial" panose="020B0604020202020204" pitchFamily="34" charset="0"/>
                        </a:rPr>
                        <a:t>1</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r" rtl="0" fontAlgn="b"/>
                      <a:r>
                        <a:rPr lang="en-GB" sz="900" b="0" i="0" u="none" strike="noStrike">
                          <a:solidFill>
                            <a:srgbClr val="FFFFFF"/>
                          </a:solidFill>
                          <a:effectLst/>
                          <a:latin typeface="Arial" panose="020B0604020202020204" pitchFamily="34" charset="0"/>
                        </a:rPr>
                        <a:t>1</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r" rtl="0" fontAlgn="b"/>
                      <a:r>
                        <a:rPr lang="en-GB" sz="900" b="0" i="0" u="none" strike="noStrike">
                          <a:solidFill>
                            <a:srgbClr val="FFFFFF"/>
                          </a:solidFill>
                          <a:effectLst/>
                          <a:latin typeface="Arial" panose="020B0604020202020204" pitchFamily="34" charset="0"/>
                        </a:rPr>
                        <a:t>0</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r" rtl="0" fontAlgn="b"/>
                      <a:r>
                        <a:rPr lang="en-GB" sz="900" b="0" i="0" u="none" strike="noStrike">
                          <a:solidFill>
                            <a:srgbClr val="FFFFFF"/>
                          </a:solidFill>
                          <a:effectLst/>
                          <a:latin typeface="Arial" panose="020B0604020202020204" pitchFamily="34" charset="0"/>
                        </a:rPr>
                        <a:t>0</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r" rtl="0" fontAlgn="b"/>
                      <a:r>
                        <a:rPr lang="en-GB" sz="900" b="0" i="0" u="none" strike="noStrike">
                          <a:solidFill>
                            <a:srgbClr val="FFFFFF"/>
                          </a:solidFill>
                          <a:effectLst/>
                          <a:latin typeface="Arial" panose="020B0604020202020204" pitchFamily="34" charset="0"/>
                        </a:rPr>
                        <a:t>0</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r" rtl="0" fontAlgn="b"/>
                      <a:r>
                        <a:rPr lang="en-GB" sz="900" b="0" i="0" u="none" strike="noStrike">
                          <a:solidFill>
                            <a:srgbClr val="FFFFFF"/>
                          </a:solidFill>
                          <a:effectLst/>
                          <a:latin typeface="Arial" panose="020B0604020202020204" pitchFamily="34" charset="0"/>
                        </a:rPr>
                        <a:t>0</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r" rtl="0" fontAlgn="b"/>
                      <a:r>
                        <a:rPr lang="en-GB" sz="900" b="0" i="0" u="none" strike="noStrike">
                          <a:solidFill>
                            <a:srgbClr val="FFFFFF"/>
                          </a:solidFill>
                          <a:effectLst/>
                          <a:latin typeface="Arial" panose="020B0604020202020204" pitchFamily="34" charset="0"/>
                        </a:rPr>
                        <a:t>0</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r" rtl="0" fontAlgn="b"/>
                      <a:r>
                        <a:rPr lang="en-GB" sz="900" b="0" i="0" u="none" strike="noStrike">
                          <a:solidFill>
                            <a:srgbClr val="FFFFFF"/>
                          </a:solidFill>
                          <a:effectLst/>
                          <a:latin typeface="Arial" panose="020B0604020202020204" pitchFamily="34" charset="0"/>
                        </a:rPr>
                        <a:t>0</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3556257938"/>
                  </a:ext>
                </a:extLst>
              </a:tr>
              <a:tr h="298557">
                <a:tc>
                  <a:txBody>
                    <a:bodyPr/>
                    <a:lstStyle/>
                    <a:p>
                      <a:pPr algn="l" rtl="0" fontAlgn="b"/>
                      <a:r>
                        <a:rPr lang="en-GB" sz="900" b="0" i="0" u="none" strike="noStrike">
                          <a:solidFill>
                            <a:srgbClr val="FFFFFF"/>
                          </a:solidFill>
                          <a:effectLst/>
                          <a:latin typeface="Arial" panose="020B0604020202020204" pitchFamily="34" charset="0"/>
                        </a:rPr>
                        <a:t>Expected Quantity of Seed Per Ha Expected (Kg / Ha)</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24</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22</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20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18</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15</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15</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15</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15</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15</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15</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653605093"/>
                  </a:ext>
                </a:extLst>
              </a:tr>
              <a:tr h="298557">
                <a:tc>
                  <a:txBody>
                    <a:bodyPr/>
                    <a:lstStyle/>
                    <a:p>
                      <a:pPr algn="l" rtl="0" fontAlgn="b"/>
                      <a:r>
                        <a:rPr lang="en-GB" sz="900" b="0" i="0" u="none" strike="noStrike">
                          <a:solidFill>
                            <a:srgbClr val="FFFFFF"/>
                          </a:solidFill>
                          <a:effectLst/>
                          <a:latin typeface="Arial" panose="020B0604020202020204" pitchFamily="34" charset="0"/>
                        </a:rPr>
                        <a:t>Logistics costs for seed delivery Aggregate (USD) (Already with increased area)</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125,672</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115,200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104,727</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94,255</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78,545</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78,545</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78,545</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78,545</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78,545</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0" i="0" u="none" strike="noStrike">
                          <a:solidFill>
                            <a:srgbClr val="FFFFFF"/>
                          </a:solidFill>
                          <a:effectLst/>
                          <a:latin typeface="Arial" panose="020B0604020202020204" pitchFamily="34" charset="0"/>
                        </a:rPr>
                        <a:t>78,545</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455449459"/>
                  </a:ext>
                </a:extLst>
              </a:tr>
              <a:tr h="165476">
                <a:tc>
                  <a:txBody>
                    <a:bodyPr/>
                    <a:lstStyle/>
                    <a:p>
                      <a:pPr algn="l" rtl="0" fontAlgn="b"/>
                      <a:r>
                        <a:rPr lang="en-GB" sz="900" b="1" i="0" u="none" strike="noStrike">
                          <a:solidFill>
                            <a:srgbClr val="FFFFFF"/>
                          </a:solidFill>
                          <a:effectLst/>
                          <a:latin typeface="Arial" panose="020B0604020202020204" pitchFamily="34" charset="0"/>
                        </a:rPr>
                        <a:t>Total Reduction in Logistics Costs (Usd.)</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-5,236</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-15,709</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-26,182</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-36,655</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-52,364</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-52,364</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-52,364</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-52,364</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-52,364</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-52,364</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1453226085"/>
                  </a:ext>
                </a:extLst>
              </a:tr>
              <a:tr h="298557">
                <a:tc>
                  <a:txBody>
                    <a:bodyPr/>
                    <a:lstStyle/>
                    <a:p>
                      <a:pPr algn="l" rtl="0" fontAlgn="b"/>
                      <a:r>
                        <a:rPr lang="en-GB" sz="900" b="1" i="0" u="none" strike="noStrike">
                          <a:solidFill>
                            <a:srgbClr val="FFFFFF"/>
                          </a:solidFill>
                          <a:effectLst/>
                          <a:latin typeface="Arial" panose="020B0604020202020204" pitchFamily="34" charset="0"/>
                        </a:rPr>
                        <a:t>Cumulative Reduction in Logistics Costs (Usd.)</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-5,236</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-20,945</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-47,127</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-83,782</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-136,145</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-188,509</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-240,873</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-293,236</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-345,600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-397,964</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624592793"/>
                  </a:ext>
                </a:extLst>
              </a:tr>
              <a:tr h="165476">
                <a:tc>
                  <a:txBody>
                    <a:bodyPr/>
                    <a:lstStyle/>
                    <a:p>
                      <a:pPr algn="l" rtl="0" fontAlgn="b"/>
                      <a:r>
                        <a:rPr lang="en-GB" sz="900" b="0" i="0" u="none" strike="noStrike">
                          <a:solidFill>
                            <a:srgbClr val="FFFFFF"/>
                          </a:solidFill>
                          <a:effectLst/>
                          <a:latin typeface="Arial" panose="020B0604020202020204" pitchFamily="34" charset="0"/>
                        </a:rPr>
                        <a:t>Logistics Cost for Seed Delivery  to FTS</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 </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 </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 </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 </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 </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 </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 </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 </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 </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 </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0207702"/>
                  </a:ext>
                </a:extLst>
              </a:tr>
              <a:tr h="165476">
                <a:tc>
                  <a:txBody>
                    <a:bodyPr/>
                    <a:lstStyle/>
                    <a:p>
                      <a:pPr algn="l" rtl="0" fontAlgn="b"/>
                      <a:r>
                        <a:rPr lang="en-GB" sz="900" b="0" i="0" u="none" strike="noStrike">
                          <a:solidFill>
                            <a:srgbClr val="FFFFFF"/>
                          </a:solidFill>
                          <a:effectLst/>
                          <a:latin typeface="Arial" panose="020B0604020202020204" pitchFamily="34" charset="0"/>
                        </a:rPr>
                        <a:t>Input Seed (TN)</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4,923</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4,652</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4,614</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4,559</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4,615</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4,615</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4,615</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4,615</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4,615</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4,615</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2777901015"/>
                  </a:ext>
                </a:extLst>
              </a:tr>
              <a:tr h="165476">
                <a:tc>
                  <a:txBody>
                    <a:bodyPr/>
                    <a:lstStyle/>
                    <a:p>
                      <a:pPr algn="l" rtl="0" fontAlgn="b"/>
                      <a:r>
                        <a:rPr lang="en-GB" sz="900" b="0" i="0" u="none" strike="noStrike">
                          <a:solidFill>
                            <a:srgbClr val="FFFFFF"/>
                          </a:solidFill>
                          <a:effectLst/>
                          <a:latin typeface="Arial" panose="020B0604020202020204" pitchFamily="34" charset="0"/>
                        </a:rPr>
                        <a:t>Cost to Deliver Linted Seed (USD)</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338,461</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319,846</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317,181</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313,449</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317,308</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317,308</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317,308</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317,308</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317,308</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317,308</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3119020957"/>
                  </a:ext>
                </a:extLst>
              </a:tr>
              <a:tr h="165476">
                <a:tc>
                  <a:txBody>
                    <a:bodyPr/>
                    <a:lstStyle/>
                    <a:p>
                      <a:pPr algn="l" rtl="0" fontAlgn="b"/>
                      <a:r>
                        <a:rPr lang="en-GB" sz="900" b="0" i="0" u="none" strike="noStrike">
                          <a:solidFill>
                            <a:srgbClr val="FFFFFF"/>
                          </a:solidFill>
                          <a:effectLst/>
                          <a:latin typeface="Arial" panose="020B0604020202020204" pitchFamily="34" charset="0"/>
                        </a:rPr>
                        <a:t>Cost to Collect Delinted Seed (USD)</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220,000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207,900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206,168</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203,742</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206,250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206,250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206,250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206,250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206,250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206,250</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extLst>
                  <a:ext uri="{0D108BD9-81ED-4DB2-BD59-A6C34878D82A}">
                    <a16:rowId xmlns:a16="http://schemas.microsoft.com/office/drawing/2014/main" val="4275316860"/>
                  </a:ext>
                </a:extLst>
              </a:tr>
              <a:tr h="298557">
                <a:tc>
                  <a:txBody>
                    <a:bodyPr/>
                    <a:lstStyle/>
                    <a:p>
                      <a:pPr algn="l" rtl="0" fontAlgn="b"/>
                      <a:r>
                        <a:rPr lang="en-GB" sz="900" b="1" i="0" u="none" strike="noStrike">
                          <a:solidFill>
                            <a:srgbClr val="FFFFFF"/>
                          </a:solidFill>
                          <a:effectLst/>
                          <a:latin typeface="Arial" panose="020B0604020202020204" pitchFamily="34" charset="0"/>
                        </a:rPr>
                        <a:t>Total Cost Increase with Logistic for Seed Delivery and Collect to/from FTS (USD)</a:t>
                      </a:r>
                    </a:p>
                  </a:txBody>
                  <a:tcPr marL="6485" marR="6485" marT="6485"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558,461</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527,746</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523,348</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517,191</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523,558</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523,558</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523,558</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523,558</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523,558</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tc>
                  <a:txBody>
                    <a:bodyPr/>
                    <a:lstStyle/>
                    <a:p>
                      <a:pPr algn="ctr" rtl="0" fontAlgn="ctr"/>
                      <a:r>
                        <a:rPr lang="en-GB" sz="900" b="1" i="0" u="none" strike="noStrike">
                          <a:solidFill>
                            <a:srgbClr val="FFFFFF"/>
                          </a:solidFill>
                          <a:effectLst/>
                          <a:latin typeface="Arial" panose="020B0604020202020204" pitchFamily="34" charset="0"/>
                        </a:rPr>
                        <a:t>523,558</a:t>
                      </a:r>
                    </a:p>
                  </a:txBody>
                  <a:tcPr marL="6485" marR="6485" marT="648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9999"/>
                    </a:solidFill>
                  </a:tcPr>
                </a:tc>
                <a:extLst>
                  <a:ext uri="{0D108BD9-81ED-4DB2-BD59-A6C34878D82A}">
                    <a16:rowId xmlns:a16="http://schemas.microsoft.com/office/drawing/2014/main" val="2586338191"/>
                  </a:ext>
                </a:extLst>
              </a:tr>
              <a:tr h="444388">
                <a:tc>
                  <a:txBody>
                    <a:bodyPr/>
                    <a:lstStyle/>
                    <a:p>
                      <a:pPr algn="l" rtl="0" fontAlgn="b"/>
                      <a:r>
                        <a:rPr lang="en-GB" sz="900" b="1" i="0" u="none" strike="noStrike">
                          <a:solidFill>
                            <a:srgbClr val="009999"/>
                          </a:solidFill>
                          <a:effectLst/>
                          <a:latin typeface="Arial" panose="020B0604020202020204" pitchFamily="34" charset="0"/>
                        </a:rPr>
                        <a:t>Final Result Impact on Ginners (Farmers support increased cost of improved seed) at historical price</a:t>
                      </a:r>
                    </a:p>
                  </a:txBody>
                  <a:tcPr marL="6485" marR="6485" marT="6485" marB="0" anchor="b">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1,626,097</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3,846,608</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8,220,124</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12,595,398</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16,963,386</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16,963,386</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16,963,386</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16,963,386</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16,963,386</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16,963,386</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1958296002"/>
                  </a:ext>
                </a:extLst>
              </a:tr>
              <a:tr h="444388">
                <a:tc>
                  <a:txBody>
                    <a:bodyPr/>
                    <a:lstStyle/>
                    <a:p>
                      <a:pPr algn="l" rtl="0" fontAlgn="b"/>
                      <a:r>
                        <a:rPr lang="en-GB" sz="900" b="1" i="0" u="none" strike="noStrike">
                          <a:solidFill>
                            <a:srgbClr val="009999"/>
                          </a:solidFill>
                          <a:effectLst/>
                          <a:latin typeface="Arial" panose="020B0604020202020204" pitchFamily="34" charset="0"/>
                        </a:rPr>
                        <a:t>Cumulative Final Result Impact on Ginners (Farmers support increased cost of improved seed) at historical price</a:t>
                      </a:r>
                    </a:p>
                  </a:txBody>
                  <a:tcPr marL="6485" marR="6485" marT="6485" marB="0" anchor="b">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1,626,097</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5,472,705</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13,692,829</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26,288,227</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43,251,613</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60,214,999</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77,178,385</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94,141,771</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111,105,157</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128,068,543</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1780421149"/>
                  </a:ext>
                </a:extLst>
              </a:tr>
              <a:tr h="165476">
                <a:tc>
                  <a:txBody>
                    <a:bodyPr/>
                    <a:lstStyle/>
                    <a:p>
                      <a:pPr algn="l" rtl="0" fontAlgn="b"/>
                      <a:r>
                        <a:rPr lang="en-GB" sz="900" b="1" i="0" u="none" strike="noStrike">
                          <a:solidFill>
                            <a:srgbClr val="009999"/>
                          </a:solidFill>
                          <a:effectLst/>
                          <a:latin typeface="Arial" panose="020B0604020202020204" pitchFamily="34" charset="0"/>
                        </a:rPr>
                        <a:t>Increase in IAM Revenues</a:t>
                      </a:r>
                    </a:p>
                  </a:txBody>
                  <a:tcPr marL="6485" marR="6485" marT="6485" marB="0" anchor="b">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76,276</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152,553</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305,105</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457,658</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610,210</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610,210</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610,210</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610,210</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610,210</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610,210</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2128834345"/>
                  </a:ext>
                </a:extLst>
              </a:tr>
              <a:tr h="298557">
                <a:tc>
                  <a:txBody>
                    <a:bodyPr/>
                    <a:lstStyle/>
                    <a:p>
                      <a:pPr algn="l" rtl="0" fontAlgn="b"/>
                      <a:r>
                        <a:rPr lang="en-GB" sz="900" b="1" i="0" u="none" strike="noStrike">
                          <a:solidFill>
                            <a:srgbClr val="009999"/>
                          </a:solidFill>
                          <a:effectLst/>
                          <a:latin typeface="Arial" panose="020B0604020202020204" pitchFamily="34" charset="0"/>
                        </a:rPr>
                        <a:t>Comulative Impact on IAM Revenues</a:t>
                      </a:r>
                    </a:p>
                  </a:txBody>
                  <a:tcPr marL="6485" marR="6485" marT="6485" marB="0" anchor="b">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76,276</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228,829</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533,934</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991,592</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1,601,802</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2,212,012</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2,822,223</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3,432,433</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a:solidFill>
                            <a:srgbClr val="009999"/>
                          </a:solidFill>
                          <a:effectLst/>
                          <a:latin typeface="Arial" panose="020B0604020202020204" pitchFamily="34" charset="0"/>
                        </a:rPr>
                        <a:t>4,042,643</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tc>
                  <a:txBody>
                    <a:bodyPr/>
                    <a:lstStyle/>
                    <a:p>
                      <a:pPr algn="ctr" rtl="0" fontAlgn="ctr"/>
                      <a:r>
                        <a:rPr lang="en-GB" sz="900" b="1" i="0" u="none" strike="noStrike" dirty="0">
                          <a:solidFill>
                            <a:srgbClr val="009999"/>
                          </a:solidFill>
                          <a:effectLst/>
                          <a:latin typeface="Arial" panose="020B0604020202020204" pitchFamily="34" charset="0"/>
                        </a:rPr>
                        <a:t>4,652,854</a:t>
                      </a:r>
                    </a:p>
                  </a:txBody>
                  <a:tcPr marL="6485" marR="6485" marT="6485" marB="0"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tcPr>
                </a:tc>
                <a:extLst>
                  <a:ext uri="{0D108BD9-81ED-4DB2-BD59-A6C34878D82A}">
                    <a16:rowId xmlns:a16="http://schemas.microsoft.com/office/drawing/2014/main" val="1028499643"/>
                  </a:ext>
                </a:extLst>
              </a:tr>
            </a:tbl>
          </a:graphicData>
        </a:graphic>
      </p:graphicFrame>
      <p:sp>
        <p:nvSpPr>
          <p:cNvPr id="3" name="Marcador de Posição do Número do Diapositivo 2">
            <a:extLst>
              <a:ext uri="{FF2B5EF4-FFF2-40B4-BE49-F238E27FC236}">
                <a16:creationId xmlns:a16="http://schemas.microsoft.com/office/drawing/2014/main" id="{8C60E4B8-325A-4A65-A09F-9F9DA41C9728}"/>
              </a:ext>
            </a:extLst>
          </p:cNvPr>
          <p:cNvSpPr>
            <a:spLocks noGrp="1"/>
          </p:cNvSpPr>
          <p:nvPr>
            <p:ph type="sldNum" sz="quarter" idx="12"/>
          </p:nvPr>
        </p:nvSpPr>
        <p:spPr/>
        <p:txBody>
          <a:bodyPr/>
          <a:lstStyle/>
          <a:p>
            <a:fld id="{C1D7F914-E4F7-455C-A1CC-52701B4165D2}" type="slidenum">
              <a:rPr lang="en-GB" smtClean="0"/>
              <a:t>56</a:t>
            </a:fld>
            <a:endParaRPr lang="en-GB"/>
          </a:p>
        </p:txBody>
      </p:sp>
    </p:spTree>
    <p:extLst>
      <p:ext uri="{BB962C8B-B14F-4D97-AF65-F5344CB8AC3E}">
        <p14:creationId xmlns:p14="http://schemas.microsoft.com/office/powerpoint/2010/main" val="36097909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18. Decision</a:t>
            </a:r>
            <a:br>
              <a:rPr lang="en-GB" sz="1800" b="1" dirty="0">
                <a:solidFill>
                  <a:srgbClr val="569DA4"/>
                </a:solidFill>
                <a:latin typeface="Arial" panose="020B0604020202020204" pitchFamily="34" charset="0"/>
                <a:cs typeface="Arial" panose="020B0604020202020204" pitchFamily="34" charset="0"/>
              </a:rPr>
            </a:b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a:noFill/>
          <a:ln>
            <a:solidFill>
              <a:schemeClr val="bg1"/>
            </a:solidFill>
          </a:ln>
        </p:spPr>
        <p:txBody>
          <a:bodyPr>
            <a:normAutofit fontScale="85000" lnSpcReduction="10000"/>
          </a:bodyPr>
          <a:lstStyle/>
          <a:p>
            <a:pPr marL="0" indent="0" algn="just">
              <a:lnSpc>
                <a:spcPct val="150000"/>
              </a:lnSpc>
              <a:spcBef>
                <a:spcPts val="600"/>
              </a:spcBef>
              <a:spcAft>
                <a:spcPts val="600"/>
              </a:spcAft>
              <a:buNone/>
            </a:pPr>
            <a:r>
              <a:rPr lang="en-GB" sz="1400" dirty="0">
                <a:solidFill>
                  <a:srgbClr val="569DA4"/>
                </a:solidFill>
                <a:latin typeface="Arial" panose="020B0604020202020204" pitchFamily="34" charset="0"/>
                <a:cs typeface="Arial" panose="020B0604020202020204" pitchFamily="34" charset="0"/>
              </a:rPr>
              <a:t>Phase 1 - Inception Phase</a:t>
            </a:r>
          </a:p>
          <a:p>
            <a:pPr algn="just">
              <a:lnSpc>
                <a:spcPct val="150000"/>
              </a:lnSpc>
              <a:spcBef>
                <a:spcPts val="600"/>
              </a:spcBef>
              <a:spcAft>
                <a:spcPts val="600"/>
              </a:spcAft>
              <a:buClr>
                <a:srgbClr val="569DA4"/>
              </a:buClr>
            </a:pPr>
            <a:r>
              <a:rPr lang="en-GB" sz="1400" dirty="0">
                <a:latin typeface="Arial" panose="020B0604020202020204" pitchFamily="34" charset="0"/>
                <a:cs typeface="Arial" panose="020B0604020202020204" pitchFamily="34" charset="0"/>
              </a:rPr>
              <a:t>Each of the ginners will purchase individual equipment, at it´s own seed capacity need, with co-funding raised by AAM and Technical assistance and training provided to all ginners staff, who will run the small seed plant and field team.</a:t>
            </a:r>
          </a:p>
          <a:p>
            <a:pPr algn="just">
              <a:lnSpc>
                <a:spcPct val="150000"/>
              </a:lnSpc>
              <a:spcBef>
                <a:spcPts val="600"/>
              </a:spcBef>
              <a:spcAft>
                <a:spcPts val="600"/>
              </a:spcAft>
              <a:buClr>
                <a:srgbClr val="569DA4"/>
              </a:buClr>
            </a:pPr>
            <a:r>
              <a:rPr lang="en-GB" sz="1400" dirty="0">
                <a:latin typeface="Arial" panose="020B0604020202020204" pitchFamily="34" charset="0"/>
                <a:cs typeface="Arial" panose="020B0604020202020204" pitchFamily="34" charset="0"/>
              </a:rPr>
              <a:t>A data collection system will be installed and M&amp;E reports will be developed to learn from the challenges and the real impact in the SHF´s yields, etc.</a:t>
            </a:r>
          </a:p>
          <a:p>
            <a:pPr algn="just">
              <a:lnSpc>
                <a:spcPct val="150000"/>
              </a:lnSpc>
              <a:spcBef>
                <a:spcPts val="600"/>
              </a:spcBef>
              <a:spcAft>
                <a:spcPts val="600"/>
              </a:spcAft>
              <a:buClr>
                <a:srgbClr val="569DA4"/>
              </a:buClr>
            </a:pPr>
            <a:r>
              <a:rPr lang="en-GB" sz="1400" dirty="0">
                <a:latin typeface="Arial" panose="020B0604020202020204" pitchFamily="34" charset="0"/>
                <a:cs typeface="Arial" panose="020B0604020202020204" pitchFamily="34" charset="0"/>
              </a:rPr>
              <a:t>This will run for 2 years, and then start the 2nd phase, with an update/review of the full plant for the sector.</a:t>
            </a:r>
          </a:p>
          <a:p>
            <a:pPr marL="0" indent="0" algn="just">
              <a:lnSpc>
                <a:spcPct val="150000"/>
              </a:lnSpc>
              <a:spcBef>
                <a:spcPts val="600"/>
              </a:spcBef>
              <a:spcAft>
                <a:spcPts val="600"/>
              </a:spcAft>
              <a:buNone/>
            </a:pPr>
            <a:r>
              <a:rPr lang="en-GB" sz="1400" dirty="0">
                <a:solidFill>
                  <a:srgbClr val="569DA4"/>
                </a:solidFill>
                <a:latin typeface="Arial" panose="020B0604020202020204" pitchFamily="34" charset="0"/>
                <a:cs typeface="Arial" panose="020B0604020202020204" pitchFamily="34" charset="0"/>
              </a:rPr>
              <a:t>Phase 2 - Full plant for the sector</a:t>
            </a:r>
          </a:p>
          <a:p>
            <a:pPr algn="just">
              <a:lnSpc>
                <a:spcPct val="150000"/>
              </a:lnSpc>
              <a:spcBef>
                <a:spcPts val="600"/>
              </a:spcBef>
              <a:spcAft>
                <a:spcPts val="600"/>
              </a:spcAft>
              <a:buClr>
                <a:srgbClr val="569DA4"/>
              </a:buClr>
            </a:pPr>
            <a:r>
              <a:rPr lang="en-GB" sz="1400" dirty="0">
                <a:latin typeface="Arial" panose="020B0604020202020204" pitchFamily="34" charset="0"/>
                <a:cs typeface="Arial" panose="020B0604020202020204" pitchFamily="34" charset="0"/>
              </a:rPr>
              <a:t>With the learnings from the 2 years inception phase and visits during third year to seed </a:t>
            </a:r>
            <a:r>
              <a:rPr lang="en-GB" sz="1400" dirty="0" err="1">
                <a:latin typeface="Arial" panose="020B0604020202020204" pitchFamily="34" charset="0"/>
                <a:cs typeface="Arial" panose="020B0604020202020204" pitchFamily="34" charset="0"/>
              </a:rPr>
              <a:t>delinting</a:t>
            </a:r>
            <a:r>
              <a:rPr lang="en-GB" sz="1400" dirty="0">
                <a:latin typeface="Arial" panose="020B0604020202020204" pitchFamily="34" charset="0"/>
                <a:cs typeface="Arial" panose="020B0604020202020204" pitchFamily="34" charset="0"/>
              </a:rPr>
              <a:t> plants from the two selected offers, update/review the procurement process, decide and start implementation.</a:t>
            </a:r>
          </a:p>
          <a:p>
            <a:pPr marL="0" indent="0" algn="just">
              <a:lnSpc>
                <a:spcPct val="150000"/>
              </a:lnSpc>
              <a:spcBef>
                <a:spcPts val="600"/>
              </a:spcBef>
              <a:spcAft>
                <a:spcPts val="600"/>
              </a:spcAft>
              <a:buNone/>
            </a:pPr>
            <a:r>
              <a:rPr lang="en-GB" sz="1400" dirty="0">
                <a:solidFill>
                  <a:srgbClr val="569DA4"/>
                </a:solidFill>
                <a:latin typeface="Arial" panose="020B0604020202020204" pitchFamily="34" charset="0"/>
                <a:cs typeface="Arial" panose="020B0604020202020204" pitchFamily="34" charset="0"/>
              </a:rPr>
              <a:t>Decision Advantages</a:t>
            </a:r>
          </a:p>
          <a:p>
            <a:pPr algn="just">
              <a:lnSpc>
                <a:spcPct val="150000"/>
              </a:lnSpc>
              <a:spcBef>
                <a:spcPts val="600"/>
              </a:spcBef>
              <a:spcAft>
                <a:spcPts val="600"/>
              </a:spcAft>
              <a:buClr>
                <a:srgbClr val="569DA4"/>
              </a:buClr>
            </a:pPr>
            <a:r>
              <a:rPr lang="en-GB" sz="1400" dirty="0">
                <a:latin typeface="Arial" panose="020B0604020202020204" pitchFamily="34" charset="0"/>
                <a:cs typeface="Arial" panose="020B0604020202020204" pitchFamily="34" charset="0"/>
              </a:rPr>
              <a:t>Less Investment with the inception phase. Each ginner will invest 160.000 USD per 200Kg/H unit instead of 1.2M USD ( most economical option from SWAN) or 3.2M USD (most economical option from EMKAT);</a:t>
            </a:r>
          </a:p>
          <a:p>
            <a:pPr algn="just">
              <a:lnSpc>
                <a:spcPct val="150000"/>
              </a:lnSpc>
              <a:spcBef>
                <a:spcPts val="600"/>
              </a:spcBef>
              <a:spcAft>
                <a:spcPts val="600"/>
              </a:spcAft>
              <a:buClr>
                <a:srgbClr val="569DA4"/>
              </a:buClr>
            </a:pPr>
            <a:r>
              <a:rPr lang="en-GB" sz="1400" dirty="0">
                <a:latin typeface="Arial" panose="020B0604020202020204" pitchFamily="34" charset="0"/>
                <a:cs typeface="Arial" panose="020B0604020202020204" pitchFamily="34" charset="0"/>
              </a:rPr>
              <a:t>There is no reliable information about the impact in terms of the increase in yields in general, and the inception phase will allow to have reliable information about it;</a:t>
            </a:r>
          </a:p>
          <a:p>
            <a:pPr algn="just">
              <a:lnSpc>
                <a:spcPct val="150000"/>
              </a:lnSpc>
              <a:spcBef>
                <a:spcPts val="600"/>
              </a:spcBef>
              <a:spcAft>
                <a:spcPts val="600"/>
              </a:spcAft>
              <a:buClr>
                <a:srgbClr val="569DA4"/>
              </a:buClr>
            </a:pPr>
            <a:r>
              <a:rPr lang="en-GB" sz="1400" dirty="0">
                <a:latin typeface="Arial" panose="020B0604020202020204" pitchFamily="34" charset="0"/>
                <a:cs typeface="Arial" panose="020B0604020202020204" pitchFamily="34" charset="0"/>
              </a:rPr>
              <a:t>It allows learning time for the ginners contributing to reduce mistakes in phase 2 after a higher investment;</a:t>
            </a:r>
          </a:p>
          <a:p>
            <a:pPr algn="just">
              <a:lnSpc>
                <a:spcPct val="150000"/>
              </a:lnSpc>
              <a:spcBef>
                <a:spcPts val="600"/>
              </a:spcBef>
              <a:spcAft>
                <a:spcPts val="600"/>
              </a:spcAft>
              <a:buClr>
                <a:srgbClr val="569DA4"/>
              </a:buClr>
            </a:pPr>
            <a:r>
              <a:rPr lang="en-GB" sz="1400" dirty="0">
                <a:latin typeface="Arial" panose="020B0604020202020204" pitchFamily="34" charset="0"/>
                <a:cs typeface="Arial" panose="020B0604020202020204" pitchFamily="34" charset="0"/>
              </a:rPr>
              <a:t>Following the Liebig law of the minimum, will be more efficient to invest less in the seed technology in the inception phase and also invest in Technical Assistance regarding </a:t>
            </a:r>
            <a:r>
              <a:rPr lang="en-GB" sz="1400" dirty="0" err="1">
                <a:latin typeface="Arial" panose="020B0604020202020204" pitchFamily="34" charset="0"/>
                <a:cs typeface="Arial" panose="020B0604020202020204" pitchFamily="34" charset="0"/>
              </a:rPr>
              <a:t>delinted</a:t>
            </a:r>
            <a:r>
              <a:rPr lang="en-GB" sz="1400" dirty="0">
                <a:latin typeface="Arial" panose="020B0604020202020204" pitchFamily="34" charset="0"/>
                <a:cs typeface="Arial" panose="020B0604020202020204" pitchFamily="34" charset="0"/>
              </a:rPr>
              <a:t> seed benefits research and small holder farmers motivation. In this model, the investment in the phase 2 will be more efficient and less risky.</a:t>
            </a:r>
          </a:p>
          <a:p>
            <a:pPr marL="0" indent="0">
              <a:lnSpc>
                <a:spcPct val="150000"/>
              </a:lnSpc>
              <a:spcBef>
                <a:spcPts val="1200"/>
              </a:spcBef>
              <a:spcAft>
                <a:spcPts val="12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07C17FE7-6ABF-4F96-AF79-1192D800D93F}"/>
              </a:ext>
            </a:extLst>
          </p:cNvPr>
          <p:cNvSpPr>
            <a:spLocks noGrp="1"/>
          </p:cNvSpPr>
          <p:nvPr>
            <p:ph type="sldNum" sz="quarter" idx="12"/>
          </p:nvPr>
        </p:nvSpPr>
        <p:spPr/>
        <p:txBody>
          <a:bodyPr/>
          <a:lstStyle/>
          <a:p>
            <a:fld id="{C1D7F914-E4F7-455C-A1CC-52701B4165D2}" type="slidenum">
              <a:rPr lang="en-GB" smtClean="0"/>
              <a:t>57</a:t>
            </a:fld>
            <a:endParaRPr lang="en-GB"/>
          </a:p>
        </p:txBody>
      </p:sp>
    </p:spTree>
    <p:extLst>
      <p:ext uri="{BB962C8B-B14F-4D97-AF65-F5344CB8AC3E}">
        <p14:creationId xmlns:p14="http://schemas.microsoft.com/office/powerpoint/2010/main" val="18051815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19. Implementation plan &amp; Schedule</a:t>
            </a:r>
            <a:br>
              <a:rPr lang="en-GB" sz="1800" b="1" dirty="0">
                <a:solidFill>
                  <a:srgbClr val="569DA4"/>
                </a:solidFill>
                <a:latin typeface="Arial" panose="020B0604020202020204" pitchFamily="34" charset="0"/>
                <a:cs typeface="Arial" panose="020B0604020202020204" pitchFamily="34" charset="0"/>
              </a:rPr>
            </a:br>
            <a:endParaRPr lang="en-GB" sz="1300" dirty="0">
              <a:solidFill>
                <a:srgbClr val="569DA4"/>
              </a:solidFill>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FEB7EF06-2732-4801-ADC4-9EAD2CDE414B}"/>
              </a:ext>
            </a:extLst>
          </p:cNvPr>
          <p:cNvSpPr>
            <a:spLocks noGrp="1"/>
          </p:cNvSpPr>
          <p:nvPr>
            <p:ph type="sldNum" sz="quarter" idx="12"/>
          </p:nvPr>
        </p:nvSpPr>
        <p:spPr/>
        <p:txBody>
          <a:bodyPr/>
          <a:lstStyle/>
          <a:p>
            <a:fld id="{C1D7F914-E4F7-455C-A1CC-52701B4165D2}" type="slidenum">
              <a:rPr lang="en-GB" smtClean="0"/>
              <a:t>58</a:t>
            </a:fld>
            <a:endParaRPr lang="en-GB"/>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821748625"/>
              </p:ext>
            </p:extLst>
          </p:nvPr>
        </p:nvGraphicFramePr>
        <p:xfrm>
          <a:off x="496392" y="714099"/>
          <a:ext cx="10857412" cy="5854534"/>
        </p:xfrm>
        <a:graphic>
          <a:graphicData uri="http://schemas.openxmlformats.org/drawingml/2006/table">
            <a:tbl>
              <a:tblPr/>
              <a:tblGrid>
                <a:gridCol w="726449">
                  <a:extLst>
                    <a:ext uri="{9D8B030D-6E8A-4147-A177-3AD203B41FA5}">
                      <a16:colId xmlns:a16="http://schemas.microsoft.com/office/drawing/2014/main" val="2141198852"/>
                    </a:ext>
                  </a:extLst>
                </a:gridCol>
                <a:gridCol w="5115423">
                  <a:extLst>
                    <a:ext uri="{9D8B030D-6E8A-4147-A177-3AD203B41FA5}">
                      <a16:colId xmlns:a16="http://schemas.microsoft.com/office/drawing/2014/main" val="3595564508"/>
                    </a:ext>
                  </a:extLst>
                </a:gridCol>
                <a:gridCol w="127129">
                  <a:extLst>
                    <a:ext uri="{9D8B030D-6E8A-4147-A177-3AD203B41FA5}">
                      <a16:colId xmlns:a16="http://schemas.microsoft.com/office/drawing/2014/main" val="4144158584"/>
                    </a:ext>
                  </a:extLst>
                </a:gridCol>
                <a:gridCol w="127129">
                  <a:extLst>
                    <a:ext uri="{9D8B030D-6E8A-4147-A177-3AD203B41FA5}">
                      <a16:colId xmlns:a16="http://schemas.microsoft.com/office/drawing/2014/main" val="1380771589"/>
                    </a:ext>
                  </a:extLst>
                </a:gridCol>
                <a:gridCol w="127129">
                  <a:extLst>
                    <a:ext uri="{9D8B030D-6E8A-4147-A177-3AD203B41FA5}">
                      <a16:colId xmlns:a16="http://schemas.microsoft.com/office/drawing/2014/main" val="4015944049"/>
                    </a:ext>
                  </a:extLst>
                </a:gridCol>
                <a:gridCol w="127129">
                  <a:extLst>
                    <a:ext uri="{9D8B030D-6E8A-4147-A177-3AD203B41FA5}">
                      <a16:colId xmlns:a16="http://schemas.microsoft.com/office/drawing/2014/main" val="2391485675"/>
                    </a:ext>
                  </a:extLst>
                </a:gridCol>
                <a:gridCol w="127129">
                  <a:extLst>
                    <a:ext uri="{9D8B030D-6E8A-4147-A177-3AD203B41FA5}">
                      <a16:colId xmlns:a16="http://schemas.microsoft.com/office/drawing/2014/main" val="2006401804"/>
                    </a:ext>
                  </a:extLst>
                </a:gridCol>
                <a:gridCol w="127129">
                  <a:extLst>
                    <a:ext uri="{9D8B030D-6E8A-4147-A177-3AD203B41FA5}">
                      <a16:colId xmlns:a16="http://schemas.microsoft.com/office/drawing/2014/main" val="259744500"/>
                    </a:ext>
                  </a:extLst>
                </a:gridCol>
                <a:gridCol w="127129">
                  <a:extLst>
                    <a:ext uri="{9D8B030D-6E8A-4147-A177-3AD203B41FA5}">
                      <a16:colId xmlns:a16="http://schemas.microsoft.com/office/drawing/2014/main" val="1703721667"/>
                    </a:ext>
                  </a:extLst>
                </a:gridCol>
                <a:gridCol w="127129">
                  <a:extLst>
                    <a:ext uri="{9D8B030D-6E8A-4147-A177-3AD203B41FA5}">
                      <a16:colId xmlns:a16="http://schemas.microsoft.com/office/drawing/2014/main" val="439468492"/>
                    </a:ext>
                  </a:extLst>
                </a:gridCol>
                <a:gridCol w="127129">
                  <a:extLst>
                    <a:ext uri="{9D8B030D-6E8A-4147-A177-3AD203B41FA5}">
                      <a16:colId xmlns:a16="http://schemas.microsoft.com/office/drawing/2014/main" val="2529697966"/>
                    </a:ext>
                  </a:extLst>
                </a:gridCol>
                <a:gridCol w="199774">
                  <a:extLst>
                    <a:ext uri="{9D8B030D-6E8A-4147-A177-3AD203B41FA5}">
                      <a16:colId xmlns:a16="http://schemas.microsoft.com/office/drawing/2014/main" val="149596689"/>
                    </a:ext>
                  </a:extLst>
                </a:gridCol>
                <a:gridCol w="199774">
                  <a:extLst>
                    <a:ext uri="{9D8B030D-6E8A-4147-A177-3AD203B41FA5}">
                      <a16:colId xmlns:a16="http://schemas.microsoft.com/office/drawing/2014/main" val="3194472679"/>
                    </a:ext>
                  </a:extLst>
                </a:gridCol>
                <a:gridCol w="199774">
                  <a:extLst>
                    <a:ext uri="{9D8B030D-6E8A-4147-A177-3AD203B41FA5}">
                      <a16:colId xmlns:a16="http://schemas.microsoft.com/office/drawing/2014/main" val="2234128346"/>
                    </a:ext>
                  </a:extLst>
                </a:gridCol>
                <a:gridCol w="529704">
                  <a:extLst>
                    <a:ext uri="{9D8B030D-6E8A-4147-A177-3AD203B41FA5}">
                      <a16:colId xmlns:a16="http://schemas.microsoft.com/office/drawing/2014/main" val="2907763104"/>
                    </a:ext>
                  </a:extLst>
                </a:gridCol>
                <a:gridCol w="127129">
                  <a:extLst>
                    <a:ext uri="{9D8B030D-6E8A-4147-A177-3AD203B41FA5}">
                      <a16:colId xmlns:a16="http://schemas.microsoft.com/office/drawing/2014/main" val="3838188263"/>
                    </a:ext>
                  </a:extLst>
                </a:gridCol>
                <a:gridCol w="127129">
                  <a:extLst>
                    <a:ext uri="{9D8B030D-6E8A-4147-A177-3AD203B41FA5}">
                      <a16:colId xmlns:a16="http://schemas.microsoft.com/office/drawing/2014/main" val="2676066687"/>
                    </a:ext>
                  </a:extLst>
                </a:gridCol>
                <a:gridCol w="127129">
                  <a:extLst>
                    <a:ext uri="{9D8B030D-6E8A-4147-A177-3AD203B41FA5}">
                      <a16:colId xmlns:a16="http://schemas.microsoft.com/office/drawing/2014/main" val="2587730721"/>
                    </a:ext>
                  </a:extLst>
                </a:gridCol>
                <a:gridCol w="127129">
                  <a:extLst>
                    <a:ext uri="{9D8B030D-6E8A-4147-A177-3AD203B41FA5}">
                      <a16:colId xmlns:a16="http://schemas.microsoft.com/office/drawing/2014/main" val="1582266722"/>
                    </a:ext>
                  </a:extLst>
                </a:gridCol>
                <a:gridCol w="127129">
                  <a:extLst>
                    <a:ext uri="{9D8B030D-6E8A-4147-A177-3AD203B41FA5}">
                      <a16:colId xmlns:a16="http://schemas.microsoft.com/office/drawing/2014/main" val="2148715568"/>
                    </a:ext>
                  </a:extLst>
                </a:gridCol>
                <a:gridCol w="127129">
                  <a:extLst>
                    <a:ext uri="{9D8B030D-6E8A-4147-A177-3AD203B41FA5}">
                      <a16:colId xmlns:a16="http://schemas.microsoft.com/office/drawing/2014/main" val="2780502247"/>
                    </a:ext>
                  </a:extLst>
                </a:gridCol>
                <a:gridCol w="127129">
                  <a:extLst>
                    <a:ext uri="{9D8B030D-6E8A-4147-A177-3AD203B41FA5}">
                      <a16:colId xmlns:a16="http://schemas.microsoft.com/office/drawing/2014/main" val="1992860124"/>
                    </a:ext>
                  </a:extLst>
                </a:gridCol>
                <a:gridCol w="127129">
                  <a:extLst>
                    <a:ext uri="{9D8B030D-6E8A-4147-A177-3AD203B41FA5}">
                      <a16:colId xmlns:a16="http://schemas.microsoft.com/office/drawing/2014/main" val="4142800583"/>
                    </a:ext>
                  </a:extLst>
                </a:gridCol>
                <a:gridCol w="127129">
                  <a:extLst>
                    <a:ext uri="{9D8B030D-6E8A-4147-A177-3AD203B41FA5}">
                      <a16:colId xmlns:a16="http://schemas.microsoft.com/office/drawing/2014/main" val="1524210282"/>
                    </a:ext>
                  </a:extLst>
                </a:gridCol>
                <a:gridCol w="199774">
                  <a:extLst>
                    <a:ext uri="{9D8B030D-6E8A-4147-A177-3AD203B41FA5}">
                      <a16:colId xmlns:a16="http://schemas.microsoft.com/office/drawing/2014/main" val="834552830"/>
                    </a:ext>
                  </a:extLst>
                </a:gridCol>
                <a:gridCol w="199774">
                  <a:extLst>
                    <a:ext uri="{9D8B030D-6E8A-4147-A177-3AD203B41FA5}">
                      <a16:colId xmlns:a16="http://schemas.microsoft.com/office/drawing/2014/main" val="1963875191"/>
                    </a:ext>
                  </a:extLst>
                </a:gridCol>
                <a:gridCol w="199774">
                  <a:extLst>
                    <a:ext uri="{9D8B030D-6E8A-4147-A177-3AD203B41FA5}">
                      <a16:colId xmlns:a16="http://schemas.microsoft.com/office/drawing/2014/main" val="2739273566"/>
                    </a:ext>
                  </a:extLst>
                </a:gridCol>
                <a:gridCol w="199774">
                  <a:extLst>
                    <a:ext uri="{9D8B030D-6E8A-4147-A177-3AD203B41FA5}">
                      <a16:colId xmlns:a16="http://schemas.microsoft.com/office/drawing/2014/main" val="3327604874"/>
                    </a:ext>
                  </a:extLst>
                </a:gridCol>
                <a:gridCol w="199774">
                  <a:extLst>
                    <a:ext uri="{9D8B030D-6E8A-4147-A177-3AD203B41FA5}">
                      <a16:colId xmlns:a16="http://schemas.microsoft.com/office/drawing/2014/main" val="777119402"/>
                    </a:ext>
                  </a:extLst>
                </a:gridCol>
                <a:gridCol w="199774">
                  <a:extLst>
                    <a:ext uri="{9D8B030D-6E8A-4147-A177-3AD203B41FA5}">
                      <a16:colId xmlns:a16="http://schemas.microsoft.com/office/drawing/2014/main" val="1622705138"/>
                    </a:ext>
                  </a:extLst>
                </a:gridCol>
                <a:gridCol w="199774">
                  <a:extLst>
                    <a:ext uri="{9D8B030D-6E8A-4147-A177-3AD203B41FA5}">
                      <a16:colId xmlns:a16="http://schemas.microsoft.com/office/drawing/2014/main" val="1736543167"/>
                    </a:ext>
                  </a:extLst>
                </a:gridCol>
                <a:gridCol w="199774">
                  <a:extLst>
                    <a:ext uri="{9D8B030D-6E8A-4147-A177-3AD203B41FA5}">
                      <a16:colId xmlns:a16="http://schemas.microsoft.com/office/drawing/2014/main" val="1136994358"/>
                    </a:ext>
                  </a:extLst>
                </a:gridCol>
              </a:tblGrid>
              <a:tr h="161207">
                <a:tc rowSpan="3">
                  <a:txBody>
                    <a:bodyPr/>
                    <a:lstStyle/>
                    <a:p>
                      <a:pPr algn="ctr" fontAlgn="ctr"/>
                      <a:r>
                        <a:rPr lang="en-GB" sz="1100" b="1" i="0" u="none" strike="noStrike" dirty="0">
                          <a:solidFill>
                            <a:srgbClr val="FFFFFF"/>
                          </a:solidFill>
                          <a:effectLst/>
                          <a:latin typeface="Arial" panose="020B0604020202020204" pitchFamily="34" charset="0"/>
                          <a:cs typeface="Arial" panose="020B0604020202020204" pitchFamily="34" charset="0"/>
                        </a:rPr>
                        <a:t>Phase</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rowSpan="3">
                  <a:txBody>
                    <a:bodyPr/>
                    <a:lstStyle/>
                    <a:p>
                      <a:pPr algn="ctr" fontAlgn="ctr"/>
                      <a:r>
                        <a:rPr lang="en-GB" sz="1100" b="1" i="0" u="none" strike="noStrike" dirty="0">
                          <a:solidFill>
                            <a:srgbClr val="FFFFFF"/>
                          </a:solidFill>
                          <a:effectLst/>
                          <a:latin typeface="Arial" panose="020B0604020202020204" pitchFamily="34" charset="0"/>
                          <a:cs typeface="Arial" panose="020B0604020202020204" pitchFamily="34" charset="0"/>
                        </a:rPr>
                        <a:t>Tasks</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gridSpan="12">
                  <a:txBody>
                    <a:bodyPr/>
                    <a:lstStyle/>
                    <a:p>
                      <a:pPr algn="ctr" fontAlgn="b"/>
                      <a:r>
                        <a:rPr lang="en-GB" sz="1100" b="1" i="0" u="none" strike="noStrike" dirty="0">
                          <a:solidFill>
                            <a:srgbClr val="FFFFFF"/>
                          </a:solidFill>
                          <a:effectLst/>
                          <a:latin typeface="Arial" panose="020B0604020202020204" pitchFamily="34" charset="0"/>
                          <a:cs typeface="Arial" panose="020B0604020202020204" pitchFamily="34" charset="0"/>
                        </a:rPr>
                        <a:t>Year 1</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2ACAA"/>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fontAlgn="b"/>
                      <a:r>
                        <a:rPr lang="en-GB" sz="1100" b="1" i="0" u="none" strike="noStrike" dirty="0">
                          <a:solidFill>
                            <a:srgbClr val="FFFFFF"/>
                          </a:solidFill>
                          <a:effectLst/>
                          <a:latin typeface="Arial" panose="020B0604020202020204" pitchFamily="34" charset="0"/>
                          <a:cs typeface="Arial" panose="020B0604020202020204" pitchFamily="34" charset="0"/>
                        </a:rPr>
                        <a:t>Year 2</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2ACAA"/>
                    </a:solidFill>
                  </a:tcPr>
                </a:tc>
                <a:tc gridSpan="17">
                  <a:txBody>
                    <a:bodyPr/>
                    <a:lstStyle/>
                    <a:p>
                      <a:pPr algn="ctr" fontAlgn="b"/>
                      <a:r>
                        <a:rPr lang="en-GB" sz="1100" b="1" i="0" u="none" strike="noStrike" dirty="0">
                          <a:solidFill>
                            <a:srgbClr val="FFFFFF"/>
                          </a:solidFill>
                          <a:effectLst/>
                          <a:latin typeface="Arial" panose="020B0604020202020204" pitchFamily="34" charset="0"/>
                          <a:cs typeface="Arial" panose="020B0604020202020204" pitchFamily="34" charset="0"/>
                        </a:rPr>
                        <a:t>Year 3</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2ACAA"/>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677184074"/>
                  </a:ext>
                </a:extLst>
              </a:tr>
              <a:tr h="161207">
                <a:tc vMerge="1">
                  <a:txBody>
                    <a:bodyPr/>
                    <a:lstStyle/>
                    <a:p>
                      <a:endParaRPr lang="en-GB"/>
                    </a:p>
                  </a:txBody>
                  <a:tcPr/>
                </a:tc>
                <a:tc vMerge="1">
                  <a:txBody>
                    <a:bodyPr/>
                    <a:lstStyle/>
                    <a:p>
                      <a:endParaRPr lang="en-GB"/>
                    </a:p>
                  </a:txBody>
                  <a:tcPr/>
                </a:tc>
                <a:tc gridSpan="12">
                  <a:txBody>
                    <a:bodyPr/>
                    <a:lstStyle/>
                    <a:p>
                      <a:pPr algn="ctr" fontAlgn="b"/>
                      <a:r>
                        <a:rPr lang="en-GB" sz="1100" b="1" i="0" u="none" strike="noStrike" dirty="0">
                          <a:solidFill>
                            <a:srgbClr val="FFFFFF"/>
                          </a:solidFill>
                          <a:effectLst/>
                          <a:latin typeface="Arial" panose="020B0604020202020204" pitchFamily="34" charset="0"/>
                          <a:cs typeface="Arial" panose="020B0604020202020204" pitchFamily="34" charset="0"/>
                        </a:rPr>
                        <a:t>Month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2ACAA"/>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fontAlgn="b"/>
                      <a:r>
                        <a:rPr lang="en-GB" sz="1100" b="1" i="0" u="none" strike="noStrike">
                          <a:solidFill>
                            <a:srgbClr val="FFFFFF"/>
                          </a:solidFill>
                          <a:effectLst/>
                          <a:latin typeface="Arial" panose="020B0604020202020204" pitchFamily="34" charset="0"/>
                          <a:cs typeface="Arial" panose="020B0604020202020204" pitchFamily="34" charset="0"/>
                        </a:rPr>
                        <a:t>Month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2ACAA"/>
                    </a:solidFill>
                  </a:tcPr>
                </a:tc>
                <a:tc gridSpan="17">
                  <a:txBody>
                    <a:bodyPr/>
                    <a:lstStyle/>
                    <a:p>
                      <a:pPr algn="ctr" fontAlgn="b"/>
                      <a:r>
                        <a:rPr lang="en-GB" sz="1100" b="1" i="0" u="none" strike="noStrike" dirty="0">
                          <a:solidFill>
                            <a:srgbClr val="FFFFFF"/>
                          </a:solidFill>
                          <a:effectLst/>
                          <a:latin typeface="Arial" panose="020B0604020202020204" pitchFamily="34" charset="0"/>
                          <a:cs typeface="Arial" panose="020B0604020202020204" pitchFamily="34" charset="0"/>
                        </a:rPr>
                        <a:t>Month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2ACAA"/>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046899062"/>
                  </a:ext>
                </a:extLst>
              </a:tr>
              <a:tr h="161207">
                <a:tc vMerge="1">
                  <a:txBody>
                    <a:bodyPr/>
                    <a:lstStyle/>
                    <a:p>
                      <a:endParaRPr lang="en-GB"/>
                    </a:p>
                  </a:txBody>
                  <a:tcPr/>
                </a:tc>
                <a:tc vMerge="1">
                  <a:txBody>
                    <a:bodyPr/>
                    <a:lstStyle/>
                    <a:p>
                      <a:endParaRPr lang="en-GB"/>
                    </a:p>
                  </a:txBody>
                  <a:tcPr/>
                </a:tc>
                <a:tc>
                  <a:txBody>
                    <a:bodyPr/>
                    <a:lstStyle/>
                    <a:p>
                      <a:pPr algn="r" fontAlgn="b"/>
                      <a:r>
                        <a:rPr lang="en-GB" sz="1100" b="1" i="0" u="none" strike="noStrike" dirty="0">
                          <a:solidFill>
                            <a:srgbClr val="FFFFFF"/>
                          </a:solidFill>
                          <a:effectLst/>
                          <a:latin typeface="Arial" panose="020B0604020202020204" pitchFamily="34" charset="0"/>
                          <a:cs typeface="Arial" panose="020B0604020202020204" pitchFamily="34" charset="0"/>
                        </a:rPr>
                        <a:t>1</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r" fontAlgn="b"/>
                      <a:r>
                        <a:rPr lang="en-GB" sz="1100" b="1" i="0" u="none" strike="noStrike">
                          <a:solidFill>
                            <a:srgbClr val="FFFFFF"/>
                          </a:solidFill>
                          <a:effectLst/>
                          <a:latin typeface="Arial" panose="020B0604020202020204" pitchFamily="34" charset="0"/>
                          <a:cs typeface="Arial" panose="020B0604020202020204" pitchFamily="34" charset="0"/>
                        </a:rPr>
                        <a:t>2</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r" fontAlgn="b"/>
                      <a:r>
                        <a:rPr lang="en-GB" sz="1100" b="1" i="0" u="none" strike="noStrike">
                          <a:solidFill>
                            <a:srgbClr val="FFFFFF"/>
                          </a:solidFill>
                          <a:effectLst/>
                          <a:latin typeface="Arial" panose="020B0604020202020204" pitchFamily="34" charset="0"/>
                          <a:cs typeface="Arial" panose="020B0604020202020204" pitchFamily="34" charset="0"/>
                        </a:rPr>
                        <a:t>3</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r" fontAlgn="b"/>
                      <a:r>
                        <a:rPr lang="en-GB" sz="1100" b="1" i="0" u="none" strike="noStrike">
                          <a:solidFill>
                            <a:srgbClr val="FFFFFF"/>
                          </a:solidFill>
                          <a:effectLst/>
                          <a:latin typeface="Arial" panose="020B0604020202020204" pitchFamily="34" charset="0"/>
                          <a:cs typeface="Arial" panose="020B0604020202020204" pitchFamily="34" charset="0"/>
                        </a:rPr>
                        <a:t>4</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r" fontAlgn="b"/>
                      <a:r>
                        <a:rPr lang="en-GB" sz="1100" b="1" i="0" u="none" strike="noStrike">
                          <a:solidFill>
                            <a:srgbClr val="FFFFFF"/>
                          </a:solidFill>
                          <a:effectLst/>
                          <a:latin typeface="Arial" panose="020B0604020202020204" pitchFamily="34" charset="0"/>
                          <a:cs typeface="Arial" panose="020B0604020202020204" pitchFamily="34" charset="0"/>
                        </a:rPr>
                        <a:t>5</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r" fontAlgn="b"/>
                      <a:r>
                        <a:rPr lang="en-GB" sz="1100" b="1" i="0" u="none" strike="noStrike">
                          <a:solidFill>
                            <a:srgbClr val="FFFFFF"/>
                          </a:solidFill>
                          <a:effectLst/>
                          <a:latin typeface="Arial" panose="020B0604020202020204" pitchFamily="34" charset="0"/>
                          <a:cs typeface="Arial" panose="020B0604020202020204" pitchFamily="34" charset="0"/>
                        </a:rPr>
                        <a:t>6</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r" fontAlgn="b"/>
                      <a:r>
                        <a:rPr lang="en-GB" sz="1100" b="1" i="0" u="none" strike="noStrike">
                          <a:solidFill>
                            <a:srgbClr val="FFFFFF"/>
                          </a:solidFill>
                          <a:effectLst/>
                          <a:latin typeface="Arial" panose="020B0604020202020204" pitchFamily="34" charset="0"/>
                          <a:cs typeface="Arial" panose="020B0604020202020204" pitchFamily="34" charset="0"/>
                        </a:rPr>
                        <a:t>7</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r" fontAlgn="b"/>
                      <a:r>
                        <a:rPr lang="en-GB" sz="1100" b="1" i="0" u="none" strike="noStrike">
                          <a:solidFill>
                            <a:srgbClr val="FFFFFF"/>
                          </a:solidFill>
                          <a:effectLst/>
                          <a:latin typeface="Arial" panose="020B0604020202020204" pitchFamily="34" charset="0"/>
                          <a:cs typeface="Arial" panose="020B0604020202020204" pitchFamily="34" charset="0"/>
                        </a:rPr>
                        <a:t>8</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r" fontAlgn="b"/>
                      <a:r>
                        <a:rPr lang="en-GB" sz="1100" b="1" i="0" u="none" strike="noStrike">
                          <a:solidFill>
                            <a:srgbClr val="FFFFFF"/>
                          </a:solidFill>
                          <a:effectLst/>
                          <a:latin typeface="Arial" panose="020B0604020202020204" pitchFamily="34" charset="0"/>
                          <a:cs typeface="Arial" panose="020B0604020202020204" pitchFamily="34" charset="0"/>
                        </a:rPr>
                        <a:t>9</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r" fontAlgn="b"/>
                      <a:r>
                        <a:rPr lang="en-GB" sz="1100" b="1" i="0" u="none" strike="noStrike">
                          <a:solidFill>
                            <a:srgbClr val="FFFFFF"/>
                          </a:solidFill>
                          <a:effectLst/>
                          <a:latin typeface="Arial" panose="020B0604020202020204" pitchFamily="34" charset="0"/>
                          <a:cs typeface="Arial" panose="020B0604020202020204" pitchFamily="34" charset="0"/>
                        </a:rPr>
                        <a:t>10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r" fontAlgn="b"/>
                      <a:r>
                        <a:rPr lang="en-GB" sz="1100" b="1" i="0" u="none" strike="noStrike">
                          <a:solidFill>
                            <a:srgbClr val="FFFFFF"/>
                          </a:solidFill>
                          <a:effectLst/>
                          <a:latin typeface="Arial" panose="020B0604020202020204" pitchFamily="34" charset="0"/>
                          <a:cs typeface="Arial" panose="020B0604020202020204" pitchFamily="34" charset="0"/>
                        </a:rPr>
                        <a:t>11</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r" fontAlgn="b"/>
                      <a:r>
                        <a:rPr lang="en-GB" sz="1100" b="1" i="0" u="none" strike="noStrike">
                          <a:solidFill>
                            <a:srgbClr val="FFFFFF"/>
                          </a:solidFill>
                          <a:effectLst/>
                          <a:latin typeface="Arial" panose="020B0604020202020204" pitchFamily="34" charset="0"/>
                          <a:cs typeface="Arial" panose="020B0604020202020204" pitchFamily="34" charset="0"/>
                        </a:rPr>
                        <a:t>12</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1" i="0" u="none" strike="noStrike">
                          <a:solidFill>
                            <a:srgbClr val="FFFFFF"/>
                          </a:solidFill>
                          <a:effectLst/>
                          <a:latin typeface="Arial" panose="020B0604020202020204" pitchFamily="34" charset="0"/>
                          <a:cs typeface="Arial" panose="020B0604020202020204" pitchFamily="34" charset="0"/>
                        </a:rPr>
                        <a:t>1 to 12</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r" fontAlgn="b"/>
                      <a:r>
                        <a:rPr lang="en-GB" sz="1100" b="1" i="0" u="none" strike="noStrike">
                          <a:solidFill>
                            <a:srgbClr val="FFFFFF"/>
                          </a:solidFill>
                          <a:effectLst/>
                          <a:latin typeface="Arial" panose="020B0604020202020204" pitchFamily="34" charset="0"/>
                          <a:cs typeface="Arial" panose="020B0604020202020204" pitchFamily="34" charset="0"/>
                        </a:rPr>
                        <a:t>1</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r" fontAlgn="b"/>
                      <a:r>
                        <a:rPr lang="en-GB" sz="1100" b="1" i="0" u="none" strike="noStrike">
                          <a:solidFill>
                            <a:srgbClr val="FFFFFF"/>
                          </a:solidFill>
                          <a:effectLst/>
                          <a:latin typeface="Arial" panose="020B0604020202020204" pitchFamily="34" charset="0"/>
                          <a:cs typeface="Arial" panose="020B0604020202020204" pitchFamily="34" charset="0"/>
                        </a:rPr>
                        <a:t>2</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r" fontAlgn="b"/>
                      <a:r>
                        <a:rPr lang="en-GB" sz="1100" b="1" i="0" u="none" strike="noStrike">
                          <a:solidFill>
                            <a:srgbClr val="FFFFFF"/>
                          </a:solidFill>
                          <a:effectLst/>
                          <a:latin typeface="Arial" panose="020B0604020202020204" pitchFamily="34" charset="0"/>
                          <a:cs typeface="Arial" panose="020B0604020202020204" pitchFamily="34" charset="0"/>
                        </a:rPr>
                        <a:t>3</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r" fontAlgn="b"/>
                      <a:r>
                        <a:rPr lang="en-GB" sz="1100" b="1" i="0" u="none" strike="noStrike">
                          <a:solidFill>
                            <a:srgbClr val="FFFFFF"/>
                          </a:solidFill>
                          <a:effectLst/>
                          <a:latin typeface="Arial" panose="020B0604020202020204" pitchFamily="34" charset="0"/>
                          <a:cs typeface="Arial" panose="020B0604020202020204" pitchFamily="34" charset="0"/>
                        </a:rPr>
                        <a:t>4</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r" fontAlgn="b"/>
                      <a:r>
                        <a:rPr lang="en-GB" sz="1100" b="1" i="0" u="none" strike="noStrike">
                          <a:solidFill>
                            <a:srgbClr val="FFFFFF"/>
                          </a:solidFill>
                          <a:effectLst/>
                          <a:latin typeface="Arial" panose="020B0604020202020204" pitchFamily="34" charset="0"/>
                          <a:cs typeface="Arial" panose="020B0604020202020204" pitchFamily="34" charset="0"/>
                        </a:rPr>
                        <a:t>5</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r" fontAlgn="b"/>
                      <a:r>
                        <a:rPr lang="en-GB" sz="1100" b="1" i="0" u="none" strike="noStrike">
                          <a:solidFill>
                            <a:srgbClr val="FFFFFF"/>
                          </a:solidFill>
                          <a:effectLst/>
                          <a:latin typeface="Arial" panose="020B0604020202020204" pitchFamily="34" charset="0"/>
                          <a:cs typeface="Arial" panose="020B0604020202020204" pitchFamily="34" charset="0"/>
                        </a:rPr>
                        <a:t>6</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r" fontAlgn="b"/>
                      <a:r>
                        <a:rPr lang="en-GB" sz="1100" b="1" i="0" u="none" strike="noStrike">
                          <a:solidFill>
                            <a:srgbClr val="FFFFFF"/>
                          </a:solidFill>
                          <a:effectLst/>
                          <a:latin typeface="Arial" panose="020B0604020202020204" pitchFamily="34" charset="0"/>
                          <a:cs typeface="Arial" panose="020B0604020202020204" pitchFamily="34" charset="0"/>
                        </a:rPr>
                        <a:t>7</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r" fontAlgn="b"/>
                      <a:r>
                        <a:rPr lang="en-GB" sz="1100" b="1" i="0" u="none" strike="noStrike">
                          <a:solidFill>
                            <a:srgbClr val="FFFFFF"/>
                          </a:solidFill>
                          <a:effectLst/>
                          <a:latin typeface="Arial" panose="020B0604020202020204" pitchFamily="34" charset="0"/>
                          <a:cs typeface="Arial" panose="020B0604020202020204" pitchFamily="34" charset="0"/>
                        </a:rPr>
                        <a:t>8</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r" fontAlgn="b"/>
                      <a:r>
                        <a:rPr lang="en-GB" sz="1100" b="1" i="0" u="none" strike="noStrike">
                          <a:solidFill>
                            <a:srgbClr val="FFFFFF"/>
                          </a:solidFill>
                          <a:effectLst/>
                          <a:latin typeface="Arial" panose="020B0604020202020204" pitchFamily="34" charset="0"/>
                          <a:cs typeface="Arial" panose="020B0604020202020204" pitchFamily="34" charset="0"/>
                        </a:rPr>
                        <a:t>9</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r" fontAlgn="b"/>
                      <a:r>
                        <a:rPr lang="en-GB" sz="1100" b="1" i="0" u="none" strike="noStrike">
                          <a:solidFill>
                            <a:srgbClr val="FFFFFF"/>
                          </a:solidFill>
                          <a:effectLst/>
                          <a:latin typeface="Arial" panose="020B0604020202020204" pitchFamily="34" charset="0"/>
                          <a:cs typeface="Arial" panose="020B0604020202020204" pitchFamily="34" charset="0"/>
                        </a:rPr>
                        <a:t>10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r" fontAlgn="b"/>
                      <a:r>
                        <a:rPr lang="en-GB" sz="1100" b="1" i="0" u="none" strike="noStrike">
                          <a:solidFill>
                            <a:srgbClr val="FFFFFF"/>
                          </a:solidFill>
                          <a:effectLst/>
                          <a:latin typeface="Arial" panose="020B0604020202020204" pitchFamily="34" charset="0"/>
                          <a:cs typeface="Arial" panose="020B0604020202020204" pitchFamily="34" charset="0"/>
                        </a:rPr>
                        <a:t>11</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r" fontAlgn="b"/>
                      <a:r>
                        <a:rPr lang="en-GB" sz="1100" b="1" i="0" u="none" strike="noStrike">
                          <a:solidFill>
                            <a:srgbClr val="FFFFFF"/>
                          </a:solidFill>
                          <a:effectLst/>
                          <a:latin typeface="Arial" panose="020B0604020202020204" pitchFamily="34" charset="0"/>
                          <a:cs typeface="Arial" panose="020B0604020202020204" pitchFamily="34" charset="0"/>
                        </a:rPr>
                        <a:t>12</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r" fontAlgn="b"/>
                      <a:r>
                        <a:rPr lang="en-GB" sz="1100" b="1" i="0" u="none" strike="noStrike">
                          <a:solidFill>
                            <a:srgbClr val="FFFFFF"/>
                          </a:solidFill>
                          <a:effectLst/>
                          <a:latin typeface="Arial" panose="020B0604020202020204" pitchFamily="34" charset="0"/>
                          <a:cs typeface="Arial" panose="020B0604020202020204" pitchFamily="34" charset="0"/>
                        </a:rPr>
                        <a:t>13</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r" fontAlgn="b"/>
                      <a:r>
                        <a:rPr lang="en-GB" sz="1100" b="1" i="0" u="none" strike="noStrike" dirty="0">
                          <a:solidFill>
                            <a:srgbClr val="FFFFFF"/>
                          </a:solidFill>
                          <a:effectLst/>
                          <a:latin typeface="Arial" panose="020B0604020202020204" pitchFamily="34" charset="0"/>
                          <a:cs typeface="Arial" panose="020B0604020202020204" pitchFamily="34" charset="0"/>
                        </a:rPr>
                        <a:t>14</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r" fontAlgn="b"/>
                      <a:r>
                        <a:rPr lang="en-GB" sz="1100" b="1" i="0" u="none" strike="noStrike">
                          <a:solidFill>
                            <a:srgbClr val="FFFFFF"/>
                          </a:solidFill>
                          <a:effectLst/>
                          <a:latin typeface="Arial" panose="020B0604020202020204" pitchFamily="34" charset="0"/>
                          <a:cs typeface="Arial" panose="020B0604020202020204" pitchFamily="34" charset="0"/>
                        </a:rPr>
                        <a:t>15</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r" fontAlgn="b"/>
                      <a:r>
                        <a:rPr lang="en-GB" sz="1100" b="1" i="0" u="none" strike="noStrike">
                          <a:solidFill>
                            <a:srgbClr val="FFFFFF"/>
                          </a:solidFill>
                          <a:effectLst/>
                          <a:latin typeface="Arial" panose="020B0604020202020204" pitchFamily="34" charset="0"/>
                          <a:cs typeface="Arial" panose="020B0604020202020204" pitchFamily="34" charset="0"/>
                        </a:rPr>
                        <a:t>16</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r" fontAlgn="b"/>
                      <a:r>
                        <a:rPr lang="en-GB" sz="1100" b="1" i="0" u="none" strike="noStrike" dirty="0">
                          <a:solidFill>
                            <a:srgbClr val="FFFFFF"/>
                          </a:solidFill>
                          <a:effectLst/>
                          <a:latin typeface="Arial" panose="020B0604020202020204" pitchFamily="34" charset="0"/>
                          <a:cs typeface="Arial" panose="020B0604020202020204" pitchFamily="34" charset="0"/>
                        </a:rPr>
                        <a:t>17</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extLst>
                  <a:ext uri="{0D108BD9-81ED-4DB2-BD59-A6C34878D82A}">
                    <a16:rowId xmlns:a16="http://schemas.microsoft.com/office/drawing/2014/main" val="3947812012"/>
                  </a:ext>
                </a:extLst>
              </a:tr>
              <a:tr h="322414">
                <a:tc rowSpan="9">
                  <a:txBody>
                    <a:bodyPr/>
                    <a:lstStyle/>
                    <a:p>
                      <a:pPr algn="ctr" fontAlgn="ctr"/>
                      <a:r>
                        <a:rPr lang="en-GB" sz="1100" b="0" i="0" u="none" strike="noStrike">
                          <a:solidFill>
                            <a:srgbClr val="52ACAA"/>
                          </a:solidFill>
                          <a:effectLst/>
                          <a:latin typeface="Arial" panose="020B0604020202020204" pitchFamily="34" charset="0"/>
                          <a:cs typeface="Arial" panose="020B0604020202020204" pitchFamily="34" charset="0"/>
                        </a:rPr>
                        <a:t>Inception Phase</a:t>
                      </a:r>
                    </a:p>
                  </a:txBody>
                  <a:tcPr marL="0" marR="0" marT="0" marB="0" anchor="ctr">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just" fontAlgn="b"/>
                      <a:r>
                        <a:rPr lang="en-GB" sz="1100" b="0" i="0" u="none" strike="noStrike" dirty="0">
                          <a:solidFill>
                            <a:srgbClr val="52ACAA"/>
                          </a:solidFill>
                          <a:effectLst/>
                          <a:latin typeface="Arial" panose="020B0604020202020204" pitchFamily="34" charset="0"/>
                          <a:cs typeface="Arial" panose="020B0604020202020204" pitchFamily="34" charset="0"/>
                        </a:rPr>
                        <a:t>Business Plan Presentation for Match Grant Fund Raising (National and International Sources including those already identified (GIZ, MADER)</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extLst>
                  <a:ext uri="{0D108BD9-81ED-4DB2-BD59-A6C34878D82A}">
                    <a16:rowId xmlns:a16="http://schemas.microsoft.com/office/drawing/2014/main" val="487061521"/>
                  </a:ext>
                </a:extLst>
              </a:tr>
              <a:tr h="322414">
                <a:tc vMerge="1">
                  <a:txBody>
                    <a:bodyPr/>
                    <a:lstStyle/>
                    <a:p>
                      <a:endParaRPr lang="en-GB"/>
                    </a:p>
                  </a:txBody>
                  <a:tcPr/>
                </a:tc>
                <a:tc>
                  <a:txBody>
                    <a:bodyPr/>
                    <a:lstStyle/>
                    <a:p>
                      <a:pPr algn="just" fontAlgn="b"/>
                      <a:r>
                        <a:rPr lang="en-GB" sz="1100" b="0" i="0" u="none" strike="noStrike">
                          <a:solidFill>
                            <a:srgbClr val="52ACAA"/>
                          </a:solidFill>
                          <a:effectLst/>
                          <a:latin typeface="Arial" panose="020B0604020202020204" pitchFamily="34" charset="0"/>
                          <a:cs typeface="Arial" panose="020B0604020202020204" pitchFamily="34" charset="0"/>
                        </a:rPr>
                        <a:t>Workshops to present the project to all the subsector stakeholders and partners</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extLst>
                  <a:ext uri="{0D108BD9-81ED-4DB2-BD59-A6C34878D82A}">
                    <a16:rowId xmlns:a16="http://schemas.microsoft.com/office/drawing/2014/main" val="2433694084"/>
                  </a:ext>
                </a:extLst>
              </a:tr>
              <a:tr h="161207">
                <a:tc vMerge="1">
                  <a:txBody>
                    <a:bodyPr/>
                    <a:lstStyle/>
                    <a:p>
                      <a:endParaRPr lang="en-GB"/>
                    </a:p>
                  </a:txBody>
                  <a:tcPr/>
                </a:tc>
                <a:tc>
                  <a:txBody>
                    <a:bodyPr/>
                    <a:lstStyle/>
                    <a:p>
                      <a:pPr algn="l" fontAlgn="b"/>
                      <a:r>
                        <a:rPr lang="en-GB" sz="1100" b="0" i="0" u="none" strike="noStrike">
                          <a:solidFill>
                            <a:srgbClr val="52ACAA"/>
                          </a:solidFill>
                          <a:effectLst/>
                          <a:latin typeface="Arial" panose="020B0604020202020204" pitchFamily="34" charset="0"/>
                          <a:cs typeface="Arial" panose="020B0604020202020204" pitchFamily="34" charset="0"/>
                        </a:rPr>
                        <a:t>Financing approval and transfer</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extLst>
                  <a:ext uri="{0D108BD9-81ED-4DB2-BD59-A6C34878D82A}">
                    <a16:rowId xmlns:a16="http://schemas.microsoft.com/office/drawing/2014/main" val="2881079317"/>
                  </a:ext>
                </a:extLst>
              </a:tr>
              <a:tr h="161207">
                <a:tc vMerge="1">
                  <a:txBody>
                    <a:bodyPr/>
                    <a:lstStyle/>
                    <a:p>
                      <a:endParaRPr lang="en-GB"/>
                    </a:p>
                  </a:txBody>
                  <a:tcPr/>
                </a:tc>
                <a:tc>
                  <a:txBody>
                    <a:bodyPr/>
                    <a:lstStyle/>
                    <a:p>
                      <a:pPr algn="l" fontAlgn="b"/>
                      <a:r>
                        <a:rPr lang="en-GB" sz="1100" b="0" i="0" u="none" strike="noStrike">
                          <a:solidFill>
                            <a:srgbClr val="52ACAA"/>
                          </a:solidFill>
                          <a:effectLst/>
                          <a:latin typeface="Arial" panose="020B0604020202020204" pitchFamily="34" charset="0"/>
                          <a:cs typeface="Arial" panose="020B0604020202020204" pitchFamily="34" charset="0"/>
                        </a:rPr>
                        <a:t>Equipment Ordering and Deliver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extLst>
                  <a:ext uri="{0D108BD9-81ED-4DB2-BD59-A6C34878D82A}">
                    <a16:rowId xmlns:a16="http://schemas.microsoft.com/office/drawing/2014/main" val="604389142"/>
                  </a:ext>
                </a:extLst>
              </a:tr>
              <a:tr h="161207">
                <a:tc vMerge="1">
                  <a:txBody>
                    <a:bodyPr/>
                    <a:lstStyle/>
                    <a:p>
                      <a:endParaRPr lang="en-GB"/>
                    </a:p>
                  </a:txBody>
                  <a:tcPr/>
                </a:tc>
                <a:tc>
                  <a:txBody>
                    <a:bodyPr/>
                    <a:lstStyle/>
                    <a:p>
                      <a:pPr algn="just" fontAlgn="b"/>
                      <a:r>
                        <a:rPr lang="en-GB" sz="1100" b="0" i="0" u="none" strike="noStrike">
                          <a:solidFill>
                            <a:srgbClr val="52ACAA"/>
                          </a:solidFill>
                          <a:effectLst/>
                          <a:latin typeface="Arial" panose="020B0604020202020204" pitchFamily="34" charset="0"/>
                          <a:cs typeface="Arial" panose="020B0604020202020204" pitchFamily="34" charset="0"/>
                        </a:rPr>
                        <a:t>Equipment instalation and Commissioning</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extLst>
                  <a:ext uri="{0D108BD9-81ED-4DB2-BD59-A6C34878D82A}">
                    <a16:rowId xmlns:a16="http://schemas.microsoft.com/office/drawing/2014/main" val="704424666"/>
                  </a:ext>
                </a:extLst>
              </a:tr>
              <a:tr h="483621">
                <a:tc vMerge="1">
                  <a:txBody>
                    <a:bodyPr/>
                    <a:lstStyle/>
                    <a:p>
                      <a:endParaRPr lang="en-GB"/>
                    </a:p>
                  </a:txBody>
                  <a:tcPr/>
                </a:tc>
                <a:tc>
                  <a:txBody>
                    <a:bodyPr/>
                    <a:lstStyle/>
                    <a:p>
                      <a:pPr algn="just" fontAlgn="b"/>
                      <a:r>
                        <a:rPr lang="en-GB" sz="1100" b="0" i="0" u="none" strike="noStrike">
                          <a:solidFill>
                            <a:srgbClr val="52ACAA"/>
                          </a:solidFill>
                          <a:effectLst/>
                          <a:latin typeface="Arial" panose="020B0604020202020204" pitchFamily="34" charset="0"/>
                          <a:cs typeface="Arial" panose="020B0604020202020204" pitchFamily="34" charset="0"/>
                        </a:rPr>
                        <a:t>Develop TOT for International Technical Assistance for small delinting plants manager at the ginners and farm extensionists according to Farm Business Schools (GIZ method)</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extLst>
                  <a:ext uri="{0D108BD9-81ED-4DB2-BD59-A6C34878D82A}">
                    <a16:rowId xmlns:a16="http://schemas.microsoft.com/office/drawing/2014/main" val="783806363"/>
                  </a:ext>
                </a:extLst>
              </a:tr>
              <a:tr h="322414">
                <a:tc vMerge="1">
                  <a:txBody>
                    <a:bodyPr/>
                    <a:lstStyle/>
                    <a:p>
                      <a:endParaRPr lang="en-GB"/>
                    </a:p>
                  </a:txBody>
                  <a:tcPr/>
                </a:tc>
                <a:tc>
                  <a:txBody>
                    <a:bodyPr/>
                    <a:lstStyle/>
                    <a:p>
                      <a:pPr algn="just" fontAlgn="b"/>
                      <a:r>
                        <a:rPr lang="en-GB" sz="1100" b="0" i="0" u="none" strike="noStrike" dirty="0">
                          <a:solidFill>
                            <a:srgbClr val="52ACAA"/>
                          </a:solidFill>
                          <a:effectLst/>
                          <a:latin typeface="Arial" panose="020B0604020202020204" pitchFamily="34" charset="0"/>
                          <a:cs typeface="Arial" panose="020B0604020202020204" pitchFamily="34" charset="0"/>
                        </a:rPr>
                        <a:t>Each Ginner install pilot plots (season 2020/21) to start M&amp;E using </a:t>
                      </a:r>
                      <a:r>
                        <a:rPr lang="en-GB" sz="1100" b="0" i="0" u="none" strike="noStrike" dirty="0" err="1">
                          <a:solidFill>
                            <a:srgbClr val="52ACAA"/>
                          </a:solidFill>
                          <a:effectLst/>
                          <a:latin typeface="Arial" panose="020B0604020202020204" pitchFamily="34" charset="0"/>
                          <a:cs typeface="Arial" panose="020B0604020202020204" pitchFamily="34" charset="0"/>
                        </a:rPr>
                        <a:t>delinted</a:t>
                      </a:r>
                      <a:r>
                        <a:rPr lang="en-GB" sz="1100" b="0" i="0" u="none" strike="noStrike" dirty="0">
                          <a:solidFill>
                            <a:srgbClr val="52ACAA"/>
                          </a:solidFill>
                          <a:effectLst/>
                          <a:latin typeface="Arial" panose="020B0604020202020204" pitchFamily="34" charset="0"/>
                          <a:cs typeface="Arial" panose="020B0604020202020204" pitchFamily="34" charset="0"/>
                        </a:rPr>
                        <a:t> and treated seed (C1, C2) produced with current resources</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extLst>
                  <a:ext uri="{0D108BD9-81ED-4DB2-BD59-A6C34878D82A}">
                    <a16:rowId xmlns:a16="http://schemas.microsoft.com/office/drawing/2014/main" val="1082336507"/>
                  </a:ext>
                </a:extLst>
              </a:tr>
              <a:tr h="161207">
                <a:tc vMerge="1">
                  <a:txBody>
                    <a:bodyPr/>
                    <a:lstStyle/>
                    <a:p>
                      <a:endParaRPr lang="en-GB"/>
                    </a:p>
                  </a:txBody>
                  <a:tcPr/>
                </a:tc>
                <a:tc>
                  <a:txBody>
                    <a:bodyPr/>
                    <a:lstStyle/>
                    <a:p>
                      <a:pPr algn="just" fontAlgn="b"/>
                      <a:r>
                        <a:rPr lang="en-GB" sz="1100" b="0" i="0" u="none" strike="noStrike" dirty="0">
                          <a:solidFill>
                            <a:srgbClr val="52ACAA"/>
                          </a:solidFill>
                          <a:effectLst/>
                          <a:latin typeface="Arial" panose="020B0604020202020204" pitchFamily="34" charset="0"/>
                          <a:cs typeface="Arial" panose="020B0604020202020204" pitchFamily="34" charset="0"/>
                        </a:rPr>
                        <a:t>Run </a:t>
                      </a:r>
                      <a:r>
                        <a:rPr lang="en-GB" sz="1100" b="0" i="0" u="none" strike="noStrike" dirty="0" err="1">
                          <a:solidFill>
                            <a:srgbClr val="52ACAA"/>
                          </a:solidFill>
                          <a:effectLst/>
                          <a:latin typeface="Arial" panose="020B0604020202020204" pitchFamily="34" charset="0"/>
                          <a:cs typeface="Arial" panose="020B0604020202020204" pitchFamily="34" charset="0"/>
                        </a:rPr>
                        <a:t>delinting</a:t>
                      </a:r>
                      <a:r>
                        <a:rPr lang="en-GB" sz="1100" b="0" i="0" u="none" strike="noStrike" dirty="0">
                          <a:solidFill>
                            <a:srgbClr val="52ACAA"/>
                          </a:solidFill>
                          <a:effectLst/>
                          <a:latin typeface="Arial" panose="020B0604020202020204" pitchFamily="34" charset="0"/>
                          <a:cs typeface="Arial" panose="020B0604020202020204" pitchFamily="34" charset="0"/>
                        </a:rPr>
                        <a:t> plants with support of TA from AAM international expert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extLst>
                  <a:ext uri="{0D108BD9-81ED-4DB2-BD59-A6C34878D82A}">
                    <a16:rowId xmlns:a16="http://schemas.microsoft.com/office/drawing/2014/main" val="2371472089"/>
                  </a:ext>
                </a:extLst>
              </a:tr>
              <a:tr h="322414">
                <a:tc vMerge="1">
                  <a:txBody>
                    <a:bodyPr/>
                    <a:lstStyle/>
                    <a:p>
                      <a:endParaRPr lang="en-GB"/>
                    </a:p>
                  </a:txBody>
                  <a:tcPr/>
                </a:tc>
                <a:tc>
                  <a:txBody>
                    <a:bodyPr/>
                    <a:lstStyle/>
                    <a:p>
                      <a:pPr algn="just" fontAlgn="b"/>
                      <a:r>
                        <a:rPr lang="en-GB" sz="1100" b="0" i="0" u="none" strike="noStrike">
                          <a:solidFill>
                            <a:srgbClr val="52ACAA"/>
                          </a:solidFill>
                          <a:effectLst/>
                          <a:latin typeface="Arial" panose="020B0604020202020204" pitchFamily="34" charset="0"/>
                          <a:cs typeface="Arial" panose="020B0604020202020204" pitchFamily="34" charset="0"/>
                        </a:rPr>
                        <a:t>Perform M&amp;E of all costs at Ginners and Cotton Growers level, and particularly the increase in the growers plots yields</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extLst>
                  <a:ext uri="{0D108BD9-81ED-4DB2-BD59-A6C34878D82A}">
                    <a16:rowId xmlns:a16="http://schemas.microsoft.com/office/drawing/2014/main" val="3731614079"/>
                  </a:ext>
                </a:extLst>
              </a:tr>
              <a:tr h="161207">
                <a:tc rowSpan="17">
                  <a:txBody>
                    <a:bodyPr/>
                    <a:lstStyle/>
                    <a:p>
                      <a:pPr algn="ctr" fontAlgn="ctr"/>
                      <a:r>
                        <a:rPr lang="en-GB" sz="1100" b="0" i="0" u="none" strike="noStrike">
                          <a:solidFill>
                            <a:srgbClr val="52ACAA"/>
                          </a:solidFill>
                          <a:effectLst/>
                          <a:latin typeface="Arial" panose="020B0604020202020204" pitchFamily="34" charset="0"/>
                          <a:cs typeface="Arial" panose="020B0604020202020204" pitchFamily="34" charset="0"/>
                        </a:rPr>
                        <a:t>Phase 2</a:t>
                      </a:r>
                    </a:p>
                  </a:txBody>
                  <a:tcPr marL="0" marR="0" marT="0" marB="0" anchor="ctr">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just" fontAlgn="b"/>
                      <a:r>
                        <a:rPr lang="en-GB" sz="1100" b="0" i="0" u="none" strike="noStrike">
                          <a:solidFill>
                            <a:srgbClr val="52ACAA"/>
                          </a:solidFill>
                          <a:effectLst/>
                          <a:latin typeface="Arial" panose="020B0604020202020204" pitchFamily="34" charset="0"/>
                          <a:cs typeface="Arial" panose="020B0604020202020204" pitchFamily="34" charset="0"/>
                        </a:rPr>
                        <a:t>Updates and Reviews in Orginal BP accordlingly with M&amp;E conclusions</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extLst>
                  <a:ext uri="{0D108BD9-81ED-4DB2-BD59-A6C34878D82A}">
                    <a16:rowId xmlns:a16="http://schemas.microsoft.com/office/drawing/2014/main" val="1770556298"/>
                  </a:ext>
                </a:extLst>
              </a:tr>
              <a:tr h="161207">
                <a:tc vMerge="1">
                  <a:txBody>
                    <a:bodyPr/>
                    <a:lstStyle/>
                    <a:p>
                      <a:endParaRPr lang="en-GB"/>
                    </a:p>
                  </a:txBody>
                  <a:tcPr/>
                </a:tc>
                <a:tc>
                  <a:txBody>
                    <a:bodyPr/>
                    <a:lstStyle/>
                    <a:p>
                      <a:pPr algn="l" fontAlgn="b"/>
                      <a:r>
                        <a:rPr lang="en-GB" sz="1100" b="0" i="0" u="none" strike="noStrike">
                          <a:solidFill>
                            <a:srgbClr val="52ACAA"/>
                          </a:solidFill>
                          <a:effectLst/>
                          <a:latin typeface="Arial" panose="020B0604020202020204" pitchFamily="34" charset="0"/>
                          <a:cs typeface="Arial" panose="020B0604020202020204" pitchFamily="34" charset="0"/>
                        </a:rPr>
                        <a:t>Cooperative Registry and legalization</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extLst>
                  <a:ext uri="{0D108BD9-81ED-4DB2-BD59-A6C34878D82A}">
                    <a16:rowId xmlns:a16="http://schemas.microsoft.com/office/drawing/2014/main" val="2786862744"/>
                  </a:ext>
                </a:extLst>
              </a:tr>
              <a:tr h="161207">
                <a:tc vMerge="1">
                  <a:txBody>
                    <a:bodyPr/>
                    <a:lstStyle/>
                    <a:p>
                      <a:endParaRPr lang="en-GB"/>
                    </a:p>
                  </a:txBody>
                  <a:tcPr/>
                </a:tc>
                <a:tc>
                  <a:txBody>
                    <a:bodyPr/>
                    <a:lstStyle/>
                    <a:p>
                      <a:pPr algn="l" fontAlgn="b"/>
                      <a:r>
                        <a:rPr lang="en-GB" sz="1100" b="0" i="0" u="none" strike="noStrike">
                          <a:solidFill>
                            <a:srgbClr val="52ACAA"/>
                          </a:solidFill>
                          <a:effectLst/>
                          <a:latin typeface="Arial" panose="020B0604020202020204" pitchFamily="34" charset="0"/>
                          <a:cs typeface="Arial" panose="020B0604020202020204" pitchFamily="34" charset="0"/>
                        </a:rPr>
                        <a:t>Financing approval and transfer</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extLst>
                  <a:ext uri="{0D108BD9-81ED-4DB2-BD59-A6C34878D82A}">
                    <a16:rowId xmlns:a16="http://schemas.microsoft.com/office/drawing/2014/main" val="2355105309"/>
                  </a:ext>
                </a:extLst>
              </a:tr>
              <a:tr h="161207">
                <a:tc vMerge="1">
                  <a:txBody>
                    <a:bodyPr/>
                    <a:lstStyle/>
                    <a:p>
                      <a:endParaRPr lang="en-GB"/>
                    </a:p>
                  </a:txBody>
                  <a:tcPr/>
                </a:tc>
                <a:tc>
                  <a:txBody>
                    <a:bodyPr/>
                    <a:lstStyle/>
                    <a:p>
                      <a:pPr algn="l" fontAlgn="b"/>
                      <a:r>
                        <a:rPr lang="en-GB" sz="1100" b="0" i="0" u="none" strike="noStrike">
                          <a:solidFill>
                            <a:srgbClr val="52ACAA"/>
                          </a:solidFill>
                          <a:effectLst/>
                          <a:latin typeface="Arial" panose="020B0604020202020204" pitchFamily="34" charset="0"/>
                          <a:cs typeface="Arial" panose="020B0604020202020204" pitchFamily="34" charset="0"/>
                        </a:rPr>
                        <a:t>Site legalization/Rental Contract Sign</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extLst>
                  <a:ext uri="{0D108BD9-81ED-4DB2-BD59-A6C34878D82A}">
                    <a16:rowId xmlns:a16="http://schemas.microsoft.com/office/drawing/2014/main" val="3383347788"/>
                  </a:ext>
                </a:extLst>
              </a:tr>
              <a:tr h="161207">
                <a:tc vMerge="1">
                  <a:txBody>
                    <a:bodyPr/>
                    <a:lstStyle/>
                    <a:p>
                      <a:endParaRPr lang="en-GB"/>
                    </a:p>
                  </a:txBody>
                  <a:tcPr/>
                </a:tc>
                <a:tc>
                  <a:txBody>
                    <a:bodyPr/>
                    <a:lstStyle/>
                    <a:p>
                      <a:pPr algn="l" fontAlgn="b"/>
                      <a:r>
                        <a:rPr lang="en-GB" sz="1100" b="0" i="0" u="none" strike="noStrike">
                          <a:solidFill>
                            <a:srgbClr val="52ACAA"/>
                          </a:solidFill>
                          <a:effectLst/>
                          <a:latin typeface="Arial" panose="020B0604020202020204" pitchFamily="34" charset="0"/>
                          <a:cs typeface="Arial" panose="020B0604020202020204" pitchFamily="34" charset="0"/>
                        </a:rPr>
                        <a:t>Turn-Key Equipment Ordering and Deliver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extLst>
                  <a:ext uri="{0D108BD9-81ED-4DB2-BD59-A6C34878D82A}">
                    <a16:rowId xmlns:a16="http://schemas.microsoft.com/office/drawing/2014/main" val="989744890"/>
                  </a:ext>
                </a:extLst>
              </a:tr>
              <a:tr h="161207">
                <a:tc vMerge="1">
                  <a:txBody>
                    <a:bodyPr/>
                    <a:lstStyle/>
                    <a:p>
                      <a:endParaRPr lang="en-GB"/>
                    </a:p>
                  </a:txBody>
                  <a:tcPr/>
                </a:tc>
                <a:tc>
                  <a:txBody>
                    <a:bodyPr/>
                    <a:lstStyle/>
                    <a:p>
                      <a:pPr algn="l" fontAlgn="b"/>
                      <a:r>
                        <a:rPr lang="en-GB" sz="1100" b="0" i="0" u="none" strike="noStrike">
                          <a:solidFill>
                            <a:srgbClr val="52ACAA"/>
                          </a:solidFill>
                          <a:effectLst/>
                          <a:latin typeface="Arial" panose="020B0604020202020204" pitchFamily="34" charset="0"/>
                          <a:cs typeface="Arial" panose="020B0604020202020204" pitchFamily="34" charset="0"/>
                        </a:rPr>
                        <a:t>Award of Bulding Construction (N.A if Bulding Rental)</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extLst>
                  <a:ext uri="{0D108BD9-81ED-4DB2-BD59-A6C34878D82A}">
                    <a16:rowId xmlns:a16="http://schemas.microsoft.com/office/drawing/2014/main" val="1570970528"/>
                  </a:ext>
                </a:extLst>
              </a:tr>
              <a:tr h="161207">
                <a:tc vMerge="1">
                  <a:txBody>
                    <a:bodyPr/>
                    <a:lstStyle/>
                    <a:p>
                      <a:endParaRPr lang="en-GB"/>
                    </a:p>
                  </a:txBody>
                  <a:tcPr/>
                </a:tc>
                <a:tc>
                  <a:txBody>
                    <a:bodyPr/>
                    <a:lstStyle/>
                    <a:p>
                      <a:pPr algn="l" fontAlgn="b"/>
                      <a:r>
                        <a:rPr lang="en-GB" sz="1100" b="0" i="0" u="none" strike="noStrike">
                          <a:solidFill>
                            <a:srgbClr val="52ACAA"/>
                          </a:solidFill>
                          <a:effectLst/>
                          <a:latin typeface="Arial" panose="020B0604020202020204" pitchFamily="34" charset="0"/>
                          <a:cs typeface="Arial" panose="020B0604020202020204" pitchFamily="34" charset="0"/>
                        </a:rPr>
                        <a:t>Bulding Construction (N.A if Bulding Rental)</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extLst>
                  <a:ext uri="{0D108BD9-81ED-4DB2-BD59-A6C34878D82A}">
                    <a16:rowId xmlns:a16="http://schemas.microsoft.com/office/drawing/2014/main" val="2109591515"/>
                  </a:ext>
                </a:extLst>
              </a:tr>
              <a:tr h="161207">
                <a:tc vMerge="1">
                  <a:txBody>
                    <a:bodyPr/>
                    <a:lstStyle/>
                    <a:p>
                      <a:endParaRPr lang="en-GB"/>
                    </a:p>
                  </a:txBody>
                  <a:tcPr/>
                </a:tc>
                <a:tc>
                  <a:txBody>
                    <a:bodyPr/>
                    <a:lstStyle/>
                    <a:p>
                      <a:pPr algn="l" fontAlgn="b"/>
                      <a:r>
                        <a:rPr lang="en-GB" sz="1100" b="0" i="0" u="none" strike="noStrike">
                          <a:solidFill>
                            <a:srgbClr val="52ACAA"/>
                          </a:solidFill>
                          <a:effectLst/>
                          <a:latin typeface="Arial" panose="020B0604020202020204" pitchFamily="34" charset="0"/>
                          <a:cs typeface="Arial" panose="020B0604020202020204" pitchFamily="34" charset="0"/>
                        </a:rPr>
                        <a:t>Building Rental Contract Start (N.A if Bulding Construction)</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extLst>
                  <a:ext uri="{0D108BD9-81ED-4DB2-BD59-A6C34878D82A}">
                    <a16:rowId xmlns:a16="http://schemas.microsoft.com/office/drawing/2014/main" val="3281095060"/>
                  </a:ext>
                </a:extLst>
              </a:tr>
              <a:tr h="161207">
                <a:tc vMerge="1">
                  <a:txBody>
                    <a:bodyPr/>
                    <a:lstStyle/>
                    <a:p>
                      <a:endParaRPr lang="en-GB"/>
                    </a:p>
                  </a:txBody>
                  <a:tcPr/>
                </a:tc>
                <a:tc>
                  <a:txBody>
                    <a:bodyPr/>
                    <a:lstStyle/>
                    <a:p>
                      <a:pPr algn="l" fontAlgn="b"/>
                      <a:r>
                        <a:rPr lang="en-GB" sz="1100" b="0" i="0" u="none" strike="noStrike">
                          <a:solidFill>
                            <a:srgbClr val="52ACAA"/>
                          </a:solidFill>
                          <a:effectLst/>
                          <a:latin typeface="Arial" panose="020B0604020202020204" pitchFamily="34" charset="0"/>
                          <a:cs typeface="Arial" panose="020B0604020202020204" pitchFamily="34" charset="0"/>
                        </a:rPr>
                        <a:t>Award of Rental Bulding Rehabilitation Works (N.A if Bulding Construction)</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extLst>
                  <a:ext uri="{0D108BD9-81ED-4DB2-BD59-A6C34878D82A}">
                    <a16:rowId xmlns:a16="http://schemas.microsoft.com/office/drawing/2014/main" val="582861788"/>
                  </a:ext>
                </a:extLst>
              </a:tr>
              <a:tr h="161207">
                <a:tc vMerge="1">
                  <a:txBody>
                    <a:bodyPr/>
                    <a:lstStyle/>
                    <a:p>
                      <a:endParaRPr lang="en-GB"/>
                    </a:p>
                  </a:txBody>
                  <a:tcPr/>
                </a:tc>
                <a:tc>
                  <a:txBody>
                    <a:bodyPr/>
                    <a:lstStyle/>
                    <a:p>
                      <a:pPr algn="l" fontAlgn="b"/>
                      <a:r>
                        <a:rPr lang="en-GB" sz="1100" b="0" i="0" u="none" strike="noStrike">
                          <a:solidFill>
                            <a:srgbClr val="52ACAA"/>
                          </a:solidFill>
                          <a:effectLst/>
                          <a:latin typeface="Arial" panose="020B0604020202020204" pitchFamily="34" charset="0"/>
                          <a:cs typeface="Arial" panose="020B0604020202020204" pitchFamily="34" charset="0"/>
                        </a:rPr>
                        <a:t>Rental Bulding Rehabilitation Works (N.A if Bulding Construction)</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extLst>
                  <a:ext uri="{0D108BD9-81ED-4DB2-BD59-A6C34878D82A}">
                    <a16:rowId xmlns:a16="http://schemas.microsoft.com/office/drawing/2014/main" val="3390880266"/>
                  </a:ext>
                </a:extLst>
              </a:tr>
              <a:tr h="161207">
                <a:tc vMerge="1">
                  <a:txBody>
                    <a:bodyPr/>
                    <a:lstStyle/>
                    <a:p>
                      <a:endParaRPr lang="en-GB"/>
                    </a:p>
                  </a:txBody>
                  <a:tcPr/>
                </a:tc>
                <a:tc>
                  <a:txBody>
                    <a:bodyPr/>
                    <a:lstStyle/>
                    <a:p>
                      <a:pPr algn="l" fontAlgn="b"/>
                      <a:r>
                        <a:rPr lang="en-GB" sz="1100" b="0" i="0" u="none" strike="noStrike">
                          <a:solidFill>
                            <a:srgbClr val="52ACAA"/>
                          </a:solidFill>
                          <a:effectLst/>
                          <a:latin typeface="Arial" panose="020B0604020202020204" pitchFamily="34" charset="0"/>
                          <a:cs typeface="Arial" panose="020B0604020202020204" pitchFamily="34" charset="0"/>
                        </a:rPr>
                        <a:t>Turn-Key Equipment Assembling</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extLst>
                  <a:ext uri="{0D108BD9-81ED-4DB2-BD59-A6C34878D82A}">
                    <a16:rowId xmlns:a16="http://schemas.microsoft.com/office/drawing/2014/main" val="159004757"/>
                  </a:ext>
                </a:extLst>
              </a:tr>
              <a:tr h="161207">
                <a:tc vMerge="1">
                  <a:txBody>
                    <a:bodyPr/>
                    <a:lstStyle/>
                    <a:p>
                      <a:endParaRPr lang="en-GB"/>
                    </a:p>
                  </a:txBody>
                  <a:tcPr/>
                </a:tc>
                <a:tc>
                  <a:txBody>
                    <a:bodyPr/>
                    <a:lstStyle/>
                    <a:p>
                      <a:pPr algn="l" fontAlgn="b"/>
                      <a:r>
                        <a:rPr lang="en-GB" sz="1100" b="0" i="0" u="none" strike="noStrike">
                          <a:solidFill>
                            <a:srgbClr val="52ACAA"/>
                          </a:solidFill>
                          <a:effectLst/>
                          <a:latin typeface="Arial" panose="020B0604020202020204" pitchFamily="34" charset="0"/>
                          <a:cs typeface="Arial" panose="020B0604020202020204" pitchFamily="34" charset="0"/>
                        </a:rPr>
                        <a:t>Operational Legalization</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extLst>
                  <a:ext uri="{0D108BD9-81ED-4DB2-BD59-A6C34878D82A}">
                    <a16:rowId xmlns:a16="http://schemas.microsoft.com/office/drawing/2014/main" val="2370438540"/>
                  </a:ext>
                </a:extLst>
              </a:tr>
              <a:tr h="161207">
                <a:tc vMerge="1">
                  <a:txBody>
                    <a:bodyPr/>
                    <a:lstStyle/>
                    <a:p>
                      <a:endParaRPr lang="en-GB"/>
                    </a:p>
                  </a:txBody>
                  <a:tcPr/>
                </a:tc>
                <a:tc>
                  <a:txBody>
                    <a:bodyPr/>
                    <a:lstStyle/>
                    <a:p>
                      <a:pPr algn="l" fontAlgn="b"/>
                      <a:r>
                        <a:rPr lang="en-GB" sz="1100" b="0" i="0" u="none" strike="noStrike">
                          <a:solidFill>
                            <a:srgbClr val="52ACAA"/>
                          </a:solidFill>
                          <a:effectLst/>
                          <a:latin typeface="Arial" panose="020B0604020202020204" pitchFamily="34" charset="0"/>
                          <a:cs typeface="Arial" panose="020B0604020202020204" pitchFamily="34" charset="0"/>
                        </a:rPr>
                        <a:t>Management Staff Recruitment</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extLst>
                  <a:ext uri="{0D108BD9-81ED-4DB2-BD59-A6C34878D82A}">
                    <a16:rowId xmlns:a16="http://schemas.microsoft.com/office/drawing/2014/main" val="3560047098"/>
                  </a:ext>
                </a:extLst>
              </a:tr>
              <a:tr h="161207">
                <a:tc vMerge="1">
                  <a:txBody>
                    <a:bodyPr/>
                    <a:lstStyle/>
                    <a:p>
                      <a:endParaRPr lang="en-GB"/>
                    </a:p>
                  </a:txBody>
                  <a:tcPr/>
                </a:tc>
                <a:tc>
                  <a:txBody>
                    <a:bodyPr/>
                    <a:lstStyle/>
                    <a:p>
                      <a:pPr algn="l" fontAlgn="b"/>
                      <a:r>
                        <a:rPr lang="en-GB" sz="1100" b="0" i="0" u="none" strike="noStrike">
                          <a:solidFill>
                            <a:srgbClr val="52ACAA"/>
                          </a:solidFill>
                          <a:effectLst/>
                          <a:latin typeface="Arial" panose="020B0604020202020204" pitchFamily="34" charset="0"/>
                          <a:cs typeface="Arial" panose="020B0604020202020204" pitchFamily="34" charset="0"/>
                        </a:rPr>
                        <a:t>Other Staff Recruitment</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extLst>
                  <a:ext uri="{0D108BD9-81ED-4DB2-BD59-A6C34878D82A}">
                    <a16:rowId xmlns:a16="http://schemas.microsoft.com/office/drawing/2014/main" val="3442223430"/>
                  </a:ext>
                </a:extLst>
              </a:tr>
              <a:tr h="161207">
                <a:tc vMerge="1">
                  <a:txBody>
                    <a:bodyPr/>
                    <a:lstStyle/>
                    <a:p>
                      <a:endParaRPr lang="en-GB"/>
                    </a:p>
                  </a:txBody>
                  <a:tcPr/>
                </a:tc>
                <a:tc>
                  <a:txBody>
                    <a:bodyPr/>
                    <a:lstStyle/>
                    <a:p>
                      <a:pPr algn="l" fontAlgn="b"/>
                      <a:r>
                        <a:rPr lang="en-GB" sz="1100" b="0" i="0" u="none" strike="noStrike">
                          <a:solidFill>
                            <a:srgbClr val="52ACAA"/>
                          </a:solidFill>
                          <a:effectLst/>
                          <a:latin typeface="Arial" panose="020B0604020202020204" pitchFamily="34" charset="0"/>
                          <a:cs typeface="Arial" panose="020B0604020202020204" pitchFamily="34" charset="0"/>
                        </a:rPr>
                        <a:t>Staff Training</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extLst>
                  <a:ext uri="{0D108BD9-81ED-4DB2-BD59-A6C34878D82A}">
                    <a16:rowId xmlns:a16="http://schemas.microsoft.com/office/drawing/2014/main" val="2347530195"/>
                  </a:ext>
                </a:extLst>
              </a:tr>
              <a:tr h="161207">
                <a:tc vMerge="1">
                  <a:txBody>
                    <a:bodyPr/>
                    <a:lstStyle/>
                    <a:p>
                      <a:endParaRPr lang="en-GB"/>
                    </a:p>
                  </a:txBody>
                  <a:tcPr/>
                </a:tc>
                <a:tc>
                  <a:txBody>
                    <a:bodyPr/>
                    <a:lstStyle/>
                    <a:p>
                      <a:pPr algn="l" fontAlgn="b"/>
                      <a:r>
                        <a:rPr lang="en-GB" sz="1100" b="0" i="0" u="none" strike="noStrike">
                          <a:solidFill>
                            <a:srgbClr val="52ACAA"/>
                          </a:solidFill>
                          <a:effectLst/>
                          <a:latin typeface="Arial" panose="020B0604020202020204" pitchFamily="34" charset="0"/>
                          <a:cs typeface="Arial" panose="020B0604020202020204" pitchFamily="34" charset="0"/>
                        </a:rPr>
                        <a:t>Plant Operational Tests</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extLst>
                  <a:ext uri="{0D108BD9-81ED-4DB2-BD59-A6C34878D82A}">
                    <a16:rowId xmlns:a16="http://schemas.microsoft.com/office/drawing/2014/main" val="1987275212"/>
                  </a:ext>
                </a:extLst>
              </a:tr>
              <a:tr h="161207">
                <a:tc vMerge="1">
                  <a:txBody>
                    <a:bodyPr/>
                    <a:lstStyle/>
                    <a:p>
                      <a:endParaRPr lang="en-GB"/>
                    </a:p>
                  </a:txBody>
                  <a:tcPr/>
                </a:tc>
                <a:tc>
                  <a:txBody>
                    <a:bodyPr/>
                    <a:lstStyle/>
                    <a:p>
                      <a:pPr algn="l" fontAlgn="b"/>
                      <a:r>
                        <a:rPr lang="en-GB" sz="1100" b="0" i="0" u="none" strike="noStrike" dirty="0">
                          <a:solidFill>
                            <a:srgbClr val="52ACAA"/>
                          </a:solidFill>
                          <a:effectLst/>
                          <a:latin typeface="Arial" panose="020B0604020202020204" pitchFamily="34" charset="0"/>
                          <a:cs typeface="Arial" panose="020B0604020202020204" pitchFamily="34" charset="0"/>
                        </a:rPr>
                        <a:t>Plant Official Opening</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6350" cap="flat" cmpd="sng" algn="ctr">
                      <a:solidFill>
                        <a:srgbClr val="52ACAA"/>
                      </a:solidFill>
                      <a:prstDash val="solid"/>
                      <a:round/>
                      <a:headEnd type="none" w="med" len="med"/>
                      <a:tailEnd type="none" w="med" len="med"/>
                    </a:lnL>
                    <a:lnR w="6350" cap="flat" cmpd="sng" algn="ctr">
                      <a:solidFill>
                        <a:srgbClr val="52ACAA"/>
                      </a:solidFill>
                      <a:prstDash val="solid"/>
                      <a:round/>
                      <a:headEnd type="none" w="med" len="med"/>
                      <a:tailEnd type="none" w="med" len="med"/>
                    </a:lnR>
                    <a:lnT w="6350" cap="flat" cmpd="sng" algn="ctr">
                      <a:solidFill>
                        <a:srgbClr val="52ACAA"/>
                      </a:solidFill>
                      <a:prstDash val="solid"/>
                      <a:round/>
                      <a:headEnd type="none" w="med" len="med"/>
                      <a:tailEnd type="none" w="med" len="med"/>
                    </a:lnT>
                    <a:lnB w="6350" cap="flat" cmpd="sng" algn="ctr">
                      <a:solidFill>
                        <a:srgbClr val="52ACAA"/>
                      </a:solidFill>
                      <a:prstDash val="solid"/>
                      <a:round/>
                      <a:headEnd type="none" w="med" len="med"/>
                      <a:tailEnd type="none" w="med" len="med"/>
                    </a:lnB>
                    <a:solidFill>
                      <a:srgbClr val="52ACAA"/>
                    </a:solidFill>
                  </a:tcPr>
                </a:tc>
                <a:extLst>
                  <a:ext uri="{0D108BD9-81ED-4DB2-BD59-A6C34878D82A}">
                    <a16:rowId xmlns:a16="http://schemas.microsoft.com/office/drawing/2014/main" val="704149634"/>
                  </a:ext>
                </a:extLst>
              </a:tr>
            </a:tbl>
          </a:graphicData>
        </a:graphic>
      </p:graphicFrame>
    </p:spTree>
    <p:extLst>
      <p:ext uri="{BB962C8B-B14F-4D97-AF65-F5344CB8AC3E}">
        <p14:creationId xmlns:p14="http://schemas.microsoft.com/office/powerpoint/2010/main" val="30060895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20. Bibliography</a:t>
            </a:r>
            <a:br>
              <a:rPr lang="en-GB" sz="1800" b="1" dirty="0">
                <a:solidFill>
                  <a:srgbClr val="569DA4"/>
                </a:solidFill>
                <a:latin typeface="Arial" panose="020B0604020202020204" pitchFamily="34" charset="0"/>
                <a:cs typeface="Arial" panose="020B0604020202020204" pitchFamily="34" charset="0"/>
              </a:rPr>
            </a:b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a:noFill/>
          <a:ln>
            <a:solidFill>
              <a:schemeClr val="bg1"/>
            </a:solidFill>
          </a:ln>
        </p:spPr>
        <p:txBody>
          <a:bodyPr>
            <a:normAutofit/>
          </a:bodyPr>
          <a:lstStyle/>
          <a:p>
            <a:pPr>
              <a:buClr>
                <a:srgbClr val="569DA4"/>
              </a:buClr>
            </a:pPr>
            <a:r>
              <a:rPr lang="en-GB" sz="1400" dirty="0" err="1">
                <a:latin typeface="Arial" panose="020B0604020202020204" pitchFamily="34" charset="0"/>
                <a:cs typeface="Arial" panose="020B0604020202020204" pitchFamily="34" charset="0"/>
              </a:rPr>
              <a:t>Maleia</a:t>
            </a:r>
            <a:r>
              <a:rPr lang="en-GB" sz="1400" dirty="0">
                <a:latin typeface="Arial" panose="020B0604020202020204" pitchFamily="34" charset="0"/>
                <a:cs typeface="Arial" panose="020B0604020202020204" pitchFamily="34" charset="0"/>
              </a:rPr>
              <a:t>, Manuel Pedro (2014) </a:t>
            </a:r>
            <a:r>
              <a:rPr lang="pt-BR" sz="1200" i="1" dirty="0">
                <a:latin typeface="Arial" panose="020B0604020202020204" pitchFamily="34" charset="0"/>
                <a:cs typeface="Arial" panose="020B0604020202020204" pitchFamily="34" charset="0"/>
              </a:rPr>
              <a:t>Avaliação da Adaptabilidade de Variedades de Algodão em Moçambique, </a:t>
            </a:r>
            <a:r>
              <a:rPr lang="pt-BR" sz="1200" dirty="0">
                <a:latin typeface="Arial" panose="020B0604020202020204" pitchFamily="34" charset="0"/>
                <a:cs typeface="Arial" panose="020B0604020202020204" pitchFamily="34" charset="0"/>
              </a:rPr>
              <a:t>CIMSAN, </a:t>
            </a:r>
            <a:r>
              <a:rPr lang="pt-BR" sz="1200" dirty="0" err="1">
                <a:latin typeface="Arial" panose="020B0604020202020204" pitchFamily="34" charset="0"/>
                <a:cs typeface="Arial" panose="020B0604020202020204" pitchFamily="34" charset="0"/>
              </a:rPr>
              <a:t>Namialo</a:t>
            </a:r>
            <a:endParaRPr lang="pt-BR" sz="1200" dirty="0">
              <a:latin typeface="Arial" panose="020B0604020202020204" pitchFamily="34" charset="0"/>
              <a:cs typeface="Arial" panose="020B0604020202020204" pitchFamily="34" charset="0"/>
            </a:endParaRPr>
          </a:p>
          <a:p>
            <a:pPr>
              <a:buClr>
                <a:srgbClr val="569DA4"/>
              </a:buClr>
            </a:pPr>
            <a:r>
              <a:rPr lang="pt-BR" sz="1400" dirty="0">
                <a:latin typeface="Arial" panose="020B0604020202020204" pitchFamily="34" charset="0"/>
                <a:cs typeface="Arial" panose="020B0604020202020204" pitchFamily="34" charset="0"/>
              </a:rPr>
              <a:t>P. Van der </a:t>
            </a:r>
            <a:r>
              <a:rPr lang="pt-BR" sz="1400" dirty="0" err="1">
                <a:latin typeface="Arial" panose="020B0604020202020204" pitchFamily="34" charset="0"/>
                <a:cs typeface="Arial" panose="020B0604020202020204" pitchFamily="34" charset="0"/>
              </a:rPr>
              <a:t>ven</a:t>
            </a:r>
            <a:r>
              <a:rPr lang="pt-BR" sz="1400" dirty="0">
                <a:latin typeface="Arial" panose="020B0604020202020204" pitchFamily="34" charset="0"/>
                <a:cs typeface="Arial" panose="020B0604020202020204" pitchFamily="34" charset="0"/>
              </a:rPr>
              <a:t> C. </a:t>
            </a:r>
            <a:r>
              <a:rPr lang="pt-BR" sz="1400" dirty="0" err="1">
                <a:latin typeface="Arial" panose="020B0604020202020204" pitchFamily="34" charset="0"/>
                <a:cs typeface="Arial" panose="020B0604020202020204" pitchFamily="34" charset="0"/>
              </a:rPr>
              <a:t>Viot</a:t>
            </a:r>
            <a:r>
              <a:rPr lang="pt-BR" sz="1400" dirty="0">
                <a:latin typeface="Arial" panose="020B0604020202020204" pitchFamily="34" charset="0"/>
                <a:cs typeface="Arial" panose="020B0604020202020204" pitchFamily="34" charset="0"/>
              </a:rPr>
              <a:t> </a:t>
            </a:r>
            <a:r>
              <a:rPr lang="pt-BR" sz="1400" dirty="0" err="1">
                <a:latin typeface="Arial" panose="020B0604020202020204" pitchFamily="34" charset="0"/>
                <a:cs typeface="Arial" panose="020B0604020202020204" pitchFamily="34" charset="0"/>
              </a:rPr>
              <a:t>and</a:t>
            </a:r>
            <a:r>
              <a:rPr lang="pt-BR" sz="1400" dirty="0">
                <a:latin typeface="Arial" panose="020B0604020202020204" pitchFamily="34" charset="0"/>
                <a:cs typeface="Arial" panose="020B0604020202020204" pitchFamily="34" charset="0"/>
              </a:rPr>
              <a:t> C. </a:t>
            </a:r>
            <a:r>
              <a:rPr lang="pt-BR" sz="1400" dirty="0" err="1">
                <a:latin typeface="Arial" panose="020B0604020202020204" pitchFamily="34" charset="0"/>
                <a:cs typeface="Arial" panose="020B0604020202020204" pitchFamily="34" charset="0"/>
              </a:rPr>
              <a:t>Montagnon</a:t>
            </a:r>
            <a:r>
              <a:rPr lang="pt-BR" sz="1400" dirty="0">
                <a:latin typeface="Arial" panose="020B0604020202020204" pitchFamily="34" charset="0"/>
                <a:cs typeface="Arial" panose="020B0604020202020204" pitchFamily="34" charset="0"/>
              </a:rPr>
              <a:t> (2017), </a:t>
            </a:r>
            <a:r>
              <a:rPr lang="en-GB" sz="1200" i="1" dirty="0">
                <a:latin typeface="Arial" panose="020B0604020202020204" pitchFamily="34" charset="0"/>
                <a:cs typeface="Arial" panose="020B0604020202020204" pitchFamily="34" charset="0"/>
              </a:rPr>
              <a:t>Cotton Variety Intelligence Mozambique, </a:t>
            </a:r>
            <a:r>
              <a:rPr lang="en-GB" sz="1200" dirty="0">
                <a:latin typeface="Arial" panose="020B0604020202020204" pitchFamily="34" charset="0"/>
                <a:cs typeface="Arial" panose="020B0604020202020204" pitchFamily="34" charset="0"/>
              </a:rPr>
              <a:t>RD2 Vision, Saint-Mathieu-de-</a:t>
            </a:r>
            <a:r>
              <a:rPr lang="en-GB" sz="1200" dirty="0" err="1">
                <a:latin typeface="Arial" panose="020B0604020202020204" pitchFamily="34" charset="0"/>
                <a:cs typeface="Arial" panose="020B0604020202020204" pitchFamily="34" charset="0"/>
              </a:rPr>
              <a:t>Tréviers</a:t>
            </a:r>
            <a:endParaRPr lang="en-GB" sz="1200" dirty="0">
              <a:latin typeface="Arial" panose="020B0604020202020204" pitchFamily="34" charset="0"/>
              <a:cs typeface="Arial" panose="020B0604020202020204" pitchFamily="34" charset="0"/>
            </a:endParaRPr>
          </a:p>
          <a:p>
            <a:pPr>
              <a:buClr>
                <a:srgbClr val="569DA4"/>
              </a:buClr>
            </a:pPr>
            <a:r>
              <a:rPr lang="en-GB" sz="1400" dirty="0">
                <a:latin typeface="Arial" panose="020B0604020202020204" pitchFamily="34" charset="0"/>
                <a:cs typeface="Arial" panose="020B0604020202020204" pitchFamily="34" charset="0"/>
              </a:rPr>
              <a:t>AAM (2018), </a:t>
            </a:r>
            <a:r>
              <a:rPr lang="en-GB" sz="1200" i="1" dirty="0">
                <a:latin typeface="Arial" panose="020B0604020202020204" pitchFamily="34" charset="0"/>
                <a:cs typeface="Arial" panose="020B0604020202020204" pitchFamily="34" charset="0"/>
              </a:rPr>
              <a:t>Updating the subsector's priorities from the perspective of the AAM </a:t>
            </a:r>
          </a:p>
          <a:p>
            <a:pPr>
              <a:buClr>
                <a:srgbClr val="569DA4"/>
              </a:buClr>
            </a:pPr>
            <a:r>
              <a:rPr lang="en-GB" sz="1400" dirty="0">
                <a:latin typeface="Arial" panose="020B0604020202020204" pitchFamily="34" charset="0"/>
                <a:cs typeface="Arial" panose="020B0604020202020204" pitchFamily="34" charset="0"/>
              </a:rPr>
              <a:t>AAM (2015), </a:t>
            </a:r>
            <a:r>
              <a:rPr lang="en-GB" sz="1200" i="1" dirty="0">
                <a:latin typeface="Arial" panose="020B0604020202020204" pitchFamily="34" charset="0"/>
                <a:cs typeface="Arial" panose="020B0604020202020204" pitchFamily="34" charset="0"/>
              </a:rPr>
              <a:t>AAM report on support and softening mechanisms for cotton prices (2015)</a:t>
            </a:r>
          </a:p>
          <a:p>
            <a:pPr>
              <a:buClr>
                <a:srgbClr val="569DA4"/>
              </a:buClr>
            </a:pPr>
            <a:r>
              <a:rPr lang="en-GB" sz="1400" i="1" dirty="0" err="1">
                <a:latin typeface="Arial" panose="020B0604020202020204" pitchFamily="34" charset="0"/>
                <a:cs typeface="Arial" panose="020B0604020202020204" pitchFamily="34" charset="0"/>
              </a:rPr>
              <a:t>Ministério</a:t>
            </a:r>
            <a:r>
              <a:rPr lang="en-GB" sz="1400" i="1" dirty="0">
                <a:latin typeface="Arial" panose="020B0604020202020204" pitchFamily="34" charset="0"/>
                <a:cs typeface="Arial" panose="020B0604020202020204" pitchFamily="34" charset="0"/>
              </a:rPr>
              <a:t> da </a:t>
            </a:r>
            <a:r>
              <a:rPr lang="en-GB" sz="1400" i="1" dirty="0" err="1">
                <a:latin typeface="Arial" panose="020B0604020202020204" pitchFamily="34" charset="0"/>
                <a:cs typeface="Arial" panose="020B0604020202020204" pitchFamily="34" charset="0"/>
              </a:rPr>
              <a:t>Agricultura</a:t>
            </a:r>
            <a:r>
              <a:rPr lang="en-GB" sz="1400" i="1" dirty="0">
                <a:latin typeface="Arial" panose="020B0604020202020204" pitchFamily="34" charset="0"/>
                <a:cs typeface="Arial" panose="020B0604020202020204" pitchFamily="34" charset="0"/>
              </a:rPr>
              <a:t> da </a:t>
            </a:r>
            <a:r>
              <a:rPr lang="en-GB" sz="1400" i="1" dirty="0" err="1">
                <a:latin typeface="Arial" panose="020B0604020202020204" pitchFamily="34" charset="0"/>
                <a:cs typeface="Arial" panose="020B0604020202020204" pitchFamily="34" charset="0"/>
              </a:rPr>
              <a:t>República</a:t>
            </a:r>
            <a:r>
              <a:rPr lang="en-GB" sz="1400" i="1" dirty="0">
                <a:latin typeface="Arial" panose="020B0604020202020204" pitchFamily="34" charset="0"/>
                <a:cs typeface="Arial" panose="020B0604020202020204" pitchFamily="34" charset="0"/>
              </a:rPr>
              <a:t> de Moçambique (2013), </a:t>
            </a:r>
            <a:r>
              <a:rPr lang="en-GB" sz="1200" i="1" dirty="0">
                <a:latin typeface="Arial" panose="020B0604020202020204" pitchFamily="34" charset="0"/>
                <a:cs typeface="Arial" panose="020B0604020202020204" pitchFamily="34" charset="0"/>
              </a:rPr>
              <a:t>Sub-program to revitalize the cotton value chain in Mozambique, </a:t>
            </a:r>
            <a:r>
              <a:rPr lang="en-GB" sz="1200" dirty="0">
                <a:latin typeface="Arial" panose="020B0604020202020204" pitchFamily="34" charset="0"/>
                <a:cs typeface="Arial" panose="020B0604020202020204" pitchFamily="34" charset="0"/>
              </a:rPr>
              <a:t>Maputo</a:t>
            </a:r>
          </a:p>
          <a:p>
            <a:pPr>
              <a:buClr>
                <a:srgbClr val="569DA4"/>
              </a:buClr>
            </a:pPr>
            <a:r>
              <a:rPr lang="en-GB" sz="1400" dirty="0" err="1">
                <a:latin typeface="Arial" panose="020B0604020202020204" pitchFamily="34" charset="0"/>
                <a:cs typeface="Arial" panose="020B0604020202020204" pitchFamily="34" charset="0"/>
              </a:rPr>
              <a:t>Boletim</a:t>
            </a:r>
            <a:r>
              <a:rPr lang="en-GB" sz="1400" dirty="0">
                <a:latin typeface="Arial" panose="020B0604020202020204" pitchFamily="34" charset="0"/>
                <a:cs typeface="Arial" panose="020B0604020202020204" pitchFamily="34" charset="0"/>
              </a:rPr>
              <a:t> da </a:t>
            </a:r>
            <a:r>
              <a:rPr lang="en-GB" sz="1400" dirty="0" err="1">
                <a:latin typeface="Arial" panose="020B0604020202020204" pitchFamily="34" charset="0"/>
                <a:cs typeface="Arial" panose="020B0604020202020204" pitchFamily="34" charset="0"/>
              </a:rPr>
              <a:t>República</a:t>
            </a:r>
            <a:r>
              <a:rPr lang="en-GB" sz="1400" dirty="0">
                <a:latin typeface="Arial" panose="020B0604020202020204" pitchFamily="34" charset="0"/>
                <a:cs typeface="Arial" panose="020B0604020202020204" pitchFamily="34" charset="0"/>
              </a:rPr>
              <a:t> (2015), </a:t>
            </a:r>
            <a:r>
              <a:rPr lang="en-GB" sz="1200" i="1" dirty="0">
                <a:latin typeface="Arial" panose="020B0604020202020204" pitchFamily="34" charset="0"/>
                <a:cs typeface="Arial" panose="020B0604020202020204" pitchFamily="34" charset="0"/>
              </a:rPr>
              <a:t>Regulation for cotton culture</a:t>
            </a:r>
          </a:p>
          <a:p>
            <a:pPr>
              <a:buClr>
                <a:srgbClr val="569DA4"/>
              </a:buClr>
            </a:pPr>
            <a:r>
              <a:rPr lang="en-GB" sz="1200" i="1" dirty="0">
                <a:latin typeface="Arial" panose="020B0604020202020204" pitchFamily="34" charset="0"/>
                <a:cs typeface="Arial" panose="020B0604020202020204" pitchFamily="34" charset="0"/>
              </a:rPr>
              <a:t>CIMSAN (2019), Mechanisms for improving cotton seed quality, </a:t>
            </a:r>
            <a:r>
              <a:rPr lang="en-GB" sz="1200" dirty="0" err="1">
                <a:latin typeface="Arial" panose="020B0604020202020204" pitchFamily="34" charset="0"/>
                <a:cs typeface="Arial" panose="020B0604020202020204" pitchFamily="34" charset="0"/>
              </a:rPr>
              <a:t>Nampula</a:t>
            </a:r>
            <a:endParaRPr lang="en-GB" sz="1200" dirty="0">
              <a:latin typeface="Arial" panose="020B0604020202020204" pitchFamily="34" charset="0"/>
              <a:cs typeface="Arial" panose="020B0604020202020204" pitchFamily="34" charset="0"/>
            </a:endParaRPr>
          </a:p>
          <a:p>
            <a:pPr>
              <a:buClr>
                <a:srgbClr val="569DA4"/>
              </a:buClr>
            </a:pPr>
            <a:r>
              <a:rPr lang="en-GB" sz="1400" dirty="0" err="1">
                <a:latin typeface="Arial" panose="020B0604020202020204" pitchFamily="34" charset="0"/>
                <a:cs typeface="Arial" panose="020B0604020202020204" pitchFamily="34" charset="0"/>
              </a:rPr>
              <a:t>Ministério</a:t>
            </a:r>
            <a:r>
              <a:rPr lang="en-GB" sz="1400" dirty="0">
                <a:latin typeface="Arial" panose="020B0604020202020204" pitchFamily="34" charset="0"/>
                <a:cs typeface="Arial" panose="020B0604020202020204" pitchFamily="34" charset="0"/>
              </a:rPr>
              <a:t> da </a:t>
            </a:r>
            <a:r>
              <a:rPr lang="en-GB" sz="1400" dirty="0" err="1">
                <a:latin typeface="Arial" panose="020B0604020202020204" pitchFamily="34" charset="0"/>
                <a:cs typeface="Arial" panose="020B0604020202020204" pitchFamily="34" charset="0"/>
              </a:rPr>
              <a:t>Agricultura</a:t>
            </a:r>
            <a:r>
              <a:rPr lang="en-GB" sz="1400" dirty="0">
                <a:latin typeface="Arial" panose="020B0604020202020204" pitchFamily="34" charset="0"/>
                <a:cs typeface="Arial" panose="020B0604020202020204" pitchFamily="34" charset="0"/>
              </a:rPr>
              <a:t> da </a:t>
            </a:r>
            <a:r>
              <a:rPr lang="en-GB" sz="1400" dirty="0" err="1">
                <a:latin typeface="Arial" panose="020B0604020202020204" pitchFamily="34" charset="0"/>
                <a:cs typeface="Arial" panose="020B0604020202020204" pitchFamily="34" charset="0"/>
              </a:rPr>
              <a:t>República</a:t>
            </a:r>
            <a:r>
              <a:rPr lang="en-GB" sz="1400" dirty="0">
                <a:latin typeface="Arial" panose="020B0604020202020204" pitchFamily="34" charset="0"/>
                <a:cs typeface="Arial" panose="020B0604020202020204" pitchFamily="34" charset="0"/>
              </a:rPr>
              <a:t> de Moçambique (2019), </a:t>
            </a:r>
            <a:r>
              <a:rPr lang="en-GB" sz="1200" i="1" dirty="0">
                <a:latin typeface="Arial" panose="020B0604020202020204" pitchFamily="34" charset="0"/>
                <a:cs typeface="Arial" panose="020B0604020202020204" pitchFamily="34" charset="0"/>
              </a:rPr>
              <a:t>International Cotton Price Dynamics, </a:t>
            </a:r>
            <a:r>
              <a:rPr lang="en-GB" sz="1200" dirty="0" err="1">
                <a:latin typeface="Arial" panose="020B0604020202020204" pitchFamily="34" charset="0"/>
                <a:cs typeface="Arial" panose="020B0604020202020204" pitchFamily="34" charset="0"/>
              </a:rPr>
              <a:t>Nampula</a:t>
            </a:r>
            <a:endParaRPr lang="en-GB" sz="1200" dirty="0">
              <a:latin typeface="Arial" panose="020B0604020202020204" pitchFamily="34" charset="0"/>
              <a:cs typeface="Arial" panose="020B0604020202020204" pitchFamily="34" charset="0"/>
            </a:endParaRPr>
          </a:p>
          <a:p>
            <a:pPr>
              <a:buClr>
                <a:srgbClr val="569DA4"/>
              </a:buClr>
            </a:pPr>
            <a:r>
              <a:rPr lang="en-GB" sz="1400" dirty="0" err="1">
                <a:latin typeface="Arial" panose="020B0604020202020204" pitchFamily="34" charset="0"/>
                <a:cs typeface="Arial" panose="020B0604020202020204" pitchFamily="34" charset="0"/>
              </a:rPr>
              <a:t>Autoridade</a:t>
            </a:r>
            <a:r>
              <a:rPr lang="en-GB" sz="1400" dirty="0">
                <a:latin typeface="Arial" panose="020B0604020202020204" pitchFamily="34" charset="0"/>
                <a:cs typeface="Arial" panose="020B0604020202020204" pitchFamily="34" charset="0"/>
              </a:rPr>
              <a:t> </a:t>
            </a:r>
            <a:r>
              <a:rPr lang="en-GB" sz="1400" dirty="0" err="1">
                <a:latin typeface="Arial" panose="020B0604020202020204" pitchFamily="34" charset="0"/>
                <a:cs typeface="Arial" panose="020B0604020202020204" pitchFamily="34" charset="0"/>
              </a:rPr>
              <a:t>Tributária</a:t>
            </a:r>
            <a:r>
              <a:rPr lang="en-GB" sz="1400" dirty="0">
                <a:latin typeface="Arial" panose="020B0604020202020204" pitchFamily="34" charset="0"/>
                <a:cs typeface="Arial" panose="020B0604020202020204" pitchFamily="34" charset="0"/>
              </a:rPr>
              <a:t> de Moçambique (2019), </a:t>
            </a:r>
            <a:r>
              <a:rPr lang="en-GB" sz="1200" i="1" dirty="0">
                <a:latin typeface="Arial" panose="020B0604020202020204" pitchFamily="34" charset="0"/>
                <a:cs typeface="Arial" panose="020B0604020202020204" pitchFamily="34" charset="0"/>
              </a:rPr>
              <a:t>Diesel Incident Rate Incentives - Agriculture Sector, </a:t>
            </a:r>
            <a:r>
              <a:rPr lang="en-GB" sz="1200" dirty="0" err="1">
                <a:latin typeface="Arial" panose="020B0604020202020204" pitchFamily="34" charset="0"/>
                <a:cs typeface="Arial" panose="020B0604020202020204" pitchFamily="34" charset="0"/>
              </a:rPr>
              <a:t>Nampula</a:t>
            </a:r>
            <a:endParaRPr lang="en-GB" sz="1200" dirty="0">
              <a:latin typeface="Arial" panose="020B0604020202020204" pitchFamily="34" charset="0"/>
              <a:cs typeface="Arial" panose="020B0604020202020204" pitchFamily="34" charset="0"/>
            </a:endParaRPr>
          </a:p>
          <a:p>
            <a:pPr>
              <a:buClr>
                <a:srgbClr val="569DA4"/>
              </a:buClr>
            </a:pPr>
            <a:r>
              <a:rPr lang="en-GB" sz="1400" dirty="0" err="1">
                <a:latin typeface="Arial" panose="020B0604020202020204" pitchFamily="34" charset="0"/>
                <a:cs typeface="Arial" panose="020B0604020202020204" pitchFamily="34" charset="0"/>
              </a:rPr>
              <a:t>Instituto</a:t>
            </a:r>
            <a:r>
              <a:rPr lang="en-GB" sz="1400" dirty="0">
                <a:latin typeface="Arial" panose="020B0604020202020204" pitchFamily="34" charset="0"/>
                <a:cs typeface="Arial" panose="020B0604020202020204" pitchFamily="34" charset="0"/>
              </a:rPr>
              <a:t> do </a:t>
            </a:r>
            <a:r>
              <a:rPr lang="en-GB" sz="1400" dirty="0" err="1">
                <a:latin typeface="Arial" panose="020B0604020202020204" pitchFamily="34" charset="0"/>
                <a:cs typeface="Arial" panose="020B0604020202020204" pitchFamily="34" charset="0"/>
              </a:rPr>
              <a:t>Algodão</a:t>
            </a:r>
            <a:r>
              <a:rPr lang="en-GB" sz="1400" dirty="0">
                <a:latin typeface="Arial" panose="020B0604020202020204" pitchFamily="34" charset="0"/>
                <a:cs typeface="Arial" panose="020B0604020202020204" pitchFamily="34" charset="0"/>
              </a:rPr>
              <a:t> de Moçambique (2019), </a:t>
            </a:r>
            <a:r>
              <a:rPr lang="en-GB" sz="1100" i="1" dirty="0">
                <a:latin typeface="Arial" panose="020B0604020202020204" pitchFamily="34" charset="0"/>
                <a:cs typeface="Arial" panose="020B0604020202020204" pitchFamily="34" charset="0"/>
              </a:rPr>
              <a:t>Implementation of the Craft Textiles Initiative, </a:t>
            </a:r>
            <a:r>
              <a:rPr lang="en-GB" sz="1100" dirty="0" err="1">
                <a:latin typeface="Arial" panose="020B0604020202020204" pitchFamily="34" charset="0"/>
                <a:cs typeface="Arial" panose="020B0604020202020204" pitchFamily="34" charset="0"/>
              </a:rPr>
              <a:t>Nampula</a:t>
            </a:r>
            <a:endParaRPr lang="en-GB" sz="1100" dirty="0">
              <a:latin typeface="Arial" panose="020B0604020202020204" pitchFamily="34" charset="0"/>
              <a:cs typeface="Arial" panose="020B0604020202020204" pitchFamily="34" charset="0"/>
            </a:endParaRPr>
          </a:p>
          <a:p>
            <a:pPr>
              <a:buClr>
                <a:srgbClr val="569DA4"/>
              </a:buClr>
            </a:pPr>
            <a:r>
              <a:rPr lang="en-GB" sz="1400" dirty="0" err="1">
                <a:latin typeface="Arial" panose="020B0604020202020204" pitchFamily="34" charset="0"/>
                <a:cs typeface="Arial" panose="020B0604020202020204" pitchFamily="34" charset="0"/>
              </a:rPr>
              <a:t>Instituto</a:t>
            </a:r>
            <a:r>
              <a:rPr lang="en-GB" sz="1400" dirty="0">
                <a:latin typeface="Arial" panose="020B0604020202020204" pitchFamily="34" charset="0"/>
                <a:cs typeface="Arial" panose="020B0604020202020204" pitchFamily="34" charset="0"/>
              </a:rPr>
              <a:t> do </a:t>
            </a:r>
            <a:r>
              <a:rPr lang="en-GB" sz="1400" dirty="0" err="1">
                <a:latin typeface="Arial" panose="020B0604020202020204" pitchFamily="34" charset="0"/>
                <a:cs typeface="Arial" panose="020B0604020202020204" pitchFamily="34" charset="0"/>
              </a:rPr>
              <a:t>Algodão</a:t>
            </a:r>
            <a:r>
              <a:rPr lang="en-GB" sz="1400" dirty="0">
                <a:latin typeface="Arial" panose="020B0604020202020204" pitchFamily="34" charset="0"/>
                <a:cs typeface="Arial" panose="020B0604020202020204" pitchFamily="34" charset="0"/>
              </a:rPr>
              <a:t> de Moçambique (2019), </a:t>
            </a:r>
            <a:r>
              <a:rPr lang="en-GB" sz="1200" i="1" dirty="0">
                <a:latin typeface="Arial" panose="020B0604020202020204" pitchFamily="34" charset="0"/>
                <a:cs typeface="Arial" panose="020B0604020202020204" pitchFamily="34" charset="0"/>
              </a:rPr>
              <a:t>Matrix of the Decisions of the I Advisory Council for Cotton and Other Textile </a:t>
            </a:r>
            <a:r>
              <a:rPr lang="en-GB" sz="1200" i="1" dirty="0" err="1">
                <a:latin typeface="Arial" panose="020B0604020202020204" pitchFamily="34" charset="0"/>
                <a:cs typeface="Arial" panose="020B0604020202020204" pitchFamily="34" charset="0"/>
              </a:rPr>
              <a:t>Fibers</a:t>
            </a:r>
            <a:r>
              <a:rPr lang="en-GB" sz="1200" i="1" dirty="0">
                <a:latin typeface="Arial" panose="020B0604020202020204" pitchFamily="34" charset="0"/>
                <a:cs typeface="Arial" panose="020B0604020202020204" pitchFamily="34" charset="0"/>
              </a:rPr>
              <a:t>, </a:t>
            </a:r>
            <a:r>
              <a:rPr lang="en-GB" sz="1200" dirty="0" err="1">
                <a:latin typeface="Arial" panose="020B0604020202020204" pitchFamily="34" charset="0"/>
                <a:cs typeface="Arial" panose="020B0604020202020204" pitchFamily="34" charset="0"/>
              </a:rPr>
              <a:t>Nampula</a:t>
            </a:r>
            <a:endParaRPr lang="en-GB" sz="1200" dirty="0">
              <a:latin typeface="Arial" panose="020B0604020202020204" pitchFamily="34" charset="0"/>
              <a:cs typeface="Arial" panose="020B0604020202020204" pitchFamily="34" charset="0"/>
            </a:endParaRPr>
          </a:p>
          <a:p>
            <a:pPr>
              <a:buClr>
                <a:srgbClr val="569DA4"/>
              </a:buClr>
            </a:pPr>
            <a:r>
              <a:rPr lang="en-GB" sz="1400" dirty="0" err="1">
                <a:latin typeface="Arial" panose="020B0604020202020204" pitchFamily="34" charset="0"/>
                <a:cs typeface="Arial" panose="020B0604020202020204" pitchFamily="34" charset="0"/>
              </a:rPr>
              <a:t>Delouche</a:t>
            </a:r>
            <a:r>
              <a:rPr lang="en-GB" sz="1400" dirty="0">
                <a:latin typeface="Arial" panose="020B0604020202020204" pitchFamily="34" charset="0"/>
                <a:cs typeface="Arial" panose="020B0604020202020204" pitchFamily="34" charset="0"/>
              </a:rPr>
              <a:t>, James C. (1981), </a:t>
            </a:r>
            <a:r>
              <a:rPr lang="en-GB" sz="1200" i="1" dirty="0">
                <a:latin typeface="Arial" panose="020B0604020202020204" pitchFamily="34" charset="0"/>
                <a:cs typeface="Arial" panose="020B0604020202020204" pitchFamily="34" charset="0"/>
              </a:rPr>
              <a:t>Harvest and Post-harvest Factors Affecting the Quality of Cotton Planting Seed and Seed Quality Evaluation, </a:t>
            </a:r>
            <a:r>
              <a:rPr lang="en-GB" sz="1200" dirty="0">
                <a:latin typeface="Arial" panose="020B0604020202020204" pitchFamily="34" charset="0"/>
                <a:cs typeface="Arial" panose="020B0604020202020204" pitchFamily="34" charset="0"/>
              </a:rPr>
              <a:t>Mississippi Agricultural and Forestry Experiment Station, USA</a:t>
            </a:r>
          </a:p>
          <a:p>
            <a:pPr>
              <a:buClr>
                <a:srgbClr val="569DA4"/>
              </a:buClr>
            </a:pPr>
            <a:r>
              <a:rPr lang="en-GB" sz="1400" dirty="0" err="1">
                <a:latin typeface="Arial" panose="020B0604020202020204" pitchFamily="34" charset="0"/>
                <a:cs typeface="Arial" panose="020B0604020202020204" pitchFamily="34" charset="0"/>
              </a:rPr>
              <a:t>Decreto</a:t>
            </a:r>
            <a:r>
              <a:rPr lang="en-GB" sz="1400" dirty="0">
                <a:latin typeface="Arial" panose="020B0604020202020204" pitchFamily="34" charset="0"/>
                <a:cs typeface="Arial" panose="020B0604020202020204" pitchFamily="34" charset="0"/>
              </a:rPr>
              <a:t> 12/2013 (2013), </a:t>
            </a:r>
            <a:r>
              <a:rPr lang="en-GB" sz="1200" dirty="0">
                <a:latin typeface="Arial" panose="020B0604020202020204" pitchFamily="34" charset="0"/>
                <a:cs typeface="Arial" panose="020B0604020202020204" pitchFamily="34" charset="0"/>
              </a:rPr>
              <a:t>Seed Regulation, Moçambique</a:t>
            </a:r>
          </a:p>
          <a:p>
            <a:pPr>
              <a:buClr>
                <a:srgbClr val="569DA4"/>
              </a:buClr>
            </a:pPr>
            <a:r>
              <a:rPr lang="en-GB" sz="1400" dirty="0">
                <a:latin typeface="Arial" panose="020B0604020202020204" pitchFamily="34" charset="0"/>
                <a:cs typeface="Arial" panose="020B0604020202020204" pitchFamily="34" charset="0"/>
              </a:rPr>
              <a:t>Lei nº 23/2009 (2009), </a:t>
            </a:r>
            <a:r>
              <a:rPr lang="en-GB" sz="1200" dirty="0">
                <a:latin typeface="Arial" panose="020B0604020202020204" pitchFamily="34" charset="0"/>
                <a:cs typeface="Arial" panose="020B0604020202020204" pitchFamily="34" charset="0"/>
              </a:rPr>
              <a:t>New Law of Modern Cooperatives, Moçambique</a:t>
            </a:r>
          </a:p>
          <a:p>
            <a:pPr>
              <a:buClr>
                <a:srgbClr val="569DA4"/>
              </a:buClr>
            </a:pPr>
            <a:r>
              <a:rPr lang="pt-PT" sz="1400" dirty="0">
                <a:latin typeface="Arial" panose="020B0604020202020204" pitchFamily="34" charset="0"/>
                <a:cs typeface="Arial" panose="020B0604020202020204" pitchFamily="34" charset="0"/>
              </a:rPr>
              <a:t>OECD/FAO (2019), </a:t>
            </a:r>
            <a:r>
              <a:rPr lang="pt-PT" sz="1200" dirty="0">
                <a:latin typeface="Arial" panose="020B0604020202020204" pitchFamily="34" charset="0"/>
                <a:cs typeface="Arial" panose="020B0604020202020204" pitchFamily="34" charset="0"/>
              </a:rPr>
              <a:t>“OECD-FAO </a:t>
            </a:r>
            <a:r>
              <a:rPr lang="pt-PT" sz="1200" dirty="0" err="1">
                <a:latin typeface="Arial" panose="020B0604020202020204" pitchFamily="34" charset="0"/>
                <a:cs typeface="Arial" panose="020B0604020202020204" pitchFamily="34" charset="0"/>
              </a:rPr>
              <a:t>Agricultural</a:t>
            </a:r>
            <a:r>
              <a:rPr lang="pt-PT" sz="1200" dirty="0">
                <a:latin typeface="Arial" panose="020B0604020202020204" pitchFamily="34" charset="0"/>
                <a:cs typeface="Arial" panose="020B0604020202020204" pitchFamily="34" charset="0"/>
              </a:rPr>
              <a:t> Outlook”, OECD </a:t>
            </a:r>
            <a:r>
              <a:rPr lang="pt-PT" sz="1200" dirty="0" err="1">
                <a:latin typeface="Arial" panose="020B0604020202020204" pitchFamily="34" charset="0"/>
                <a:cs typeface="Arial" panose="020B0604020202020204" pitchFamily="34" charset="0"/>
              </a:rPr>
              <a:t>Agriculture</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statistics</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database</a:t>
            </a:r>
            <a:r>
              <a:rPr lang="pt-PT" sz="1200" dirty="0">
                <a:latin typeface="Arial" panose="020B0604020202020204" pitchFamily="34" charset="0"/>
                <a:cs typeface="Arial" panose="020B0604020202020204" pitchFamily="34" charset="0"/>
              </a:rPr>
              <a:t>), </a:t>
            </a:r>
            <a:r>
              <a:rPr lang="pt-PT" sz="1200" dirty="0">
                <a:latin typeface="Arial" panose="020B0604020202020204" pitchFamily="34" charset="0"/>
                <a:cs typeface="Arial" panose="020B0604020202020204" pitchFamily="34" charset="0"/>
                <a:hlinkClick r:id="rId2"/>
              </a:rPr>
              <a:t>http://dx.doi.org/10.1787/agr-outl-data-en</a:t>
            </a:r>
            <a:r>
              <a:rPr lang="pt-PT" sz="1200" dirty="0">
                <a:latin typeface="Arial" panose="020B0604020202020204" pitchFamily="34" charset="0"/>
                <a:cs typeface="Arial" panose="020B0604020202020204" pitchFamily="34" charset="0"/>
              </a:rPr>
              <a:t>.</a:t>
            </a:r>
          </a:p>
          <a:p>
            <a:pPr>
              <a:buClr>
                <a:srgbClr val="569DA4"/>
              </a:buClr>
            </a:pPr>
            <a:r>
              <a:rPr lang="pt-PT" sz="1400" dirty="0">
                <a:latin typeface="Arial" panose="020B0604020202020204" pitchFamily="34" charset="0"/>
                <a:cs typeface="Arial" panose="020B0604020202020204" pitchFamily="34" charset="0"/>
              </a:rPr>
              <a:t>Mozambique </a:t>
            </a:r>
            <a:r>
              <a:rPr lang="pt-PT" sz="1400" dirty="0" err="1">
                <a:latin typeface="Arial" panose="020B0604020202020204" pitchFamily="34" charset="0"/>
                <a:cs typeface="Arial" panose="020B0604020202020204" pitchFamily="34" charset="0"/>
              </a:rPr>
              <a:t>Cotton</a:t>
            </a:r>
            <a:r>
              <a:rPr lang="pt-PT" sz="1400" dirty="0">
                <a:latin typeface="Arial" panose="020B0604020202020204" pitchFamily="34" charset="0"/>
                <a:cs typeface="Arial" panose="020B0604020202020204" pitchFamily="34" charset="0"/>
              </a:rPr>
              <a:t> </a:t>
            </a:r>
            <a:r>
              <a:rPr lang="pt-PT" sz="1400" dirty="0" err="1">
                <a:latin typeface="Arial" panose="020B0604020202020204" pitchFamily="34" charset="0"/>
                <a:cs typeface="Arial" panose="020B0604020202020204" pitchFamily="34" charset="0"/>
              </a:rPr>
              <a:t>Institute</a:t>
            </a:r>
            <a:r>
              <a:rPr lang="pt-PT" sz="1400" dirty="0">
                <a:latin typeface="Arial" panose="020B0604020202020204" pitchFamily="34" charset="0"/>
                <a:cs typeface="Arial" panose="020B0604020202020204" pitchFamily="34" charset="0"/>
              </a:rPr>
              <a:t> : </a:t>
            </a:r>
            <a:r>
              <a:rPr lang="pt-PT" sz="1200" u="sng" dirty="0">
                <a:latin typeface="Arial" panose="020B0604020202020204" pitchFamily="34" charset="0"/>
                <a:cs typeface="Arial" panose="020B0604020202020204" pitchFamily="34" charset="0"/>
                <a:hlinkClick r:id="rId3"/>
              </a:rPr>
              <a:t>https://www.iam.gov.mz/</a:t>
            </a:r>
            <a:endParaRPr lang="pt-PT" sz="1200" u="sng" dirty="0">
              <a:latin typeface="Arial" panose="020B0604020202020204" pitchFamily="34" charset="0"/>
              <a:cs typeface="Arial" panose="020B0604020202020204" pitchFamily="34" charset="0"/>
            </a:endParaRPr>
          </a:p>
          <a:p>
            <a:pPr>
              <a:buClr>
                <a:srgbClr val="569DA4"/>
              </a:buClr>
            </a:pPr>
            <a:r>
              <a:rPr lang="pt-PT" sz="1400" u="sng" dirty="0" err="1">
                <a:latin typeface="Arial" panose="020B0604020202020204" pitchFamily="34" charset="0"/>
                <a:cs typeface="Arial" panose="020B0604020202020204" pitchFamily="34" charset="0"/>
              </a:rPr>
              <a:t>Better</a:t>
            </a:r>
            <a:r>
              <a:rPr lang="pt-PT" sz="1400" u="sng" dirty="0">
                <a:latin typeface="Arial" panose="020B0604020202020204" pitchFamily="34" charset="0"/>
                <a:cs typeface="Arial" panose="020B0604020202020204" pitchFamily="34" charset="0"/>
              </a:rPr>
              <a:t> </a:t>
            </a:r>
            <a:r>
              <a:rPr lang="pt-PT" sz="1400" u="sng" dirty="0" err="1">
                <a:latin typeface="Arial" panose="020B0604020202020204" pitchFamily="34" charset="0"/>
                <a:cs typeface="Arial" panose="020B0604020202020204" pitchFamily="34" charset="0"/>
              </a:rPr>
              <a:t>Cotton</a:t>
            </a:r>
            <a:r>
              <a:rPr lang="pt-PT" sz="1400" u="sng" dirty="0">
                <a:latin typeface="Arial" panose="020B0604020202020204" pitchFamily="34" charset="0"/>
                <a:cs typeface="Arial" panose="020B0604020202020204" pitchFamily="34" charset="0"/>
              </a:rPr>
              <a:t> </a:t>
            </a:r>
            <a:r>
              <a:rPr lang="pt-PT" sz="1400" u="sng" dirty="0" err="1">
                <a:latin typeface="Arial" panose="020B0604020202020204" pitchFamily="34" charset="0"/>
                <a:cs typeface="Arial" panose="020B0604020202020204" pitchFamily="34" charset="0"/>
              </a:rPr>
              <a:t>Initiative</a:t>
            </a:r>
            <a:r>
              <a:rPr lang="pt-PT" sz="1400" u="sng" dirty="0">
                <a:latin typeface="Arial" panose="020B0604020202020204" pitchFamily="34" charset="0"/>
                <a:cs typeface="Arial" panose="020B0604020202020204" pitchFamily="34" charset="0"/>
              </a:rPr>
              <a:t>: </a:t>
            </a:r>
            <a:r>
              <a:rPr lang="pt-PT" sz="1200" u="sng" dirty="0">
                <a:latin typeface="Arial" panose="020B0604020202020204" pitchFamily="34" charset="0"/>
                <a:cs typeface="Arial" panose="020B0604020202020204" pitchFamily="34" charset="0"/>
                <a:hlinkClick r:id="rId4"/>
              </a:rPr>
              <a:t>https://bettercotton.org/where-is-better-cotton-grown/mozambique/</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endParaRPr lang="en-GB" sz="1200" b="1"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endParaRPr lang="en-GB" sz="1200" i="1" dirty="0">
              <a:latin typeface="Arial" panose="020B0604020202020204" pitchFamily="34" charset="0"/>
              <a:cs typeface="Arial" panose="020B0604020202020204" pitchFamily="34" charset="0"/>
            </a:endParaRPr>
          </a:p>
          <a:p>
            <a:endParaRPr lang="en-GB" sz="1200" i="1" dirty="0">
              <a:latin typeface="Arial" panose="020B0604020202020204" pitchFamily="34" charset="0"/>
              <a:cs typeface="Arial" panose="020B0604020202020204" pitchFamily="34" charset="0"/>
            </a:endParaRPr>
          </a:p>
          <a:p>
            <a:endParaRPr lang="en-GB" sz="1200" i="1"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DA1B7C3F-A0AD-4CAA-A75E-51BF63780741}"/>
              </a:ext>
            </a:extLst>
          </p:cNvPr>
          <p:cNvSpPr>
            <a:spLocks noGrp="1"/>
          </p:cNvSpPr>
          <p:nvPr>
            <p:ph type="sldNum" sz="quarter" idx="12"/>
          </p:nvPr>
        </p:nvSpPr>
        <p:spPr/>
        <p:txBody>
          <a:bodyPr/>
          <a:lstStyle/>
          <a:p>
            <a:fld id="{C1D7F914-E4F7-455C-A1CC-52701B4165D2}" type="slidenum">
              <a:rPr lang="en-GB" smtClean="0"/>
              <a:t>59</a:t>
            </a:fld>
            <a:endParaRPr lang="en-GB"/>
          </a:p>
        </p:txBody>
      </p:sp>
    </p:spTree>
    <p:extLst>
      <p:ext uri="{BB962C8B-B14F-4D97-AF65-F5344CB8AC3E}">
        <p14:creationId xmlns:p14="http://schemas.microsoft.com/office/powerpoint/2010/main" val="3327947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Brief analysis of the cotton sector</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The need for quality seed and the opportunity to get immediate results just by treating the current seed</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p:spPr>
        <p:txBody>
          <a:bodyPr>
            <a:normAutofit/>
          </a:bodyPr>
          <a:lstStyle/>
          <a:p>
            <a:pPr algn="just">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The seed currently in use in the subsector remains degenerate and, therefore, not very productive, either in the field or in the ginneries;</a:t>
            </a:r>
          </a:p>
          <a:p>
            <a:pPr algn="just">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The Ginneries provide the vast majority of seeds from the previous harvest to farmers free of charge, leading to the degeneration of varieties</a:t>
            </a:r>
          </a:p>
          <a:p>
            <a:pPr algn="just">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The low germination rate of weak seeds results in lower yields, reduced income for farmers and lower levels of productivity across the value chain</a:t>
            </a:r>
          </a:p>
          <a:p>
            <a:pPr algn="just">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The seeds supplied to farmers, in addition to not being certified, are not “</a:t>
            </a:r>
            <a:r>
              <a:rPr lang="en-GB" sz="1200" dirty="0" err="1">
                <a:latin typeface="Arial" panose="020B0604020202020204" pitchFamily="34" charset="0"/>
                <a:cs typeface="Arial" panose="020B0604020202020204" pitchFamily="34" charset="0"/>
              </a:rPr>
              <a:t>delinted</a:t>
            </a:r>
            <a:r>
              <a:rPr lang="en-GB" sz="1200" dirty="0">
                <a:latin typeface="Arial" panose="020B0604020202020204" pitchFamily="34" charset="0"/>
                <a:cs typeface="Arial" panose="020B0604020202020204" pitchFamily="34" charset="0"/>
              </a:rPr>
              <a:t>” which means that:</a:t>
            </a:r>
          </a:p>
          <a:p>
            <a:pPr lvl="1" algn="just">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It is more bulky, more expensive and complicated to transport;</a:t>
            </a:r>
          </a:p>
          <a:p>
            <a:pPr lvl="1" algn="just">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Mechanical planting is not possible</a:t>
            </a:r>
          </a:p>
          <a:p>
            <a:pPr lvl="1" algn="just">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Farmers need more time/labour in the field to slow down overgrowth of plants per hole and / or make the thinning and hoeing, and ginners have to provide more than ideal seeds to cover waste;</a:t>
            </a:r>
          </a:p>
          <a:p>
            <a:pPr lvl="1">
              <a:lnSpc>
                <a:spcPct val="150000"/>
              </a:lnSpc>
              <a:spcBef>
                <a:spcPts val="1200"/>
              </a:spcBef>
              <a:spcAft>
                <a:spcPts val="1200"/>
              </a:spcAft>
              <a:buClr>
                <a:srgbClr val="569DA4"/>
              </a:buClr>
            </a:pPr>
            <a:endParaRPr lang="en-GB" sz="1200" dirty="0">
              <a:latin typeface="Arial" panose="020B0604020202020204" pitchFamily="34" charset="0"/>
              <a:cs typeface="Arial" panose="020B0604020202020204" pitchFamily="34" charset="0"/>
            </a:endParaRPr>
          </a:p>
          <a:p>
            <a:pPr marL="0" indent="0">
              <a:lnSpc>
                <a:spcPct val="150000"/>
              </a:lnSpc>
              <a:spcBef>
                <a:spcPts val="600"/>
              </a:spcBef>
              <a:spcAft>
                <a:spcPts val="6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5E60F097-610B-4DEC-B2EA-BE72F4AD4834}"/>
              </a:ext>
            </a:extLst>
          </p:cNvPr>
          <p:cNvSpPr>
            <a:spLocks noGrp="1"/>
          </p:cNvSpPr>
          <p:nvPr>
            <p:ph type="sldNum" sz="quarter" idx="12"/>
          </p:nvPr>
        </p:nvSpPr>
        <p:spPr/>
        <p:txBody>
          <a:bodyPr/>
          <a:lstStyle/>
          <a:p>
            <a:fld id="{C1D7F914-E4F7-455C-A1CC-52701B4165D2}" type="slidenum">
              <a:rPr lang="en-GB" smtClean="0"/>
              <a:t>6</a:t>
            </a:fld>
            <a:endParaRPr lang="en-GB"/>
          </a:p>
        </p:txBody>
      </p:sp>
    </p:spTree>
    <p:extLst>
      <p:ext uri="{BB962C8B-B14F-4D97-AF65-F5344CB8AC3E}">
        <p14:creationId xmlns:p14="http://schemas.microsoft.com/office/powerpoint/2010/main" val="1369599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Brief analysis of the cotton sector</a:t>
            </a:r>
            <a:br>
              <a:rPr lang="en-GB" sz="1800" b="1" dirty="0">
                <a:solidFill>
                  <a:srgbClr val="569DA4"/>
                </a:solidFill>
                <a:latin typeface="Arial" panose="020B0604020202020204" pitchFamily="34" charset="0"/>
                <a:cs typeface="Arial" panose="020B0604020202020204" pitchFamily="34" charset="0"/>
              </a:rPr>
            </a:br>
            <a:r>
              <a:rPr lang="en-GB" sz="1300" dirty="0">
                <a:solidFill>
                  <a:srgbClr val="569DA4"/>
                </a:solidFill>
                <a:latin typeface="Arial" panose="020B0604020202020204" pitchFamily="34" charset="0"/>
                <a:cs typeface="Arial" panose="020B0604020202020204" pitchFamily="34" charset="0"/>
              </a:rPr>
              <a:t>The need for quality seed and the opportunity to get immediate results just by treating the current seed</a:t>
            </a: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p:spPr>
        <p:txBody>
          <a:bodyPr>
            <a:normAutofit/>
          </a:bodyPr>
          <a:lstStyle/>
          <a:p>
            <a:pPr algn="just">
              <a:lnSpc>
                <a:spcPct val="120000"/>
              </a:lnSpc>
              <a:spcBef>
                <a:spcPts val="600"/>
              </a:spcBef>
              <a:spcAft>
                <a:spcPts val="600"/>
              </a:spcAft>
              <a:buClr>
                <a:srgbClr val="569DA4"/>
              </a:buClr>
            </a:pPr>
            <a:r>
              <a:rPr lang="pt-PT" sz="1200" dirty="0" err="1">
                <a:latin typeface="Arial" panose="020B0604020202020204" pitchFamily="34" charset="0"/>
                <a:cs typeface="Arial" panose="020B0604020202020204" pitchFamily="34" charset="0"/>
              </a:rPr>
              <a:t>Cotton</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Seed</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Delinting</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and</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Treatement</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allows</a:t>
            </a:r>
            <a:r>
              <a:rPr lang="pt-PT" sz="1200" dirty="0">
                <a:latin typeface="Arial" panose="020B0604020202020204" pitchFamily="34" charset="0"/>
                <a:cs typeface="Arial" panose="020B0604020202020204" pitchFamily="34" charset="0"/>
              </a:rPr>
              <a:t>:</a:t>
            </a:r>
          </a:p>
          <a:p>
            <a:pPr lvl="1" algn="just">
              <a:lnSpc>
                <a:spcPct val="12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Carry out the selection of damaged or diseased seeds;</a:t>
            </a:r>
          </a:p>
          <a:p>
            <a:pPr lvl="1" algn="just">
              <a:lnSpc>
                <a:spcPct val="12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Decrease the weight of seeds transported by 25 to 40% (with an impact on logistics costs) and significantly increase the germination rate from 60% to 80%;</a:t>
            </a:r>
            <a:r>
              <a:rPr lang="en-GB" sz="1200" dirty="0">
                <a:solidFill>
                  <a:srgbClr val="FF0000"/>
                </a:solidFill>
                <a:latin typeface="Arial" panose="020B0604020202020204" pitchFamily="34" charset="0"/>
                <a:cs typeface="Arial" panose="020B0604020202020204" pitchFamily="34" charset="0"/>
              </a:rPr>
              <a:t> </a:t>
            </a:r>
          </a:p>
          <a:p>
            <a:pPr lvl="1" algn="just">
              <a:lnSpc>
                <a:spcPct val="12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It decreases the necessary amount of seeds per hole from the current 5 used to 1 to 3;</a:t>
            </a:r>
          </a:p>
          <a:p>
            <a:pPr lvl="1" algn="just">
              <a:lnSpc>
                <a:spcPct val="150000"/>
              </a:lnSpc>
              <a:spcBef>
                <a:spcPts val="1200"/>
              </a:spcBef>
              <a:spcAft>
                <a:spcPts val="1200"/>
              </a:spcAft>
              <a:buClr>
                <a:srgbClr val="569DA4"/>
              </a:buClr>
            </a:pPr>
            <a:r>
              <a:rPr lang="en-GB" sz="1200" dirty="0">
                <a:latin typeface="Arial" panose="020B0604020202020204" pitchFamily="34" charset="0"/>
                <a:cs typeface="Arial" panose="020B0604020202020204" pitchFamily="34" charset="0"/>
              </a:rPr>
              <a:t>It reduces the amount of labour required by the farmer, mainly in thinning that has an impact in reducing in average 80%, from 5 to 1 Working day, or 6% the total days of labour (67 to 63 working days per hectare); </a:t>
            </a:r>
            <a:endParaRPr lang="en-GB" sz="1200" dirty="0">
              <a:solidFill>
                <a:schemeClr val="accent2"/>
              </a:solidFill>
              <a:highlight>
                <a:srgbClr val="FFFF00"/>
              </a:highlight>
              <a:latin typeface="Arial" panose="020B0604020202020204" pitchFamily="34" charset="0"/>
              <a:cs typeface="Arial" panose="020B0604020202020204" pitchFamily="34" charset="0"/>
            </a:endParaRPr>
          </a:p>
          <a:p>
            <a:pPr lvl="1" algn="just">
              <a:lnSpc>
                <a:spcPct val="12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The treatment given to the seed after </a:t>
            </a:r>
            <a:r>
              <a:rPr lang="en-GB" sz="1200" dirty="0" err="1">
                <a:latin typeface="Arial" panose="020B0604020202020204" pitchFamily="34" charset="0"/>
                <a:cs typeface="Arial" panose="020B0604020202020204" pitchFamily="34" charset="0"/>
              </a:rPr>
              <a:t>delinting</a:t>
            </a:r>
            <a:r>
              <a:rPr lang="en-GB" sz="1200" dirty="0">
                <a:latin typeface="Arial" panose="020B0604020202020204" pitchFamily="34" charset="0"/>
                <a:cs typeface="Arial" panose="020B0604020202020204" pitchFamily="34" charset="0"/>
              </a:rPr>
              <a:t> allows to obtain a seed more resistant to pests and diseases</a:t>
            </a:r>
            <a:r>
              <a:rPr lang="pt-PT" sz="1200" dirty="0">
                <a:latin typeface="Arial" panose="020B0604020202020204" pitchFamily="34" charset="0"/>
                <a:cs typeface="Arial" panose="020B0604020202020204" pitchFamily="34" charset="0"/>
              </a:rPr>
              <a:t>;</a:t>
            </a:r>
            <a:r>
              <a:rPr lang="pt-PT" sz="1200" dirty="0">
                <a:solidFill>
                  <a:schemeClr val="accent2"/>
                </a:solidFill>
                <a:latin typeface="Arial" panose="020B0604020202020204" pitchFamily="34" charset="0"/>
                <a:cs typeface="Arial" panose="020B0604020202020204" pitchFamily="34" charset="0"/>
              </a:rPr>
              <a:t> </a:t>
            </a:r>
          </a:p>
          <a:p>
            <a:pPr lvl="1" algn="just">
              <a:lnSpc>
                <a:spcPct val="12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The impact that </a:t>
            </a:r>
            <a:r>
              <a:rPr lang="en-GB" sz="1200" dirty="0" err="1">
                <a:latin typeface="Arial" panose="020B0604020202020204" pitchFamily="34" charset="0"/>
                <a:cs typeface="Arial" panose="020B0604020202020204" pitchFamily="34" charset="0"/>
              </a:rPr>
              <a:t>delinting</a:t>
            </a:r>
            <a:r>
              <a:rPr lang="en-GB" sz="1200" dirty="0">
                <a:latin typeface="Arial" panose="020B0604020202020204" pitchFamily="34" charset="0"/>
                <a:cs typeface="Arial" panose="020B0604020202020204" pitchFamily="34" charset="0"/>
              </a:rPr>
              <a:t> has on increasing productivity by Hectare is being studied with cotton experts but is estimated that can increase the productivity between 30 and 40%, so from the actual average of 460Kg/Ha to 640Kg/Ha;</a:t>
            </a:r>
          </a:p>
          <a:p>
            <a:pPr lvl="1" algn="just">
              <a:lnSpc>
                <a:spcPct val="12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Based on approximately 216,000 producers(average 2005-18), with an average area of 0.8 Hectares each, </a:t>
            </a:r>
            <a:r>
              <a:rPr lang="en-GB" sz="1200" dirty="0" err="1">
                <a:latin typeface="Arial" panose="020B0604020202020204" pitchFamily="34" charset="0"/>
                <a:cs typeface="Arial" panose="020B0604020202020204" pitchFamily="34" charset="0"/>
              </a:rPr>
              <a:t>delinting</a:t>
            </a:r>
            <a:r>
              <a:rPr lang="en-GB" sz="1200" dirty="0">
                <a:latin typeface="Arial" panose="020B0604020202020204" pitchFamily="34" charset="0"/>
                <a:cs typeface="Arial" panose="020B0604020202020204" pitchFamily="34" charset="0"/>
              </a:rPr>
              <a:t> would allow an increase in production of 7,949 </a:t>
            </a:r>
            <a:r>
              <a:rPr lang="en-GB" sz="1200" dirty="0" err="1">
                <a:latin typeface="Arial" panose="020B0604020202020204" pitchFamily="34" charset="0"/>
                <a:cs typeface="Arial" panose="020B0604020202020204" pitchFamily="34" charset="0"/>
              </a:rPr>
              <a:t>Tn</a:t>
            </a:r>
            <a:r>
              <a:rPr lang="en-GB" sz="1200" dirty="0">
                <a:latin typeface="Arial" panose="020B0604020202020204" pitchFamily="34" charset="0"/>
                <a:cs typeface="Arial" panose="020B0604020202020204" pitchFamily="34" charset="0"/>
              </a:rPr>
              <a:t> of seed cotton a year;</a:t>
            </a:r>
          </a:p>
          <a:p>
            <a:pPr lvl="1" algn="just">
              <a:lnSpc>
                <a:spcPct val="12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Based on the price of 23,000 Meticais paid to the producer per ton of seed cotton, it would mean an increase of 11,080,000 Million USD  in the total producers' income per year;</a:t>
            </a:r>
            <a:r>
              <a:rPr lang="en-GB" sz="1200" dirty="0">
                <a:solidFill>
                  <a:srgbClr val="FF0000"/>
                </a:solidFill>
                <a:latin typeface="Arial" panose="020B0604020202020204" pitchFamily="34" charset="0"/>
                <a:cs typeface="Arial" panose="020B0604020202020204" pitchFamily="34" charset="0"/>
              </a:rPr>
              <a:t> </a:t>
            </a:r>
          </a:p>
          <a:p>
            <a:pPr lvl="1" algn="just">
              <a:lnSpc>
                <a:spcPct val="12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An increase of IAM revenues, based on the increase of exported quantities;</a:t>
            </a:r>
          </a:p>
          <a:p>
            <a:pPr marL="0" indent="0">
              <a:lnSpc>
                <a:spcPct val="150000"/>
              </a:lnSpc>
              <a:spcBef>
                <a:spcPts val="600"/>
              </a:spcBef>
              <a:spcAft>
                <a:spcPts val="6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B4B924CA-B09D-45E0-A760-EE9064D16BBD}"/>
              </a:ext>
            </a:extLst>
          </p:cNvPr>
          <p:cNvSpPr>
            <a:spLocks noGrp="1"/>
          </p:cNvSpPr>
          <p:nvPr>
            <p:ph type="sldNum" sz="quarter" idx="12"/>
          </p:nvPr>
        </p:nvSpPr>
        <p:spPr/>
        <p:txBody>
          <a:bodyPr/>
          <a:lstStyle/>
          <a:p>
            <a:fld id="{C1D7F914-E4F7-455C-A1CC-52701B4165D2}" type="slidenum">
              <a:rPr lang="en-GB" smtClean="0"/>
              <a:t>7</a:t>
            </a:fld>
            <a:endParaRPr lang="en-GB"/>
          </a:p>
        </p:txBody>
      </p:sp>
    </p:spTree>
    <p:extLst>
      <p:ext uri="{BB962C8B-B14F-4D97-AF65-F5344CB8AC3E}">
        <p14:creationId xmlns:p14="http://schemas.microsoft.com/office/powerpoint/2010/main" val="3424334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2. Short and medium term cotton seed needs and availability</a:t>
            </a:r>
            <a:br>
              <a:rPr lang="en-GB" sz="1800" b="1" dirty="0">
                <a:solidFill>
                  <a:srgbClr val="569DA4"/>
                </a:solidFill>
                <a:latin typeface="Arial" panose="020B0604020202020204" pitchFamily="34" charset="0"/>
                <a:cs typeface="Arial" panose="020B0604020202020204" pitchFamily="34" charset="0"/>
              </a:rPr>
            </a:b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p:spPr>
        <p:txBody>
          <a:bodyPr>
            <a:normAutofit/>
          </a:bodyPr>
          <a:lstStyle/>
          <a:p>
            <a:pPr marL="0" lvl="0" indent="0">
              <a:lnSpc>
                <a:spcPct val="150000"/>
              </a:lnSpc>
              <a:spcBef>
                <a:spcPts val="1200"/>
              </a:spcBef>
              <a:spcAft>
                <a:spcPts val="1200"/>
              </a:spcAft>
              <a:buNone/>
            </a:pPr>
            <a:r>
              <a:rPr lang="en-GB" sz="1200" dirty="0">
                <a:latin typeface="Arial" panose="020B0604020202020204" pitchFamily="34" charset="0"/>
                <a:cs typeface="Arial" panose="020B0604020202020204" pitchFamily="34" charset="0"/>
              </a:rPr>
              <a:t>For 200.000 Ha, in an optimal scenario with a sowing rate of 12 kg / Ha, 2,400 tonnes of certified seed would be required. Given the current rate of 20 to 25Kg/Ha, the need increases to 4,000 to 5,000 tonnes of seed in the short-medium term:</a:t>
            </a:r>
            <a:endParaRPr lang="en-GB" sz="1200" dirty="0">
              <a:solidFill>
                <a:srgbClr val="FF0000"/>
              </a:solidFill>
              <a:latin typeface="Arial" panose="020B0604020202020204" pitchFamily="34" charset="0"/>
              <a:cs typeface="Arial" panose="020B0604020202020204" pitchFamily="34" charset="0"/>
            </a:endParaRPr>
          </a:p>
          <a:p>
            <a:pPr marL="0" indent="0">
              <a:lnSpc>
                <a:spcPct val="150000"/>
              </a:lnSpc>
              <a:spcBef>
                <a:spcPts val="600"/>
              </a:spcBef>
              <a:spcAft>
                <a:spcPts val="600"/>
              </a:spcAft>
              <a:buNone/>
            </a:pPr>
            <a:endParaRPr lang="en-GB" sz="1800" dirty="0">
              <a:latin typeface="Arial" panose="020B0604020202020204" pitchFamily="34" charset="0"/>
              <a:cs typeface="Arial" panose="020B0604020202020204" pitchFamily="34" charset="0"/>
            </a:endParaRPr>
          </a:p>
        </p:txBody>
      </p:sp>
      <p:sp>
        <p:nvSpPr>
          <p:cNvPr id="5" name="CaixaDeTexto 4">
            <a:extLst>
              <a:ext uri="{FF2B5EF4-FFF2-40B4-BE49-F238E27FC236}">
                <a16:creationId xmlns:a16="http://schemas.microsoft.com/office/drawing/2014/main" id="{C26095E5-1925-4FE7-AB60-65A79DA62BA2}"/>
              </a:ext>
            </a:extLst>
          </p:cNvPr>
          <p:cNvSpPr txBox="1"/>
          <p:nvPr/>
        </p:nvSpPr>
        <p:spPr>
          <a:xfrm>
            <a:off x="5347301" y="5894220"/>
            <a:ext cx="1532471" cy="276999"/>
          </a:xfrm>
          <a:prstGeom prst="rect">
            <a:avLst/>
          </a:prstGeom>
          <a:noFill/>
        </p:spPr>
        <p:txBody>
          <a:bodyPr wrap="square" rtlCol="0">
            <a:spAutoFit/>
          </a:bodyPr>
          <a:lstStyle/>
          <a:p>
            <a:r>
              <a:rPr lang="pt-PT" sz="1200" dirty="0" err="1">
                <a:latin typeface="Arial" panose="020B0604020202020204" pitchFamily="34" charset="0"/>
                <a:cs typeface="Arial" panose="020B0604020202020204" pitchFamily="34" charset="0"/>
              </a:rPr>
              <a:t>Source</a:t>
            </a:r>
            <a:r>
              <a:rPr lang="pt-PT" sz="1200" dirty="0">
                <a:latin typeface="Arial" panose="020B0604020202020204" pitchFamily="34" charset="0"/>
                <a:cs typeface="Arial" panose="020B0604020202020204" pitchFamily="34" charset="0"/>
              </a:rPr>
              <a:t>: AAM, 2019</a:t>
            </a:r>
          </a:p>
        </p:txBody>
      </p:sp>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53119" y="1403756"/>
            <a:ext cx="9111887" cy="4490464"/>
          </a:xfrm>
          <a:prstGeom prst="rect">
            <a:avLst/>
          </a:prstGeom>
        </p:spPr>
      </p:pic>
      <p:sp>
        <p:nvSpPr>
          <p:cNvPr id="3" name="Marcador de Posição do Número do Diapositivo 2">
            <a:extLst>
              <a:ext uri="{FF2B5EF4-FFF2-40B4-BE49-F238E27FC236}">
                <a16:creationId xmlns:a16="http://schemas.microsoft.com/office/drawing/2014/main" id="{71DEC38A-B5D5-42FF-BDBF-7B4C2D378F6A}"/>
              </a:ext>
            </a:extLst>
          </p:cNvPr>
          <p:cNvSpPr>
            <a:spLocks noGrp="1"/>
          </p:cNvSpPr>
          <p:nvPr>
            <p:ph type="sldNum" sz="quarter" idx="12"/>
          </p:nvPr>
        </p:nvSpPr>
        <p:spPr/>
        <p:txBody>
          <a:bodyPr/>
          <a:lstStyle/>
          <a:p>
            <a:fld id="{C1D7F914-E4F7-455C-A1CC-52701B4165D2}" type="slidenum">
              <a:rPr lang="en-GB" smtClean="0"/>
              <a:t>8</a:t>
            </a:fld>
            <a:endParaRPr lang="en-GB"/>
          </a:p>
        </p:txBody>
      </p:sp>
    </p:spTree>
    <p:extLst>
      <p:ext uri="{BB962C8B-B14F-4D97-AF65-F5344CB8AC3E}">
        <p14:creationId xmlns:p14="http://schemas.microsoft.com/office/powerpoint/2010/main" val="2597748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411" y="69034"/>
            <a:ext cx="7543800" cy="444772"/>
          </a:xfrm>
        </p:spPr>
        <p:txBody>
          <a:bodyPr>
            <a:normAutofit fontScale="90000"/>
          </a:bodyPr>
          <a:lstStyle/>
          <a:p>
            <a:r>
              <a:rPr lang="en-GB" sz="1800" b="1" dirty="0">
                <a:solidFill>
                  <a:srgbClr val="569DA4"/>
                </a:solidFill>
                <a:latin typeface="Arial" panose="020B0604020202020204" pitchFamily="34" charset="0"/>
                <a:cs typeface="Arial" panose="020B0604020202020204" pitchFamily="34" charset="0"/>
              </a:rPr>
              <a:t>3. Brief presentation of the 2030 Alliance</a:t>
            </a:r>
            <a:br>
              <a:rPr lang="en-GB" sz="1800" b="1" dirty="0">
                <a:solidFill>
                  <a:srgbClr val="569DA4"/>
                </a:solidFill>
                <a:latin typeface="Arial" panose="020B0604020202020204" pitchFamily="34" charset="0"/>
                <a:cs typeface="Arial" panose="020B0604020202020204" pitchFamily="34" charset="0"/>
              </a:rPr>
            </a:br>
            <a:endParaRPr lang="en-GB" sz="1300" b="1" dirty="0">
              <a:solidFill>
                <a:srgbClr val="569DA4"/>
              </a:solidFill>
              <a:latin typeface="Arial" panose="020B0604020202020204" pitchFamily="34" charset="0"/>
              <a:cs typeface="Arial" panose="020B0604020202020204" pitchFamily="34" charset="0"/>
            </a:endParaRPr>
          </a:p>
        </p:txBody>
      </p:sp>
      <p:sp>
        <p:nvSpPr>
          <p:cNvPr id="24" name="Espaço Reservado para Conteúdo 2"/>
          <p:cNvSpPr>
            <a:spLocks noGrp="1"/>
          </p:cNvSpPr>
          <p:nvPr>
            <p:ph idx="1"/>
          </p:nvPr>
        </p:nvSpPr>
        <p:spPr>
          <a:xfrm>
            <a:off x="148046" y="740229"/>
            <a:ext cx="11922034" cy="6017622"/>
          </a:xfrm>
        </p:spPr>
        <p:txBody>
          <a:bodyPr>
            <a:normAutofit/>
          </a:bodyPr>
          <a:lstStyle/>
          <a:p>
            <a:pPr marL="0" indent="0" algn="just">
              <a:lnSpc>
                <a:spcPct val="170000"/>
              </a:lnSpc>
              <a:spcBef>
                <a:spcPts val="600"/>
              </a:spcBef>
              <a:spcAft>
                <a:spcPts val="600"/>
              </a:spcAft>
              <a:buNone/>
            </a:pPr>
            <a:r>
              <a:rPr lang="en-GB" sz="1200" dirty="0">
                <a:latin typeface="Arial" panose="020B0604020202020204" pitchFamily="34" charset="0"/>
                <a:cs typeface="Arial" panose="020B0604020202020204" pitchFamily="34" charset="0"/>
              </a:rPr>
              <a:t>In 2018, AAM defined a Vision called the 2030 Alliance, with a set of strategic objectives to be achieved in the sector by 2030, namely:</a:t>
            </a:r>
          </a:p>
          <a:p>
            <a:pPr lvl="1" algn="just">
              <a:lnSpc>
                <a:spcPct val="17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A strong and unified industry, through: A seed production program, Databases and information, Production model and production training strategy, Input pricing strategy and coordination, Procurement (Procurement of global suppliers and individual acquisitions), Fibre Marketing (joint promotion and individual sale), Coordination in the sale of cottonseed, Value addition;</a:t>
            </a:r>
          </a:p>
          <a:p>
            <a:pPr lvl="1" algn="just">
              <a:lnSpc>
                <a:spcPct val="17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Develop a national brand and promote it aggressively and effectively;</a:t>
            </a:r>
          </a:p>
          <a:p>
            <a:pPr lvl="1" algn="just">
              <a:lnSpc>
                <a:spcPct val="17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Commitment to quality, sustainability and the environment;</a:t>
            </a:r>
          </a:p>
          <a:p>
            <a:pPr lvl="1" algn="just">
              <a:lnSpc>
                <a:spcPct val="17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Commitment to innovation and technology;</a:t>
            </a:r>
          </a:p>
          <a:p>
            <a:pPr lvl="1" algn="just">
              <a:lnSpc>
                <a:spcPct val="17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Commitment to empower young people and women;</a:t>
            </a:r>
          </a:p>
          <a:p>
            <a:pPr lvl="1" algn="just">
              <a:lnSpc>
                <a:spcPct val="17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Commitment to rural development and rotation or complementarity with food crops;</a:t>
            </a:r>
          </a:p>
          <a:p>
            <a:pPr lvl="1" algn="just">
              <a:lnSpc>
                <a:spcPct val="17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Market Position: Position in the top 5% of medium-length fibre (which represents about 75% of the market), Consistently reach 100,000 Tons per year, Quality. Type 2, 1-1 / 8, Main differentiating factors: Development and sustainability of the sector in Africa, Professional and standardized image;</a:t>
            </a:r>
          </a:p>
          <a:p>
            <a:pPr lvl="1" algn="just">
              <a:lnSpc>
                <a:spcPct val="170000"/>
              </a:lnSpc>
              <a:spcBef>
                <a:spcPts val="600"/>
              </a:spcBef>
              <a:spcAft>
                <a:spcPts val="600"/>
              </a:spcAft>
              <a:buClr>
                <a:srgbClr val="569DA4"/>
              </a:buClr>
            </a:pPr>
            <a:r>
              <a:rPr lang="en-GB" sz="1200" dirty="0">
                <a:latin typeface="Arial" panose="020B0604020202020204" pitchFamily="34" charset="0"/>
                <a:cs typeface="Arial" panose="020B0604020202020204" pitchFamily="34" charset="0"/>
              </a:rPr>
              <a:t>Promotion of the textile industry;</a:t>
            </a:r>
          </a:p>
          <a:p>
            <a:pPr lvl="1" algn="just">
              <a:lnSpc>
                <a:spcPct val="170000"/>
              </a:lnSpc>
              <a:spcBef>
                <a:spcPts val="600"/>
              </a:spcBef>
              <a:spcAft>
                <a:spcPts val="600"/>
              </a:spcAft>
              <a:buClr>
                <a:srgbClr val="569DA4"/>
              </a:buClr>
            </a:pPr>
            <a:r>
              <a:rPr lang="pt-PT" sz="1200" dirty="0" err="1">
                <a:latin typeface="Arial" panose="020B0604020202020204" pitchFamily="34" charset="0"/>
                <a:cs typeface="Arial" panose="020B0604020202020204" pitchFamily="34" charset="0"/>
              </a:rPr>
              <a:t>Strategic</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partnerships</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Technical</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Development</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NGO's</a:t>
            </a:r>
            <a:r>
              <a:rPr lang="pt-PT" sz="1200" dirty="0">
                <a:latin typeface="Arial" panose="020B0604020202020204" pitchFamily="34" charset="0"/>
                <a:cs typeface="Arial" panose="020B0604020202020204" pitchFamily="34" charset="0"/>
              </a:rPr>
              <a:t>, etc.), Financial (</a:t>
            </a:r>
            <a:r>
              <a:rPr lang="pt-PT" sz="1200" dirty="0" err="1">
                <a:latin typeface="Arial" panose="020B0604020202020204" pitchFamily="34" charset="0"/>
                <a:cs typeface="Arial" panose="020B0604020202020204" pitchFamily="34" charset="0"/>
              </a:rPr>
              <a:t>NGO's</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Cooperations</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Development</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Funds</a:t>
            </a:r>
            <a:r>
              <a:rPr lang="pt-PT" sz="1200" dirty="0">
                <a:latin typeface="Arial" panose="020B0604020202020204" pitchFamily="34" charset="0"/>
                <a:cs typeface="Arial" panose="020B0604020202020204" pitchFamily="34" charset="0"/>
              </a:rPr>
              <a:t>, etc.), R&amp;D (</a:t>
            </a:r>
            <a:r>
              <a:rPr lang="pt-PT" sz="1200" dirty="0" err="1">
                <a:latin typeface="Arial" panose="020B0604020202020204" pitchFamily="34" charset="0"/>
                <a:cs typeface="Arial" panose="020B0604020202020204" pitchFamily="34" charset="0"/>
              </a:rPr>
              <a:t>Academy</a:t>
            </a:r>
            <a:r>
              <a:rPr lang="pt-PT" sz="1200" dirty="0">
                <a:latin typeface="Arial" panose="020B0604020202020204" pitchFamily="34" charset="0"/>
                <a:cs typeface="Arial" panose="020B0604020202020204" pitchFamily="34" charset="0"/>
              </a:rPr>
              <a:t>, etc.), </a:t>
            </a:r>
            <a:r>
              <a:rPr lang="pt-PT" sz="1200" dirty="0" err="1">
                <a:latin typeface="Arial" panose="020B0604020202020204" pitchFamily="34" charset="0"/>
                <a:cs typeface="Arial" panose="020B0604020202020204" pitchFamily="34" charset="0"/>
              </a:rPr>
              <a:t>Governance</a:t>
            </a:r>
            <a:r>
              <a:rPr lang="pt-PT" sz="1200" dirty="0">
                <a:latin typeface="Arial" panose="020B0604020202020204" pitchFamily="34" charset="0"/>
                <a:cs typeface="Arial" panose="020B0604020202020204" pitchFamily="34" charset="0"/>
              </a:rPr>
              <a:t> (Similar </a:t>
            </a:r>
            <a:r>
              <a:rPr lang="pt-PT" sz="1200" dirty="0" err="1">
                <a:latin typeface="Arial" panose="020B0604020202020204" pitchFamily="34" charset="0"/>
                <a:cs typeface="Arial" panose="020B0604020202020204" pitchFamily="34" charset="0"/>
              </a:rPr>
              <a:t>international</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associations</a:t>
            </a:r>
            <a:r>
              <a:rPr lang="pt-PT" sz="1200" dirty="0">
                <a:latin typeface="Arial" panose="020B0604020202020204" pitchFamily="34" charset="0"/>
                <a:cs typeface="Arial" panose="020B0604020202020204" pitchFamily="34" charset="0"/>
              </a:rPr>
              <a:t>, etc.), </a:t>
            </a:r>
            <a:r>
              <a:rPr lang="pt-PT" sz="1200" dirty="0" err="1">
                <a:latin typeface="Arial" panose="020B0604020202020204" pitchFamily="34" charset="0"/>
                <a:cs typeface="Arial" panose="020B0604020202020204" pitchFamily="34" charset="0"/>
              </a:rPr>
              <a:t>Certification</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information</a:t>
            </a:r>
            <a:r>
              <a:rPr lang="pt-PT" sz="1200" dirty="0">
                <a:latin typeface="Arial" panose="020B0604020202020204" pitchFamily="34" charset="0"/>
                <a:cs typeface="Arial" panose="020B0604020202020204" pitchFamily="34" charset="0"/>
              </a:rPr>
              <a:t> </a:t>
            </a:r>
            <a:r>
              <a:rPr lang="pt-PT" sz="1200" dirty="0" err="1">
                <a:latin typeface="Arial" panose="020B0604020202020204" pitchFamily="34" charset="0"/>
                <a:cs typeface="Arial" panose="020B0604020202020204" pitchFamily="34" charset="0"/>
              </a:rPr>
              <a:t>and</a:t>
            </a:r>
            <a:r>
              <a:rPr lang="pt-PT" sz="1200" dirty="0">
                <a:latin typeface="Arial" panose="020B0604020202020204" pitchFamily="34" charset="0"/>
                <a:cs typeface="Arial" panose="020B0604020202020204" pitchFamily="34" charset="0"/>
              </a:rPr>
              <a:t> data (FAO, WFP, United </a:t>
            </a:r>
            <a:r>
              <a:rPr lang="pt-PT" sz="1200" dirty="0" err="1">
                <a:latin typeface="Arial" panose="020B0604020202020204" pitchFamily="34" charset="0"/>
                <a:cs typeface="Arial" panose="020B0604020202020204" pitchFamily="34" charset="0"/>
              </a:rPr>
              <a:t>Nations</a:t>
            </a:r>
            <a:r>
              <a:rPr lang="pt-PT" sz="1200" dirty="0">
                <a:latin typeface="Arial" panose="020B0604020202020204" pitchFamily="34" charset="0"/>
                <a:cs typeface="Arial" panose="020B0604020202020204" pitchFamily="34" charset="0"/>
              </a:rPr>
              <a:t>, etc.)</a:t>
            </a:r>
            <a:endParaRPr lang="en-GB" sz="1200" dirty="0">
              <a:latin typeface="Arial" panose="020B0604020202020204" pitchFamily="34" charset="0"/>
              <a:cs typeface="Arial" panose="020B0604020202020204" pitchFamily="34" charset="0"/>
            </a:endParaRPr>
          </a:p>
          <a:p>
            <a:pPr marL="0" indent="0">
              <a:lnSpc>
                <a:spcPct val="150000"/>
              </a:lnSpc>
              <a:spcBef>
                <a:spcPts val="600"/>
              </a:spcBef>
              <a:spcAft>
                <a:spcPts val="600"/>
              </a:spcAft>
              <a:buNone/>
            </a:pPr>
            <a:endParaRPr lang="en-GB" sz="1800" dirty="0">
              <a:latin typeface="Arial" panose="020B0604020202020204" pitchFamily="34" charset="0"/>
              <a:cs typeface="Arial" panose="020B0604020202020204" pitchFamily="34" charset="0"/>
            </a:endParaRPr>
          </a:p>
        </p:txBody>
      </p:sp>
      <p:sp>
        <p:nvSpPr>
          <p:cNvPr id="3" name="Marcador de Posição do Número do Diapositivo 2">
            <a:extLst>
              <a:ext uri="{FF2B5EF4-FFF2-40B4-BE49-F238E27FC236}">
                <a16:creationId xmlns:a16="http://schemas.microsoft.com/office/drawing/2014/main" id="{4B581A6A-B7DA-4FAD-98B0-BCF0068640AC}"/>
              </a:ext>
            </a:extLst>
          </p:cNvPr>
          <p:cNvSpPr>
            <a:spLocks noGrp="1"/>
          </p:cNvSpPr>
          <p:nvPr>
            <p:ph type="sldNum" sz="quarter" idx="12"/>
          </p:nvPr>
        </p:nvSpPr>
        <p:spPr/>
        <p:txBody>
          <a:bodyPr/>
          <a:lstStyle/>
          <a:p>
            <a:fld id="{C1D7F914-E4F7-455C-A1CC-52701B4165D2}" type="slidenum">
              <a:rPr lang="en-GB" smtClean="0"/>
              <a:t>9</a:t>
            </a:fld>
            <a:endParaRPr lang="en-GB"/>
          </a:p>
        </p:txBody>
      </p:sp>
    </p:spTree>
    <p:extLst>
      <p:ext uri="{BB962C8B-B14F-4D97-AF65-F5344CB8AC3E}">
        <p14:creationId xmlns:p14="http://schemas.microsoft.com/office/powerpoint/2010/main" val="3470695679"/>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535</TotalTime>
  <Words>14016</Words>
  <Application>Microsoft Office PowerPoint</Application>
  <PresentationFormat>Ecrã Panorâmico</PresentationFormat>
  <Paragraphs>3449</Paragraphs>
  <Slides>59</Slides>
  <Notes>0</Notes>
  <HiddenSlides>0</HiddenSlides>
  <MMClips>0</MMClips>
  <ScaleCrop>false</ScaleCrop>
  <HeadingPairs>
    <vt:vector size="6" baseType="variant">
      <vt:variant>
        <vt:lpstr>Tipos de letra usados</vt:lpstr>
      </vt:variant>
      <vt:variant>
        <vt:i4>3</vt:i4>
      </vt:variant>
      <vt:variant>
        <vt:lpstr>Tema</vt:lpstr>
      </vt:variant>
      <vt:variant>
        <vt:i4>1</vt:i4>
      </vt:variant>
      <vt:variant>
        <vt:lpstr>Títulos dos diapositivos</vt:lpstr>
      </vt:variant>
      <vt:variant>
        <vt:i4>59</vt:i4>
      </vt:variant>
    </vt:vector>
  </HeadingPairs>
  <TitlesOfParts>
    <vt:vector size="63" baseType="lpstr">
      <vt:lpstr>Arial</vt:lpstr>
      <vt:lpstr>Calibri</vt:lpstr>
      <vt:lpstr>Calibri Light</vt:lpstr>
      <vt:lpstr>Tema do Office</vt:lpstr>
      <vt:lpstr>Business Plan Presentation</vt:lpstr>
      <vt:lpstr>Executive Summary </vt:lpstr>
      <vt:lpstr>Content </vt:lpstr>
      <vt:lpstr>1. Brief analysis of the cotton sector International</vt:lpstr>
      <vt:lpstr>Brief analysis of the cotton sector National</vt:lpstr>
      <vt:lpstr>Brief analysis of the cotton sector The need for quality seed and the opportunity to get immediate results just by treating the current seed</vt:lpstr>
      <vt:lpstr>Brief analysis of the cotton sector The need for quality seed and the opportunity to get immediate results just by treating the current seed</vt:lpstr>
      <vt:lpstr>2. Short and medium term cotton seed needs and availability </vt:lpstr>
      <vt:lpstr>3. Brief presentation of the 2030 Alliance </vt:lpstr>
      <vt:lpstr>4. Proposed business model according with the Alliance 2030 principles </vt:lpstr>
      <vt:lpstr>5. Strategic Analysis SWOT Analysis</vt:lpstr>
      <vt:lpstr>Strategic Analysis SWOT Analysis</vt:lpstr>
      <vt:lpstr>Strategic Analysis SWOT Analysis</vt:lpstr>
      <vt:lpstr>Strategic Analysis SWOT Analysis</vt:lpstr>
      <vt:lpstr>Strategic Analysis PESTAL Analysis</vt:lpstr>
      <vt:lpstr>Strategic Analysis PESTAL Analysis</vt:lpstr>
      <vt:lpstr>Strategic Analysis PESTAL Analysis</vt:lpstr>
      <vt:lpstr>Strategic Analysis Strategic Goals, Vision and Mission Statement</vt:lpstr>
      <vt:lpstr>6. Special Purpose Vehicle Legal Entity Option Pros &amp; Cons</vt:lpstr>
      <vt:lpstr>Special Purpose Vehicle Legal Entity Option Pros &amp; Cons</vt:lpstr>
      <vt:lpstr>Special Purpose Vehicle Legal Entity Management Option Pros &amp; Cons</vt:lpstr>
      <vt:lpstr>Special Purpose Vehicle Cooperative benefits detail</vt:lpstr>
      <vt:lpstr>Special Purpose Vehicle Players &amp; Stakeholders</vt:lpstr>
      <vt:lpstr>Special Purpose Vehicle General Governance Model</vt:lpstr>
      <vt:lpstr>Special Purpose Vehicle Bylaws</vt:lpstr>
      <vt:lpstr>Special Purpose Vehicle Bylaws</vt:lpstr>
      <vt:lpstr>Special Purpose Vehicle Accounting &amp; Auditing Requirements</vt:lpstr>
      <vt:lpstr>7. Management Model Management Body</vt:lpstr>
      <vt:lpstr>Management Model Organizational chart and staff</vt:lpstr>
      <vt:lpstr>Management Model Organizational chart and staff</vt:lpstr>
      <vt:lpstr>Management Model Organizational chart and staff</vt:lpstr>
      <vt:lpstr>Management Model Organizational chart and staff</vt:lpstr>
      <vt:lpstr>Management Model Recruitment and procurement policy</vt:lpstr>
      <vt:lpstr>Management Model Recruitment and procurement policy</vt:lpstr>
      <vt:lpstr>Management Model Operational Criteria &amp; Requirements</vt:lpstr>
      <vt:lpstr>8. Technical solution and feasibility Delinting process type</vt:lpstr>
      <vt:lpstr>Technical solution and feasibility Delinting process type</vt:lpstr>
      <vt:lpstr>Technical solution and feasibility Equipment Capacity</vt:lpstr>
      <vt:lpstr>Technical solution and feasibility Packing Solution and additional relevant components</vt:lpstr>
      <vt:lpstr>9. Operational model Key operational rules</vt:lpstr>
      <vt:lpstr>10. Location &amp; Facilities Location</vt:lpstr>
      <vt:lpstr>Location &amp; Facilities Location</vt:lpstr>
      <vt:lpstr>Location &amp; Facilities Requirements</vt:lpstr>
      <vt:lpstr>Location &amp; Facilities Layout project</vt:lpstr>
      <vt:lpstr>11. Environmental assessment requirements </vt:lpstr>
      <vt:lpstr>Environmental assessment requirements </vt:lpstr>
      <vt:lpstr>12. Legal &amp; Legislation requirements Operation License</vt:lpstr>
      <vt:lpstr>13. Marketing Mix </vt:lpstr>
      <vt:lpstr>14. Investment and Operational budget Investment Needs</vt:lpstr>
      <vt:lpstr>Investment and Operational budget Waste treatment plan</vt:lpstr>
      <vt:lpstr>15. Financial and Economic model and sustainability Assumptions</vt:lpstr>
      <vt:lpstr>Financial and Economic model and sustainability Assumptions</vt:lpstr>
      <vt:lpstr>Financial and Economic model and sustainability Different Scenarios – Feasibility Indicator</vt:lpstr>
      <vt:lpstr>16. Risk Assessment &amp; Mitigation Strategy </vt:lpstr>
      <vt:lpstr>17. Impact and Sustainability At Farmer level</vt:lpstr>
      <vt:lpstr>Impact and Sustainability At Ginneries level</vt:lpstr>
      <vt:lpstr>18. Decision </vt:lpstr>
      <vt:lpstr>19. Implementation plan &amp; Schedule </vt:lpstr>
      <vt:lpstr>20. Bibliography </vt:lpstr>
    </vt:vector>
  </TitlesOfParts>
  <Company>HP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Plan Presentation</dc:title>
  <dc:creator>pgoespinheiro@gmail.com</dc:creator>
  <cp:lastModifiedBy>Marco Machado</cp:lastModifiedBy>
  <cp:revision>51</cp:revision>
  <dcterms:created xsi:type="dcterms:W3CDTF">2020-07-08T07:37:28Z</dcterms:created>
  <dcterms:modified xsi:type="dcterms:W3CDTF">2020-07-14T04:03:50Z</dcterms:modified>
</cp:coreProperties>
</file>